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 id="261" r:id="rId6"/>
    <p:sldId id="262" r:id="rId7"/>
    <p:sldId id="263" r:id="rId8"/>
    <p:sldId id="265" r:id="rId9"/>
    <p:sldId id="266" r:id="rId10"/>
    <p:sldId id="267" r:id="rId11"/>
    <p:sldId id="268" r:id="rId12"/>
    <p:sldId id="269" r:id="rId13"/>
    <p:sldId id="271" r:id="rId14"/>
    <p:sldId id="270" r:id="rId15"/>
    <p:sldId id="274" r:id="rId16"/>
    <p:sldId id="272" r:id="rId17"/>
    <p:sldId id="275"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CF298-FFDA-BD60-C5B5-0D779786F5F3}" v="3099" dt="2021-05-21T13:42:56.805"/>
    <p1510:client id="{49401A8F-94AB-5AE6-765E-C412BA8CE5CD}" v="1052" dt="2021-05-21T14:40:21.362"/>
    <p1510:client id="{7B079968-5E03-7D29-D967-32266C96F96A}" v="11213" dt="2021-05-20T22:46:24.503"/>
    <p1510:client id="{83B06E79-DC23-3C9B-5615-5F0597E21B19}" v="2812" dt="2021-05-21T11:28:50.761"/>
    <p1510:client id="{8D0C9C4C-66A2-DC3C-332F-12A7708E29B2}" v="132" dt="2021-05-20T23:10:34.443"/>
    <p1510:client id="{C9BB25E9-D82A-4088-9DE6-DEF50013F0DC}" v="517" dt="2021-05-20T12:26:57.4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Saturday, November 13,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76901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Saturday, November 13,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56133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Saturday, November 13,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95269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Saturday, November 13,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73707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Saturday, November 13,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60642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Saturday, November 13,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79942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Saturday, November 13,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9258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Saturday, November 13,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11287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Saturday, November 13,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04827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Saturday, November 13,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35196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Saturday, November 13,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09431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Saturday, November 13,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964917891"/>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63" r:id="rId4"/>
    <p:sldLayoutId id="2147483764" r:id="rId5"/>
    <p:sldLayoutId id="2147483769" r:id="rId6"/>
    <p:sldLayoutId id="2147483765" r:id="rId7"/>
    <p:sldLayoutId id="2147483766" r:id="rId8"/>
    <p:sldLayoutId id="2147483767" r:id="rId9"/>
    <p:sldLayoutId id="2147483768" r:id="rId10"/>
    <p:sldLayoutId id="2147483770"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6">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a:extLst>
              <a:ext uri="{FF2B5EF4-FFF2-40B4-BE49-F238E27FC236}">
                <a16:creationId xmlns:a16="http://schemas.microsoft.com/office/drawing/2014/main" id="{F31C52B6-0191-4531-8BCE-C4D2631879A1}"/>
              </a:ext>
            </a:extLst>
          </p:cNvPr>
          <p:cNvPicPr>
            <a:picLocks noChangeAspect="1"/>
          </p:cNvPicPr>
          <p:nvPr/>
        </p:nvPicPr>
        <p:blipFill rotWithShape="1">
          <a:blip r:embed="rId2"/>
          <a:srcRect l="18765" r="14344" b="11"/>
          <a:stretch/>
        </p:blipFill>
        <p:spPr>
          <a:xfrm>
            <a:off x="-1" y="10"/>
            <a:ext cx="4587901" cy="6857990"/>
          </a:xfrm>
          <a:prstGeom prst="rect">
            <a:avLst/>
          </a:prstGeom>
        </p:spPr>
      </p:pic>
      <p:sp>
        <p:nvSpPr>
          <p:cNvPr id="22" name="Rectangle 18">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0">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2">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4">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5275425" y="768485"/>
            <a:ext cx="6133656" cy="3169674"/>
          </a:xfrm>
        </p:spPr>
        <p:txBody>
          <a:bodyPr>
            <a:normAutofit/>
          </a:bodyPr>
          <a:lstStyle/>
          <a:p>
            <a:pPr algn="r"/>
            <a:r>
              <a:rPr lang="en-US" dirty="0">
                <a:solidFill>
                  <a:schemeClr val="bg1"/>
                </a:solidFill>
              </a:rPr>
              <a:t>Coursework 1:</a:t>
            </a:r>
            <a:br>
              <a:rPr lang="en-US">
                <a:solidFill>
                  <a:schemeClr val="bg1"/>
                </a:solidFill>
              </a:rPr>
            </a:br>
            <a:r>
              <a:rPr lang="en-US" dirty="0">
                <a:solidFill>
                  <a:schemeClr val="bg1"/>
                </a:solidFill>
              </a:rPr>
              <a:t>Pet Shop</a:t>
            </a:r>
          </a:p>
        </p:txBody>
      </p:sp>
      <p:sp>
        <p:nvSpPr>
          <p:cNvPr id="3" name="Subtitle 2"/>
          <p:cNvSpPr>
            <a:spLocks noGrp="1"/>
          </p:cNvSpPr>
          <p:nvPr>
            <p:ph type="subTitle" idx="1"/>
          </p:nvPr>
        </p:nvSpPr>
        <p:spPr>
          <a:xfrm>
            <a:off x="5862918" y="4793128"/>
            <a:ext cx="5462494" cy="1141157"/>
          </a:xfrm>
        </p:spPr>
        <p:txBody>
          <a:bodyPr>
            <a:normAutofit/>
          </a:bodyPr>
          <a:lstStyle/>
          <a:p>
            <a:pPr algn="r"/>
            <a:r>
              <a:rPr lang="en-US" sz="1400" dirty="0">
                <a:solidFill>
                  <a:schemeClr val="bg1"/>
                </a:solidFill>
              </a:rPr>
              <a:t>Student number: M00719709</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Rectangle 42">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975B79-A290-4CC6-ABDF-0F78E37CE272}"/>
              </a:ext>
            </a:extLst>
          </p:cNvPr>
          <p:cNvSpPr>
            <a:spLocks noGrp="1"/>
          </p:cNvSpPr>
          <p:nvPr>
            <p:ph type="title"/>
          </p:nvPr>
        </p:nvSpPr>
        <p:spPr>
          <a:xfrm>
            <a:off x="554665" y="1506234"/>
            <a:ext cx="3390645" cy="3363597"/>
          </a:xfrm>
        </p:spPr>
        <p:txBody>
          <a:bodyPr>
            <a:normAutofit/>
          </a:bodyPr>
          <a:lstStyle/>
          <a:p>
            <a:pPr algn="r"/>
            <a:r>
              <a:rPr lang="en-US" sz="3200">
                <a:solidFill>
                  <a:schemeClr val="bg1"/>
                </a:solidFill>
              </a:rPr>
              <a:t>Approach</a:t>
            </a:r>
          </a:p>
        </p:txBody>
      </p:sp>
      <p:sp>
        <p:nvSpPr>
          <p:cNvPr id="25" name="Content Placeholder 24">
            <a:extLst>
              <a:ext uri="{FF2B5EF4-FFF2-40B4-BE49-F238E27FC236}">
                <a16:creationId xmlns:a16="http://schemas.microsoft.com/office/drawing/2014/main" id="{A1881806-E4A2-4C1B-9E14-FEE57C8B98EA}"/>
              </a:ext>
            </a:extLst>
          </p:cNvPr>
          <p:cNvSpPr>
            <a:spLocks noGrp="1"/>
          </p:cNvSpPr>
          <p:nvPr>
            <p:ph idx="1"/>
          </p:nvPr>
        </p:nvSpPr>
        <p:spPr>
          <a:xfrm>
            <a:off x="4362090" y="286340"/>
            <a:ext cx="7250790" cy="5785276"/>
          </a:xfrm>
        </p:spPr>
        <p:txBody>
          <a:bodyPr vert="horz" lIns="0" tIns="0" rIns="0" bIns="0" rtlCol="0" anchor="t">
            <a:normAutofit/>
          </a:bodyPr>
          <a:lstStyle/>
          <a:p>
            <a:pPr>
              <a:lnSpc>
                <a:spcPct val="100000"/>
              </a:lnSpc>
              <a:spcBef>
                <a:spcPts val="0"/>
              </a:spcBef>
              <a:buFont typeface="Arial"/>
            </a:pPr>
            <a:endParaRPr lang="en-US" dirty="0">
              <a:ea typeface="+mn-lt"/>
              <a:cs typeface="+mn-lt"/>
            </a:endParaRPr>
          </a:p>
          <a:p>
            <a:pPr>
              <a:lnSpc>
                <a:spcPct val="100000"/>
              </a:lnSpc>
              <a:spcBef>
                <a:spcPts val="0"/>
              </a:spcBef>
            </a:pPr>
            <a:r>
              <a:rPr lang="en-US" dirty="0">
                <a:ea typeface="+mn-lt"/>
                <a:cs typeface="+mn-lt"/>
              </a:rPr>
              <a:t>The class diagram gave me an object-oriented map of the program and a static view of the application. This helped me understand how inheritance will assist me in creating categories of items such as pet food. </a:t>
            </a:r>
          </a:p>
          <a:p>
            <a:pPr>
              <a:lnSpc>
                <a:spcPct val="100000"/>
              </a:lnSpc>
              <a:spcBef>
                <a:spcPts val="0"/>
              </a:spcBef>
            </a:pPr>
            <a:r>
              <a:rPr lang="en-US" dirty="0">
                <a:ea typeface="+mn-lt"/>
                <a:cs typeface="+mn-lt"/>
              </a:rPr>
              <a:t>I applied the class diagram to the software with the aid of sequence diagram, I was able to see how the objects will interact with each other and which functions were required in the classes. </a:t>
            </a:r>
          </a:p>
          <a:p>
            <a:pPr>
              <a:lnSpc>
                <a:spcPct val="100000"/>
              </a:lnSpc>
              <a:spcBef>
                <a:spcPts val="0"/>
              </a:spcBef>
            </a:pPr>
            <a:r>
              <a:rPr lang="en-US" dirty="0">
                <a:ea typeface="+mn-lt"/>
                <a:cs typeface="+mn-lt"/>
              </a:rPr>
              <a:t>The activity diagram helped build the application's core functions such as the prompts for the main menu, or adding, or selling an item in the shop. </a:t>
            </a:r>
            <a:endParaRPr lang="en-US"/>
          </a:p>
          <a:p>
            <a:endParaRPr lang="en-US" dirty="0">
              <a:ea typeface="+mn-lt"/>
              <a:cs typeface="+mn-lt"/>
            </a:endParaRPr>
          </a:p>
          <a:p>
            <a:pPr>
              <a:lnSpc>
                <a:spcPct val="100000"/>
              </a:lnSpc>
              <a:spcBef>
                <a:spcPts val="0"/>
              </a:spcBef>
            </a:pPr>
            <a:endParaRPr lang="en-US" dirty="0"/>
          </a:p>
        </p:txBody>
      </p:sp>
    </p:spTree>
    <p:extLst>
      <p:ext uri="{BB962C8B-B14F-4D97-AF65-F5344CB8AC3E}">
        <p14:creationId xmlns:p14="http://schemas.microsoft.com/office/powerpoint/2010/main" val="3361568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Rectangle 29">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C03A5C-ED92-4172-A8A4-DAF1F16DBB96}"/>
              </a:ext>
            </a:extLst>
          </p:cNvPr>
          <p:cNvSpPr>
            <a:spLocks noGrp="1"/>
          </p:cNvSpPr>
          <p:nvPr>
            <p:ph type="title"/>
          </p:nvPr>
        </p:nvSpPr>
        <p:spPr>
          <a:xfrm>
            <a:off x="554665" y="1435350"/>
            <a:ext cx="3390645" cy="3363597"/>
          </a:xfrm>
        </p:spPr>
        <p:txBody>
          <a:bodyPr>
            <a:normAutofit/>
          </a:bodyPr>
          <a:lstStyle/>
          <a:p>
            <a:pPr algn="r"/>
            <a:r>
              <a:rPr lang="en-US" sz="3200">
                <a:solidFill>
                  <a:schemeClr val="bg1"/>
                </a:solidFill>
              </a:rPr>
              <a:t>Makefile</a:t>
            </a:r>
          </a:p>
        </p:txBody>
      </p:sp>
      <p:sp>
        <p:nvSpPr>
          <p:cNvPr id="21" name="Content Placeholder 20">
            <a:extLst>
              <a:ext uri="{FF2B5EF4-FFF2-40B4-BE49-F238E27FC236}">
                <a16:creationId xmlns:a16="http://schemas.microsoft.com/office/drawing/2014/main" id="{2DB56258-8DF5-4866-A0BE-980655D91662}"/>
              </a:ext>
            </a:extLst>
          </p:cNvPr>
          <p:cNvSpPr>
            <a:spLocks noGrp="1"/>
          </p:cNvSpPr>
          <p:nvPr>
            <p:ph idx="1"/>
          </p:nvPr>
        </p:nvSpPr>
        <p:spPr>
          <a:xfrm>
            <a:off x="4247071" y="257585"/>
            <a:ext cx="7365809" cy="5814031"/>
          </a:xfrm>
        </p:spPr>
        <p:txBody>
          <a:bodyPr vert="horz" lIns="0" tIns="0" rIns="0" bIns="0" rtlCol="0" anchor="t">
            <a:normAutofit/>
          </a:bodyPr>
          <a:lstStyle/>
          <a:p>
            <a:pPr>
              <a:lnSpc>
                <a:spcPct val="100000"/>
              </a:lnSpc>
              <a:spcBef>
                <a:spcPts val="0"/>
              </a:spcBef>
            </a:pPr>
            <a:r>
              <a:rPr lang="en-US" dirty="0">
                <a:ea typeface="+mn-lt"/>
                <a:cs typeface="+mn-lt"/>
              </a:rPr>
              <a:t>Typing '</a:t>
            </a:r>
            <a:r>
              <a:rPr lang="en-US" dirty="0" err="1">
                <a:ea typeface="+mn-lt"/>
                <a:cs typeface="+mn-lt"/>
              </a:rPr>
              <a:t>gcc</a:t>
            </a:r>
            <a:r>
              <a:rPr lang="en-US" dirty="0">
                <a:ea typeface="+mn-lt"/>
                <a:cs typeface="+mn-lt"/>
              </a:rPr>
              <a:t>  Application.cpp -o </a:t>
            </a:r>
            <a:r>
              <a:rPr lang="en-US" dirty="0" err="1">
                <a:ea typeface="+mn-lt"/>
                <a:cs typeface="+mn-lt"/>
              </a:rPr>
              <a:t>PetShop</a:t>
            </a:r>
            <a:r>
              <a:rPr lang="en-US" dirty="0">
                <a:ea typeface="+mn-lt"/>
                <a:cs typeface="+mn-lt"/>
              </a:rPr>
              <a:t> –std=</a:t>
            </a:r>
            <a:r>
              <a:rPr lang="en-US" dirty="0" err="1">
                <a:ea typeface="+mn-lt"/>
                <a:cs typeface="+mn-lt"/>
              </a:rPr>
              <a:t>c++</a:t>
            </a:r>
            <a:r>
              <a:rPr lang="en-US" dirty="0">
                <a:ea typeface="+mn-lt"/>
                <a:cs typeface="+mn-lt"/>
              </a:rPr>
              <a:t>11' and including all the source files within the folder every time to compile the program was not necessary. </a:t>
            </a:r>
            <a:endParaRPr lang="en-US">
              <a:ea typeface="+mn-lt"/>
              <a:cs typeface="+mn-lt"/>
            </a:endParaRPr>
          </a:p>
          <a:p>
            <a:pPr>
              <a:lnSpc>
                <a:spcPct val="100000"/>
              </a:lnSpc>
              <a:spcBef>
                <a:spcPts val="0"/>
              </a:spcBef>
            </a:pPr>
            <a:endParaRPr lang="en-US" dirty="0">
              <a:ea typeface="+mn-lt"/>
              <a:cs typeface="+mn-lt"/>
            </a:endParaRPr>
          </a:p>
          <a:p>
            <a:pPr marL="0" indent="0">
              <a:lnSpc>
                <a:spcPct val="100000"/>
              </a:lnSpc>
              <a:spcBef>
                <a:spcPts val="0"/>
              </a:spcBef>
              <a:buNone/>
            </a:pPr>
            <a:endParaRPr lang="en-US" dirty="0">
              <a:ea typeface="+mn-lt"/>
              <a:cs typeface="+mn-lt"/>
            </a:endParaRPr>
          </a:p>
          <a:p>
            <a:pPr>
              <a:lnSpc>
                <a:spcPct val="100000"/>
              </a:lnSpc>
              <a:spcBef>
                <a:spcPts val="0"/>
              </a:spcBef>
            </a:pPr>
            <a:r>
              <a:rPr lang="en-US" dirty="0">
                <a:ea typeface="+mn-lt"/>
                <a:cs typeface="+mn-lt"/>
              </a:rPr>
              <a:t>The project compiled automatically after entering the command 'make'.</a:t>
            </a:r>
          </a:p>
          <a:p>
            <a:pPr>
              <a:lnSpc>
                <a:spcPct val="100000"/>
              </a:lnSpc>
              <a:spcBef>
                <a:spcPts val="0"/>
              </a:spcBef>
            </a:pPr>
            <a:endParaRPr lang="en-US" dirty="0">
              <a:ea typeface="+mn-lt"/>
              <a:cs typeface="+mn-lt"/>
            </a:endParaRPr>
          </a:p>
          <a:p>
            <a:pPr marL="0" indent="0">
              <a:lnSpc>
                <a:spcPct val="100000"/>
              </a:lnSpc>
              <a:spcBef>
                <a:spcPts val="0"/>
              </a:spcBef>
              <a:buNone/>
            </a:pPr>
            <a:endParaRPr lang="en-US" dirty="0">
              <a:ea typeface="+mn-lt"/>
              <a:cs typeface="+mn-lt"/>
            </a:endParaRPr>
          </a:p>
          <a:p>
            <a:pPr>
              <a:lnSpc>
                <a:spcPct val="100000"/>
              </a:lnSpc>
              <a:spcBef>
                <a:spcPts val="0"/>
              </a:spcBef>
            </a:pPr>
            <a:r>
              <a:rPr lang="en-US" dirty="0">
                <a:ea typeface="+mn-lt"/>
                <a:cs typeface="+mn-lt"/>
              </a:rPr>
              <a:t>The </a:t>
            </a:r>
            <a:r>
              <a:rPr lang="en-US" dirty="0" err="1">
                <a:ea typeface="+mn-lt"/>
                <a:cs typeface="+mn-lt"/>
              </a:rPr>
              <a:t>makefile</a:t>
            </a:r>
            <a:r>
              <a:rPr lang="en-US" dirty="0">
                <a:ea typeface="+mn-lt"/>
                <a:cs typeface="+mn-lt"/>
              </a:rPr>
              <a:t> for my project kept track of the changes and compiled my program automatically after the command 'make' was used.</a:t>
            </a:r>
            <a:endParaRPr lang="en-US">
              <a:ea typeface="+mn-lt"/>
              <a:cs typeface="+mn-lt"/>
            </a:endParaRPr>
          </a:p>
          <a:p>
            <a:endParaRPr lang="en-US" dirty="0"/>
          </a:p>
        </p:txBody>
      </p:sp>
    </p:spTree>
    <p:extLst>
      <p:ext uri="{BB962C8B-B14F-4D97-AF65-F5344CB8AC3E}">
        <p14:creationId xmlns:p14="http://schemas.microsoft.com/office/powerpoint/2010/main" val="3592098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6E6C0C3-A448-4D8B-86C7-3C83B7E4A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BD5195-7495-4A1A-9792-1D854364DE7F}"/>
              </a:ext>
            </a:extLst>
          </p:cNvPr>
          <p:cNvSpPr>
            <a:spLocks noGrp="1"/>
          </p:cNvSpPr>
          <p:nvPr>
            <p:ph type="title"/>
          </p:nvPr>
        </p:nvSpPr>
        <p:spPr>
          <a:xfrm>
            <a:off x="1353190" y="936568"/>
            <a:ext cx="3987899" cy="1428218"/>
          </a:xfrm>
        </p:spPr>
        <p:txBody>
          <a:bodyPr anchor="t">
            <a:normAutofit/>
          </a:bodyPr>
          <a:lstStyle/>
          <a:p>
            <a:r>
              <a:rPr lang="en-US"/>
              <a:t>Version control</a:t>
            </a:r>
          </a:p>
        </p:txBody>
      </p:sp>
      <p:sp>
        <p:nvSpPr>
          <p:cNvPr id="24" name="Rectangle 23">
            <a:extLst>
              <a:ext uri="{FF2B5EF4-FFF2-40B4-BE49-F238E27FC236}">
                <a16:creationId xmlns:a16="http://schemas.microsoft.com/office/drawing/2014/main" id="{EF1326A3-CBDD-4503-8C40-806B4ABF4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910698D-E436-464E-9DE4-F9FB349FD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3" descr="Table&#10;&#10;Description automatically generated">
            <a:extLst>
              <a:ext uri="{FF2B5EF4-FFF2-40B4-BE49-F238E27FC236}">
                <a16:creationId xmlns:a16="http://schemas.microsoft.com/office/drawing/2014/main" id="{F9B18072-DA5B-403F-BE47-C01698F9B687}"/>
              </a:ext>
            </a:extLst>
          </p:cNvPr>
          <p:cNvPicPr>
            <a:picLocks noChangeAspect="1"/>
          </p:cNvPicPr>
          <p:nvPr/>
        </p:nvPicPr>
        <p:blipFill>
          <a:blip r:embed="rId2"/>
          <a:stretch>
            <a:fillRect/>
          </a:stretch>
        </p:blipFill>
        <p:spPr>
          <a:xfrm>
            <a:off x="1029419" y="2026260"/>
            <a:ext cx="4641011" cy="4020368"/>
          </a:xfrm>
          <a:prstGeom prst="rect">
            <a:avLst/>
          </a:prstGeom>
        </p:spPr>
      </p:pic>
      <p:sp>
        <p:nvSpPr>
          <p:cNvPr id="29" name="Content Placeholder 28">
            <a:extLst>
              <a:ext uri="{FF2B5EF4-FFF2-40B4-BE49-F238E27FC236}">
                <a16:creationId xmlns:a16="http://schemas.microsoft.com/office/drawing/2014/main" id="{853D9E41-2EBF-4C63-92AD-7D95FF11A18B}"/>
              </a:ext>
            </a:extLst>
          </p:cNvPr>
          <p:cNvSpPr>
            <a:spLocks noGrp="1"/>
          </p:cNvSpPr>
          <p:nvPr>
            <p:ph idx="1"/>
          </p:nvPr>
        </p:nvSpPr>
        <p:spPr>
          <a:xfrm>
            <a:off x="5771071" y="1206491"/>
            <a:ext cx="6229997" cy="4893879"/>
          </a:xfrm>
        </p:spPr>
        <p:txBody>
          <a:bodyPr vert="horz" lIns="0" tIns="0" rIns="0" bIns="0" rtlCol="0" anchor="t">
            <a:normAutofit fontScale="92500" lnSpcReduction="10000"/>
          </a:bodyPr>
          <a:lstStyle/>
          <a:p>
            <a:pPr>
              <a:lnSpc>
                <a:spcPct val="100000"/>
              </a:lnSpc>
              <a:spcBef>
                <a:spcPts val="0"/>
              </a:spcBef>
            </a:pPr>
            <a:r>
              <a:rPr lang="en-US" dirty="0">
                <a:ea typeface="+mn-lt"/>
                <a:cs typeface="+mn-lt"/>
              </a:rPr>
              <a:t> </a:t>
            </a:r>
            <a:r>
              <a:rPr lang="en-US" dirty="0" err="1">
                <a:ea typeface="+mn-lt"/>
                <a:cs typeface="+mn-lt"/>
              </a:rPr>
              <a:t>Bitbucket's</a:t>
            </a:r>
            <a:r>
              <a:rPr lang="en-US" dirty="0">
                <a:ea typeface="+mn-lt"/>
                <a:cs typeface="+mn-lt"/>
              </a:rPr>
              <a:t> version control system 'git' assisted me in keeping track of the changes as I made commits. </a:t>
            </a:r>
            <a:endParaRPr lang="en-US">
              <a:ea typeface="+mn-lt"/>
              <a:cs typeface="+mn-lt"/>
            </a:endParaRPr>
          </a:p>
          <a:p>
            <a:pPr>
              <a:lnSpc>
                <a:spcPct val="100000"/>
              </a:lnSpc>
              <a:spcBef>
                <a:spcPts val="0"/>
              </a:spcBef>
            </a:pPr>
            <a:endParaRPr lang="en-US" dirty="0">
              <a:ea typeface="+mn-lt"/>
              <a:cs typeface="+mn-lt"/>
            </a:endParaRPr>
          </a:p>
          <a:p>
            <a:pPr marL="0" indent="0">
              <a:lnSpc>
                <a:spcPct val="100000"/>
              </a:lnSpc>
              <a:spcBef>
                <a:spcPts val="0"/>
              </a:spcBef>
              <a:buNone/>
            </a:pPr>
            <a:endParaRPr lang="en-US" dirty="0">
              <a:ea typeface="+mn-lt"/>
              <a:cs typeface="+mn-lt"/>
            </a:endParaRPr>
          </a:p>
          <a:p>
            <a:pPr>
              <a:lnSpc>
                <a:spcPct val="100000"/>
              </a:lnSpc>
              <a:spcBef>
                <a:spcPts val="0"/>
              </a:spcBef>
            </a:pPr>
            <a:r>
              <a:rPr lang="en-US" dirty="0">
                <a:ea typeface="+mn-lt"/>
                <a:cs typeface="+mn-lt"/>
              </a:rPr>
              <a:t>I could always revert changes back to a previous commit in the case of an error. </a:t>
            </a:r>
          </a:p>
          <a:p>
            <a:pPr>
              <a:lnSpc>
                <a:spcPct val="100000"/>
              </a:lnSpc>
              <a:spcBef>
                <a:spcPts val="0"/>
              </a:spcBef>
            </a:pPr>
            <a:endParaRPr lang="en-US" dirty="0">
              <a:ea typeface="+mn-lt"/>
              <a:cs typeface="+mn-lt"/>
            </a:endParaRPr>
          </a:p>
          <a:p>
            <a:pPr marL="0" indent="0">
              <a:lnSpc>
                <a:spcPct val="100000"/>
              </a:lnSpc>
              <a:spcBef>
                <a:spcPts val="0"/>
              </a:spcBef>
              <a:buNone/>
            </a:pPr>
            <a:endParaRPr lang="en-US" dirty="0">
              <a:ea typeface="+mn-lt"/>
              <a:cs typeface="+mn-lt"/>
            </a:endParaRPr>
          </a:p>
          <a:p>
            <a:pPr>
              <a:lnSpc>
                <a:spcPct val="100000"/>
              </a:lnSpc>
              <a:spcBef>
                <a:spcPts val="0"/>
              </a:spcBef>
            </a:pPr>
            <a:r>
              <a:rPr lang="en-US" dirty="0">
                <a:ea typeface="+mn-lt"/>
                <a:cs typeface="+mn-lt"/>
              </a:rPr>
              <a:t>There was greater security and practicality when building the project. </a:t>
            </a:r>
            <a:endParaRPr lang="en-US" dirty="0"/>
          </a:p>
          <a:p>
            <a:pPr>
              <a:lnSpc>
                <a:spcPct val="100000"/>
              </a:lnSpc>
              <a:spcBef>
                <a:spcPts val="0"/>
              </a:spcBef>
            </a:pPr>
            <a:endParaRPr lang="en-US" dirty="0">
              <a:ea typeface="+mn-lt"/>
              <a:cs typeface="+mn-lt"/>
            </a:endParaRPr>
          </a:p>
          <a:p>
            <a:pPr marL="0" indent="0">
              <a:lnSpc>
                <a:spcPct val="100000"/>
              </a:lnSpc>
              <a:spcBef>
                <a:spcPts val="0"/>
              </a:spcBef>
              <a:buNone/>
            </a:pPr>
            <a:endParaRPr lang="en-US" dirty="0">
              <a:ea typeface="+mn-lt"/>
              <a:cs typeface="+mn-lt"/>
            </a:endParaRPr>
          </a:p>
          <a:p>
            <a:pPr>
              <a:lnSpc>
                <a:spcPct val="100000"/>
              </a:lnSpc>
              <a:spcBef>
                <a:spcPts val="0"/>
              </a:spcBef>
            </a:pPr>
            <a:r>
              <a:rPr lang="en-US" dirty="0">
                <a:ea typeface="+mn-lt"/>
                <a:cs typeface="+mn-lt"/>
              </a:rPr>
              <a:t>'git' assisted me when I transferred from a MacOS to a Windows 10 operating system.</a:t>
            </a:r>
          </a:p>
          <a:p>
            <a:pPr>
              <a:lnSpc>
                <a:spcPct val="100000"/>
              </a:lnSpc>
              <a:spcBef>
                <a:spcPts val="0"/>
              </a:spcBef>
            </a:pPr>
            <a:endParaRPr lang="en-US" dirty="0">
              <a:ea typeface="+mn-lt"/>
              <a:cs typeface="+mn-lt"/>
            </a:endParaRPr>
          </a:p>
          <a:p>
            <a:pPr marL="0" indent="0">
              <a:lnSpc>
                <a:spcPct val="100000"/>
              </a:lnSpc>
              <a:spcBef>
                <a:spcPts val="0"/>
              </a:spcBef>
              <a:buNone/>
            </a:pPr>
            <a:endParaRPr lang="en-US" dirty="0">
              <a:ea typeface="+mn-lt"/>
              <a:cs typeface="+mn-lt"/>
            </a:endParaRPr>
          </a:p>
          <a:p>
            <a:pPr>
              <a:lnSpc>
                <a:spcPct val="100000"/>
              </a:lnSpc>
              <a:spcBef>
                <a:spcPts val="0"/>
              </a:spcBef>
            </a:pPr>
            <a:r>
              <a:rPr lang="en-US" dirty="0">
                <a:ea typeface="+mn-lt"/>
                <a:cs typeface="+mn-lt"/>
              </a:rPr>
              <a:t>I could compare the difference between commits.</a:t>
            </a:r>
          </a:p>
          <a:p>
            <a:endParaRPr lang="en-US" dirty="0"/>
          </a:p>
        </p:txBody>
      </p:sp>
    </p:spTree>
    <p:extLst>
      <p:ext uri="{BB962C8B-B14F-4D97-AF65-F5344CB8AC3E}">
        <p14:creationId xmlns:p14="http://schemas.microsoft.com/office/powerpoint/2010/main" val="3070243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D9FC-52F8-4124-B453-9FEFCFC0CB51}"/>
              </a:ext>
            </a:extLst>
          </p:cNvPr>
          <p:cNvSpPr>
            <a:spLocks noGrp="1"/>
          </p:cNvSpPr>
          <p:nvPr>
            <p:ph type="title"/>
          </p:nvPr>
        </p:nvSpPr>
        <p:spPr/>
        <p:txBody>
          <a:bodyPr>
            <a:normAutofit/>
          </a:bodyPr>
          <a:lstStyle/>
          <a:p>
            <a:r>
              <a:rPr lang="en-US" sz="4800"/>
              <a:t>Testing approach</a:t>
            </a:r>
            <a:endParaRPr lang="en-US"/>
          </a:p>
        </p:txBody>
      </p:sp>
      <p:sp>
        <p:nvSpPr>
          <p:cNvPr id="4" name="Content Placeholder 2">
            <a:extLst>
              <a:ext uri="{FF2B5EF4-FFF2-40B4-BE49-F238E27FC236}">
                <a16:creationId xmlns:a16="http://schemas.microsoft.com/office/drawing/2014/main" id="{A763B54D-7429-481F-9EE0-C4D965D821CD}"/>
              </a:ext>
            </a:extLst>
          </p:cNvPr>
          <p:cNvSpPr txBox="1">
            <a:spLocks/>
          </p:cNvSpPr>
          <p:nvPr/>
        </p:nvSpPr>
        <p:spPr>
          <a:xfrm>
            <a:off x="1299713" y="2220531"/>
            <a:ext cx="10241280" cy="3836707"/>
          </a:xfrm>
          <a:prstGeom prst="rect">
            <a:avLst/>
          </a:prstGeom>
        </p:spPr>
        <p:txBody>
          <a:bodyPr vert="horz" lIns="0" tIns="0" rIns="0" bIns="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b="1" u="sng" dirty="0"/>
          </a:p>
          <a:p>
            <a:pPr marL="0" indent="0">
              <a:buNone/>
            </a:pPr>
            <a:r>
              <a:rPr lang="en-US" sz="2400" b="1" u="sng"/>
              <a:t>This section will include the following:</a:t>
            </a:r>
            <a:endParaRPr lang="en-US" sz="2400"/>
          </a:p>
          <a:p>
            <a:pPr marL="285750" indent="-285750">
              <a:buFont typeface="Wingdings" panose="020B0604020202020204" pitchFamily="34" charset="0"/>
              <a:buChar char="q"/>
            </a:pPr>
            <a:r>
              <a:rPr lang="en-US" sz="2400"/>
              <a:t>How and why Catch2 was used</a:t>
            </a:r>
            <a:endParaRPr lang="en-US" sz="2400" dirty="0"/>
          </a:p>
          <a:p>
            <a:pPr marL="285750" indent="-285750">
              <a:buFont typeface="Wingdings" panose="020B0604020202020204" pitchFamily="34" charset="0"/>
              <a:buChar char="q"/>
            </a:pPr>
            <a:r>
              <a:rPr lang="en-US" sz="2400"/>
              <a:t>Test case table</a:t>
            </a:r>
            <a:endParaRPr lang="en-US" sz="2400" dirty="0"/>
          </a:p>
          <a:p>
            <a:pPr marL="285750" indent="-285750">
              <a:buFont typeface="Wingdings" panose="020B0604020202020204" pitchFamily="34" charset="0"/>
              <a:buChar char="q"/>
            </a:pPr>
            <a:endParaRPr lang="en-US" sz="1400" dirty="0"/>
          </a:p>
          <a:p>
            <a:endParaRPr lang="en-US" sz="1400" dirty="0"/>
          </a:p>
        </p:txBody>
      </p:sp>
    </p:spTree>
    <p:extLst>
      <p:ext uri="{BB962C8B-B14F-4D97-AF65-F5344CB8AC3E}">
        <p14:creationId xmlns:p14="http://schemas.microsoft.com/office/powerpoint/2010/main" val="840052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Rectangle 29">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ECB883-8C68-4FF7-AD0F-F0F4649D352C}"/>
              </a:ext>
            </a:extLst>
          </p:cNvPr>
          <p:cNvSpPr>
            <a:spLocks noGrp="1"/>
          </p:cNvSpPr>
          <p:nvPr>
            <p:ph type="title"/>
          </p:nvPr>
        </p:nvSpPr>
        <p:spPr>
          <a:xfrm>
            <a:off x="557842" y="1428997"/>
            <a:ext cx="3390645" cy="3363597"/>
          </a:xfrm>
        </p:spPr>
        <p:txBody>
          <a:bodyPr>
            <a:normAutofit/>
          </a:bodyPr>
          <a:lstStyle/>
          <a:p>
            <a:pPr algn="r"/>
            <a:r>
              <a:rPr lang="en-US" sz="3200">
                <a:solidFill>
                  <a:schemeClr val="bg1"/>
                </a:solidFill>
              </a:rPr>
              <a:t>Catch2</a:t>
            </a:r>
          </a:p>
        </p:txBody>
      </p:sp>
      <p:sp>
        <p:nvSpPr>
          <p:cNvPr id="29" name="Content Placeholder 28">
            <a:extLst>
              <a:ext uri="{FF2B5EF4-FFF2-40B4-BE49-F238E27FC236}">
                <a16:creationId xmlns:a16="http://schemas.microsoft.com/office/drawing/2014/main" id="{56CDF527-6776-414B-9594-8DAACD2099C5}"/>
              </a:ext>
            </a:extLst>
          </p:cNvPr>
          <p:cNvSpPr>
            <a:spLocks noGrp="1"/>
          </p:cNvSpPr>
          <p:nvPr>
            <p:ph idx="1"/>
          </p:nvPr>
        </p:nvSpPr>
        <p:spPr>
          <a:xfrm>
            <a:off x="4620882" y="897378"/>
            <a:ext cx="6833847" cy="5497729"/>
          </a:xfrm>
        </p:spPr>
        <p:txBody>
          <a:bodyPr vert="horz" lIns="0" tIns="0" rIns="0" bIns="0" rtlCol="0" anchor="t">
            <a:normAutofit/>
          </a:bodyPr>
          <a:lstStyle/>
          <a:p>
            <a:pPr>
              <a:lnSpc>
                <a:spcPct val="100000"/>
              </a:lnSpc>
              <a:spcBef>
                <a:spcPts val="0"/>
              </a:spcBef>
            </a:pPr>
            <a:r>
              <a:rPr lang="en-US" dirty="0">
                <a:ea typeface="+mn-lt"/>
                <a:cs typeface="+mn-lt"/>
              </a:rPr>
              <a:t>Included the catch.hpp header file to the test source file.</a:t>
            </a:r>
            <a:endParaRPr lang="en-US">
              <a:ea typeface="+mn-lt"/>
              <a:cs typeface="+mn-lt"/>
            </a:endParaRPr>
          </a:p>
          <a:p>
            <a:pPr>
              <a:lnSpc>
                <a:spcPct val="100000"/>
              </a:lnSpc>
              <a:spcBef>
                <a:spcPts val="0"/>
              </a:spcBef>
            </a:pPr>
            <a:endParaRPr lang="en-US" dirty="0">
              <a:ea typeface="+mn-lt"/>
              <a:cs typeface="+mn-lt"/>
            </a:endParaRPr>
          </a:p>
          <a:p>
            <a:pPr marL="0" indent="0">
              <a:lnSpc>
                <a:spcPct val="100000"/>
              </a:lnSpc>
              <a:spcBef>
                <a:spcPts val="0"/>
              </a:spcBef>
              <a:buNone/>
            </a:pPr>
            <a:endParaRPr lang="en-US" dirty="0">
              <a:ea typeface="+mn-lt"/>
              <a:cs typeface="+mn-lt"/>
            </a:endParaRPr>
          </a:p>
          <a:p>
            <a:pPr>
              <a:lnSpc>
                <a:spcPct val="100000"/>
              </a:lnSpc>
              <a:spcBef>
                <a:spcPts val="0"/>
              </a:spcBef>
            </a:pPr>
            <a:r>
              <a:rPr lang="en-US" dirty="0">
                <a:ea typeface="+mn-lt"/>
                <a:cs typeface="+mn-lt"/>
              </a:rPr>
              <a:t>Test functions such as testing whether given inputs are all digits. Or whether the given input contains two decimal places (price of the item).</a:t>
            </a:r>
          </a:p>
          <a:p>
            <a:endParaRPr lang="en-US" dirty="0">
              <a:ea typeface="+mn-lt"/>
              <a:cs typeface="+mn-lt"/>
            </a:endParaRPr>
          </a:p>
          <a:p>
            <a:endParaRPr lang="en-US">
              <a:ea typeface="+mn-lt"/>
              <a:cs typeface="+mn-lt"/>
            </a:endParaRPr>
          </a:p>
        </p:txBody>
      </p:sp>
    </p:spTree>
    <p:extLst>
      <p:ext uri="{BB962C8B-B14F-4D97-AF65-F5344CB8AC3E}">
        <p14:creationId xmlns:p14="http://schemas.microsoft.com/office/powerpoint/2010/main" val="2709535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1ECB883-8C68-4FF7-AD0F-F0F4649D352C}"/>
              </a:ext>
            </a:extLst>
          </p:cNvPr>
          <p:cNvSpPr>
            <a:spLocks noGrp="1"/>
          </p:cNvSpPr>
          <p:nvPr>
            <p:ph type="title"/>
          </p:nvPr>
        </p:nvSpPr>
        <p:spPr>
          <a:xfrm>
            <a:off x="616148" y="1923810"/>
            <a:ext cx="3248863" cy="3020785"/>
          </a:xfrm>
        </p:spPr>
        <p:txBody>
          <a:bodyPr>
            <a:normAutofit/>
          </a:bodyPr>
          <a:lstStyle/>
          <a:p>
            <a:pPr algn="r"/>
            <a:r>
              <a:rPr lang="en-US" sz="3200" dirty="0">
                <a:solidFill>
                  <a:schemeClr val="bg1"/>
                </a:solidFill>
              </a:rPr>
              <a:t>Test case table</a:t>
            </a:r>
            <a:endParaRPr lang="en-US" dirty="0">
              <a:solidFill>
                <a:schemeClr val="bg1"/>
              </a:solidFill>
            </a:endParaRPr>
          </a:p>
        </p:txBody>
      </p:sp>
      <p:sp>
        <p:nvSpPr>
          <p:cNvPr id="5" name="Content Placeholder 4">
            <a:extLst>
              <a:ext uri="{FF2B5EF4-FFF2-40B4-BE49-F238E27FC236}">
                <a16:creationId xmlns:a16="http://schemas.microsoft.com/office/drawing/2014/main" id="{6F448E07-8203-4E76-9201-3A12E99989E4}"/>
              </a:ext>
            </a:extLst>
          </p:cNvPr>
          <p:cNvSpPr>
            <a:spLocks noGrp="1"/>
          </p:cNvSpPr>
          <p:nvPr>
            <p:ph idx="1"/>
          </p:nvPr>
        </p:nvSpPr>
        <p:spPr>
          <a:xfrm>
            <a:off x="4103298" y="4053207"/>
            <a:ext cx="7423318" cy="3082332"/>
          </a:xfrm>
        </p:spPr>
        <p:txBody>
          <a:bodyPr vert="horz" lIns="0" tIns="0" rIns="0" bIns="0" rtlCol="0" anchor="t">
            <a:normAutofit/>
          </a:bodyPr>
          <a:lstStyle/>
          <a:p>
            <a:pPr marL="0" indent="0">
              <a:buNone/>
            </a:pPr>
            <a:r>
              <a:rPr lang="en-US" sz="1200" dirty="0"/>
              <a:t>The table above displays tests such as whether the input is a positive integer. </a:t>
            </a:r>
            <a:endParaRPr lang="en-US" dirty="0"/>
          </a:p>
          <a:p>
            <a:pPr marL="0" indent="0">
              <a:buNone/>
            </a:pPr>
            <a:r>
              <a:rPr lang="en-US" sz="1200" dirty="0"/>
              <a:t>I used a string input for Test case 1 and Test case 2 (Testing whether the input is a digit or has 2 decimal places)</a:t>
            </a:r>
          </a:p>
        </p:txBody>
      </p:sp>
      <p:graphicFrame>
        <p:nvGraphicFramePr>
          <p:cNvPr id="6" name="Table 5">
            <a:extLst>
              <a:ext uri="{FF2B5EF4-FFF2-40B4-BE49-F238E27FC236}">
                <a16:creationId xmlns:a16="http://schemas.microsoft.com/office/drawing/2014/main" id="{BE441677-AA71-458A-B4DE-2DCED3274F1F}"/>
              </a:ext>
            </a:extLst>
          </p:cNvPr>
          <p:cNvGraphicFramePr>
            <a:graphicFrameLocks noGrp="1"/>
          </p:cNvGraphicFramePr>
          <p:nvPr>
            <p:extLst>
              <p:ext uri="{D42A27DB-BD31-4B8C-83A1-F6EECF244321}">
                <p14:modId xmlns:p14="http://schemas.microsoft.com/office/powerpoint/2010/main" val="1724509268"/>
              </p:ext>
            </p:extLst>
          </p:nvPr>
        </p:nvGraphicFramePr>
        <p:xfrm>
          <a:off x="4054415" y="50320"/>
          <a:ext cx="8137695" cy="3972876"/>
        </p:xfrm>
        <a:graphic>
          <a:graphicData uri="http://schemas.openxmlformats.org/drawingml/2006/table">
            <a:tbl>
              <a:tblPr firstRow="1" bandRow="1">
                <a:tableStyleId>{5C22544A-7EE6-4342-B048-85BDC9FD1C3A}</a:tableStyleId>
              </a:tblPr>
              <a:tblGrid>
                <a:gridCol w="487981">
                  <a:extLst>
                    <a:ext uri="{9D8B030D-6E8A-4147-A177-3AD203B41FA5}">
                      <a16:colId xmlns:a16="http://schemas.microsoft.com/office/drawing/2014/main" val="2904777804"/>
                    </a:ext>
                  </a:extLst>
                </a:gridCol>
                <a:gridCol w="886696">
                  <a:extLst>
                    <a:ext uri="{9D8B030D-6E8A-4147-A177-3AD203B41FA5}">
                      <a16:colId xmlns:a16="http://schemas.microsoft.com/office/drawing/2014/main" val="3803347802"/>
                    </a:ext>
                  </a:extLst>
                </a:gridCol>
                <a:gridCol w="2059423">
                  <a:extLst>
                    <a:ext uri="{9D8B030D-6E8A-4147-A177-3AD203B41FA5}">
                      <a16:colId xmlns:a16="http://schemas.microsoft.com/office/drawing/2014/main" val="1297894365"/>
                    </a:ext>
                  </a:extLst>
                </a:gridCol>
                <a:gridCol w="1638006">
                  <a:extLst>
                    <a:ext uri="{9D8B030D-6E8A-4147-A177-3AD203B41FA5}">
                      <a16:colId xmlns:a16="http://schemas.microsoft.com/office/drawing/2014/main" val="488697779"/>
                    </a:ext>
                  </a:extLst>
                </a:gridCol>
                <a:gridCol w="2349501">
                  <a:extLst>
                    <a:ext uri="{9D8B030D-6E8A-4147-A177-3AD203B41FA5}">
                      <a16:colId xmlns:a16="http://schemas.microsoft.com/office/drawing/2014/main" val="193287740"/>
                    </a:ext>
                  </a:extLst>
                </a:gridCol>
                <a:gridCol w="716088">
                  <a:extLst>
                    <a:ext uri="{9D8B030D-6E8A-4147-A177-3AD203B41FA5}">
                      <a16:colId xmlns:a16="http://schemas.microsoft.com/office/drawing/2014/main" val="1948684470"/>
                    </a:ext>
                  </a:extLst>
                </a:gridCol>
              </a:tblGrid>
              <a:tr h="363488">
                <a:tc>
                  <a:txBody>
                    <a:bodyPr/>
                    <a:lstStyle/>
                    <a:p>
                      <a:pPr lvl="0">
                        <a:buNone/>
                      </a:pPr>
                      <a:r>
                        <a:rPr lang="en-US" sz="1050" dirty="0"/>
                        <a:t>Test case</a:t>
                      </a:r>
                    </a:p>
                  </a:txBody>
                  <a:tcPr marL="54165" marR="54165" marT="27083" marB="27083"/>
                </a:tc>
                <a:tc>
                  <a:txBody>
                    <a:bodyPr/>
                    <a:lstStyle/>
                    <a:p>
                      <a:r>
                        <a:rPr lang="en-US" sz="1050" dirty="0"/>
                        <a:t>Description</a:t>
                      </a:r>
                    </a:p>
                  </a:txBody>
                  <a:tcPr marL="54165" marR="54165" marT="27083" marB="27083"/>
                </a:tc>
                <a:tc>
                  <a:txBody>
                    <a:bodyPr/>
                    <a:lstStyle/>
                    <a:p>
                      <a:r>
                        <a:rPr lang="en-US" sz="1050" dirty="0"/>
                        <a:t>Test data</a:t>
                      </a:r>
                    </a:p>
                  </a:txBody>
                  <a:tcPr marL="54165" marR="54165" marT="27083" marB="27083"/>
                </a:tc>
                <a:tc>
                  <a:txBody>
                    <a:bodyPr/>
                    <a:lstStyle/>
                    <a:p>
                      <a:r>
                        <a:rPr lang="en-US" sz="1050" dirty="0"/>
                        <a:t>Expected Result</a:t>
                      </a:r>
                    </a:p>
                  </a:txBody>
                  <a:tcPr marL="54165" marR="54165" marT="27083" marB="27083"/>
                </a:tc>
                <a:tc>
                  <a:txBody>
                    <a:bodyPr/>
                    <a:lstStyle/>
                    <a:p>
                      <a:r>
                        <a:rPr lang="en-US" sz="1050" dirty="0"/>
                        <a:t>Actual Result</a:t>
                      </a:r>
                    </a:p>
                  </a:txBody>
                  <a:tcPr marL="54165" marR="54165" marT="27083" marB="27083"/>
                </a:tc>
                <a:tc>
                  <a:txBody>
                    <a:bodyPr/>
                    <a:lstStyle/>
                    <a:p>
                      <a:r>
                        <a:rPr lang="en-US" sz="1050" dirty="0"/>
                        <a:t>Pass/Fail</a:t>
                      </a:r>
                    </a:p>
                  </a:txBody>
                  <a:tcPr marL="54165" marR="54165" marT="27083" marB="27083"/>
                </a:tc>
                <a:extLst>
                  <a:ext uri="{0D108BD9-81ED-4DB2-BD59-A6C34878D82A}">
                    <a16:rowId xmlns:a16="http://schemas.microsoft.com/office/drawing/2014/main" val="4072783143"/>
                  </a:ext>
                </a:extLst>
              </a:tr>
              <a:tr h="799674">
                <a:tc>
                  <a:txBody>
                    <a:bodyPr/>
                    <a:lstStyle/>
                    <a:p>
                      <a:r>
                        <a:rPr lang="en-US" sz="1050" dirty="0"/>
                        <a:t>1</a:t>
                      </a:r>
                    </a:p>
                  </a:txBody>
                  <a:tcPr marL="54165" marR="54165" marT="27083" marB="27083"/>
                </a:tc>
                <a:tc>
                  <a:txBody>
                    <a:bodyPr/>
                    <a:lstStyle/>
                    <a:p>
                      <a:r>
                        <a:rPr lang="en-US" sz="1050" dirty="0"/>
                        <a:t>Check if input is a positive integer.</a:t>
                      </a:r>
                    </a:p>
                  </a:txBody>
                  <a:tcPr marL="54165" marR="54165" marT="27083" marB="27083"/>
                </a:tc>
                <a:tc>
                  <a:txBody>
                    <a:bodyPr/>
                    <a:lstStyle/>
                    <a:p>
                      <a:r>
                        <a:rPr lang="en-US" sz="1050" dirty="0"/>
                        <a:t>&gt; "-1"</a:t>
                      </a:r>
                    </a:p>
                    <a:p>
                      <a:pPr lvl="0">
                        <a:buNone/>
                      </a:pPr>
                      <a:r>
                        <a:rPr lang="en-US" sz="1050" dirty="0"/>
                        <a:t>&gt; "91283743182398912383924"</a:t>
                      </a:r>
                    </a:p>
                    <a:p>
                      <a:pPr lvl="0">
                        <a:buNone/>
                      </a:pPr>
                      <a:r>
                        <a:rPr lang="en-US" sz="1050" dirty="0"/>
                        <a:t>&gt; "43.2"</a:t>
                      </a:r>
                    </a:p>
                    <a:p>
                      <a:pPr lvl="0">
                        <a:buNone/>
                      </a:pPr>
                      <a:r>
                        <a:rPr lang="en-US" sz="1050" dirty="0"/>
                        <a:t>&gt; "æ…≥≈'«≥÷«æ"</a:t>
                      </a:r>
                    </a:p>
                    <a:p>
                      <a:pPr lvl="0">
                        <a:buNone/>
                      </a:pPr>
                      <a:r>
                        <a:rPr lang="en-US" sz="1050" dirty="0"/>
                        <a:t>&gt; "5"</a:t>
                      </a:r>
                    </a:p>
                  </a:txBody>
                  <a:tcPr marL="54165" marR="54165" marT="27083" marB="27083"/>
                </a:tc>
                <a:tc>
                  <a:txBody>
                    <a:bodyPr/>
                    <a:lstStyle/>
                    <a:p>
                      <a:r>
                        <a:rPr lang="en-US" sz="1050" dirty="0"/>
                        <a:t>Non-positive integers to be false and the "5" to be true.</a:t>
                      </a:r>
                    </a:p>
                  </a:txBody>
                  <a:tcPr marL="54165" marR="54165" marT="27083" marB="27083"/>
                </a:tc>
                <a:tc>
                  <a:txBody>
                    <a:bodyPr/>
                    <a:lstStyle/>
                    <a:p>
                      <a:r>
                        <a:rPr lang="en-US" sz="1050" dirty="0"/>
                        <a:t>All assertions were false and not positive integers except for "5".</a:t>
                      </a:r>
                    </a:p>
                  </a:txBody>
                  <a:tcPr marL="54165" marR="54165" marT="27083" marB="27083"/>
                </a:tc>
                <a:tc>
                  <a:txBody>
                    <a:bodyPr/>
                    <a:lstStyle/>
                    <a:p>
                      <a:r>
                        <a:rPr lang="en-US" sz="1050" dirty="0"/>
                        <a:t>Pass</a:t>
                      </a:r>
                    </a:p>
                  </a:txBody>
                  <a:tcPr marL="54165" marR="54165" marT="27083" marB="27083"/>
                </a:tc>
                <a:extLst>
                  <a:ext uri="{0D108BD9-81ED-4DB2-BD59-A6C34878D82A}">
                    <a16:rowId xmlns:a16="http://schemas.microsoft.com/office/drawing/2014/main" val="208389143"/>
                  </a:ext>
                </a:extLst>
              </a:tr>
              <a:tr h="799674">
                <a:tc>
                  <a:txBody>
                    <a:bodyPr/>
                    <a:lstStyle/>
                    <a:p>
                      <a:r>
                        <a:rPr lang="en-US" sz="1050" dirty="0"/>
                        <a:t>2</a:t>
                      </a:r>
                    </a:p>
                  </a:txBody>
                  <a:tcPr marL="54165" marR="54165" marT="27083" marB="27083"/>
                </a:tc>
                <a:tc>
                  <a:txBody>
                    <a:bodyPr/>
                    <a:lstStyle/>
                    <a:p>
                      <a:r>
                        <a:rPr lang="en-US" sz="1050" dirty="0"/>
                        <a:t>Check if input consists of 2 decimal places.</a:t>
                      </a:r>
                    </a:p>
                  </a:txBody>
                  <a:tcPr marL="54165" marR="54165" marT="27083" marB="27083"/>
                </a:tc>
                <a:tc>
                  <a:txBody>
                    <a:bodyPr/>
                    <a:lstStyle/>
                    <a:p>
                      <a:pPr lvl="0" algn="l">
                        <a:lnSpc>
                          <a:spcPct val="100000"/>
                        </a:lnSpc>
                        <a:spcBef>
                          <a:spcPts val="0"/>
                        </a:spcBef>
                        <a:spcAft>
                          <a:spcPts val="0"/>
                        </a:spcAft>
                      </a:pPr>
                      <a:r>
                        <a:rPr lang="en-US" sz="1050" dirty="0"/>
                        <a:t>&gt; "</a:t>
                      </a:r>
                      <a:r>
                        <a:rPr lang="en-US" sz="1050" b="0" i="0" u="none" strike="noStrike" noProof="0" dirty="0">
                          <a:latin typeface="Gill Sans Nova"/>
                        </a:rPr>
                        <a:t>91283743182398912383924.32"</a:t>
                      </a:r>
                      <a:endParaRPr lang="en-US" dirty="0"/>
                    </a:p>
                    <a:p>
                      <a:pPr lvl="0">
                        <a:buNone/>
                      </a:pPr>
                      <a:r>
                        <a:rPr lang="en-US" sz="1050" b="0" i="0" u="none" strike="noStrike" noProof="0" dirty="0">
                          <a:latin typeface="Gill Sans Nova"/>
                        </a:rPr>
                        <a:t>&gt; "32.232"</a:t>
                      </a:r>
                    </a:p>
                    <a:p>
                      <a:pPr lvl="0">
                        <a:buNone/>
                      </a:pPr>
                      <a:r>
                        <a:rPr lang="en-US" sz="1050" b="0" i="0" u="none" strike="noStrike" noProof="0" dirty="0">
                          <a:latin typeface="Gill Sans Nova"/>
                        </a:rPr>
                        <a:t>&gt; ""</a:t>
                      </a:r>
                    </a:p>
                    <a:p>
                      <a:pPr lvl="0">
                        <a:buNone/>
                      </a:pPr>
                      <a:r>
                        <a:rPr lang="en-US" sz="1050" b="0" i="0" u="none" strike="noStrike" noProof="0" dirty="0">
                          <a:latin typeface="Gill Sans Nova"/>
                        </a:rPr>
                        <a:t>&gt; "-2"</a:t>
                      </a:r>
                    </a:p>
                    <a:p>
                      <a:pPr lvl="0">
                        <a:buNone/>
                      </a:pPr>
                      <a:r>
                        <a:rPr lang="en-US" sz="1050" b="0" i="0" u="none" strike="noStrike" noProof="0" dirty="0">
                          <a:latin typeface="Gill Sans Nova"/>
                        </a:rPr>
                        <a:t>&gt; "32.23"</a:t>
                      </a:r>
                    </a:p>
                  </a:txBody>
                  <a:tcPr marL="54165" marR="54165" marT="27083" marB="27083"/>
                </a:tc>
                <a:tc>
                  <a:txBody>
                    <a:bodyPr/>
                    <a:lstStyle/>
                    <a:p>
                      <a:r>
                        <a:rPr lang="en-US" sz="1050" dirty="0"/>
                        <a:t>All assertions to be false, as none are to 2 decimal places, except for "32.23" to be true.</a:t>
                      </a:r>
                    </a:p>
                  </a:txBody>
                  <a:tcPr marL="54165" marR="54165" marT="27083" marB="27083"/>
                </a:tc>
                <a:tc>
                  <a:txBody>
                    <a:bodyPr/>
                    <a:lstStyle/>
                    <a:p>
                      <a:r>
                        <a:rPr lang="en-US" sz="1050" dirty="0"/>
                        <a:t>All assertions were false except "32.23"</a:t>
                      </a:r>
                    </a:p>
                  </a:txBody>
                  <a:tcPr marL="54165" marR="54165" marT="27083" marB="27083"/>
                </a:tc>
                <a:tc>
                  <a:txBody>
                    <a:bodyPr/>
                    <a:lstStyle/>
                    <a:p>
                      <a:r>
                        <a:rPr lang="en-US" sz="1050" dirty="0"/>
                        <a:t>Pass</a:t>
                      </a:r>
                    </a:p>
                  </a:txBody>
                  <a:tcPr marL="54165" marR="54165" marT="27083" marB="27083"/>
                </a:tc>
                <a:extLst>
                  <a:ext uri="{0D108BD9-81ED-4DB2-BD59-A6C34878D82A}">
                    <a16:rowId xmlns:a16="http://schemas.microsoft.com/office/drawing/2014/main" val="2152233528"/>
                  </a:ext>
                </a:extLst>
              </a:tr>
              <a:tr h="945069">
                <a:tc>
                  <a:txBody>
                    <a:bodyPr/>
                    <a:lstStyle/>
                    <a:p>
                      <a:r>
                        <a:rPr lang="en-US" sz="1050" dirty="0"/>
                        <a:t>3</a:t>
                      </a:r>
                    </a:p>
                  </a:txBody>
                  <a:tcPr marL="54165" marR="54165" marT="27083" marB="27083"/>
                </a:tc>
                <a:tc>
                  <a:txBody>
                    <a:bodyPr/>
                    <a:lstStyle/>
                    <a:p>
                      <a:r>
                        <a:rPr lang="en-US" sz="1050" dirty="0"/>
                        <a:t>Whether sold item will be added to sales report.</a:t>
                      </a:r>
                    </a:p>
                  </a:txBody>
                  <a:tcPr marL="54165" marR="54165" marT="27083" marB="27083"/>
                </a:tc>
                <a:tc>
                  <a:txBody>
                    <a:bodyPr/>
                    <a:lstStyle/>
                    <a:p>
                      <a:r>
                        <a:rPr lang="en-US" sz="1050" dirty="0"/>
                        <a:t>&gt; 1 Dog food, total cost: £5.99, grand total: £5.99</a:t>
                      </a:r>
                    </a:p>
                    <a:p>
                      <a:pPr lvl="0">
                        <a:buNone/>
                      </a:pPr>
                      <a:r>
                        <a:rPr lang="en-US" sz="1050" dirty="0"/>
                        <a:t>&gt; 3 Dog food, total cost: £17.99, grand total £17.97</a:t>
                      </a:r>
                    </a:p>
                  </a:txBody>
                  <a:tcPr marL="54165" marR="54165" marT="27083" marB="27083"/>
                </a:tc>
                <a:tc>
                  <a:txBody>
                    <a:bodyPr/>
                    <a:lstStyle/>
                    <a:p>
                      <a:r>
                        <a:rPr lang="en-US" sz="1050" dirty="0"/>
                        <a:t>A receipt of the item sold, followed by a grand total statement matching the expected receipt</a:t>
                      </a:r>
                    </a:p>
                  </a:txBody>
                  <a:tcPr marL="54165" marR="54165" marT="27083" marB="27083"/>
                </a:tc>
                <a:tc>
                  <a:txBody>
                    <a:bodyPr/>
                    <a:lstStyle/>
                    <a:p>
                      <a:r>
                        <a:rPr lang="en-US" sz="1050" dirty="0"/>
                        <a:t>Receipt matched the expected receipt.</a:t>
                      </a:r>
                    </a:p>
                  </a:txBody>
                  <a:tcPr marL="54165" marR="54165" marT="27083" marB="27083"/>
                </a:tc>
                <a:tc>
                  <a:txBody>
                    <a:bodyPr/>
                    <a:lstStyle/>
                    <a:p>
                      <a:r>
                        <a:rPr lang="en-US" sz="1050" dirty="0"/>
                        <a:t>Pass</a:t>
                      </a:r>
                    </a:p>
                  </a:txBody>
                  <a:tcPr marL="54165" marR="54165" marT="27083" marB="27083"/>
                </a:tc>
                <a:extLst>
                  <a:ext uri="{0D108BD9-81ED-4DB2-BD59-A6C34878D82A}">
                    <a16:rowId xmlns:a16="http://schemas.microsoft.com/office/drawing/2014/main" val="233683107"/>
                  </a:ext>
                </a:extLst>
              </a:tr>
              <a:tr h="945069">
                <a:tc>
                  <a:txBody>
                    <a:bodyPr/>
                    <a:lstStyle/>
                    <a:p>
                      <a:r>
                        <a:rPr lang="en-US" sz="1050" dirty="0"/>
                        <a:t>4</a:t>
                      </a:r>
                    </a:p>
                  </a:txBody>
                  <a:tcPr marL="54165" marR="54165" marT="27083" marB="27083"/>
                </a:tc>
                <a:tc>
                  <a:txBody>
                    <a:bodyPr/>
                    <a:lstStyle/>
                    <a:p>
                      <a:r>
                        <a:rPr lang="en-US" sz="1050" dirty="0"/>
                        <a:t>Data written to file is correct</a:t>
                      </a:r>
                    </a:p>
                  </a:txBody>
                  <a:tcPr marL="54165" marR="54165" marT="27083" marB="27083"/>
                </a:tc>
                <a:tc>
                  <a:txBody>
                    <a:bodyPr/>
                    <a:lstStyle/>
                    <a:p>
                      <a:r>
                        <a:rPr lang="en-US" sz="1050" dirty="0"/>
                        <a:t>&gt; 23 Hamster Food (Food), for hamster, £3.99 each</a:t>
                      </a:r>
                    </a:p>
                    <a:p>
                      <a:pPr lvl="0">
                        <a:buNone/>
                      </a:pPr>
                      <a:r>
                        <a:rPr lang="en-US" sz="1050" b="0" i="0" u="none" strike="noStrike" noProof="0" dirty="0">
                          <a:latin typeface="Gill Sans Nova"/>
                        </a:rPr>
                        <a:t>&gt; 7 Cat nip (Toy), for cat, £6.99 each</a:t>
                      </a:r>
                      <a:endParaRPr lang="en-US" sz="1050" dirty="0"/>
                    </a:p>
                  </a:txBody>
                  <a:tcPr marL="54165" marR="54165" marT="27083" marB="27083"/>
                </a:tc>
                <a:tc>
                  <a:txBody>
                    <a:bodyPr/>
                    <a:lstStyle/>
                    <a:p>
                      <a:r>
                        <a:rPr lang="en-US" sz="1050" dirty="0"/>
                        <a:t>&gt; "</a:t>
                      </a:r>
                      <a:r>
                        <a:rPr lang="en-US" sz="1050" b="0" i="0" u="none" strike="noStrike" noProof="0" dirty="0">
                          <a:latin typeface="Gill Sans Nova"/>
                        </a:rPr>
                        <a:t>Hamster Food;Pet_Food,Hamster;3.99;23"</a:t>
                      </a:r>
                    </a:p>
                    <a:p>
                      <a:pPr lvl="0">
                        <a:buNone/>
                      </a:pPr>
                      <a:r>
                        <a:rPr lang="en-US" sz="1050" b="0" i="0" u="none" strike="noStrike" noProof="0" dirty="0">
                          <a:latin typeface="Gill Sans Nova"/>
                        </a:rPr>
                        <a:t>&gt; </a:t>
                      </a:r>
                      <a:r>
                        <a:rPr lang="en-US" sz="1050" b="0" i="0" u="none" strike="noStrike" noProof="0" dirty="0"/>
                        <a:t>"Cat nip;Toy,Cat;6.99;7"</a:t>
                      </a:r>
                      <a:endParaRPr lang="en-US" sz="1050" b="0" i="0" u="none" strike="noStrike" noProof="0" dirty="0">
                        <a:latin typeface="Gill Sans Nova"/>
                      </a:endParaRPr>
                    </a:p>
                  </a:txBody>
                  <a:tcPr marL="54165" marR="54165" marT="27083" marB="27083"/>
                </a:tc>
                <a:tc>
                  <a:txBody>
                    <a:bodyPr/>
                    <a:lstStyle/>
                    <a:p>
                      <a:pPr lvl="0">
                        <a:buNone/>
                      </a:pPr>
                      <a:r>
                        <a:rPr lang="en-US" sz="1050" b="0" i="0" u="none" strike="noStrike" noProof="0" dirty="0">
                          <a:latin typeface="Gill Sans Nova"/>
                        </a:rPr>
                        <a:t>&gt; "Hamster Food;Pet_Food,Hamster;3.99;23"</a:t>
                      </a:r>
                    </a:p>
                    <a:p>
                      <a:pPr lvl="0">
                        <a:buNone/>
                      </a:pPr>
                      <a:r>
                        <a:rPr lang="en-US" sz="1050" b="0" i="0" u="none" strike="noStrike" noProof="0" dirty="0">
                          <a:latin typeface="Gill Sans Nova"/>
                        </a:rPr>
                        <a:t>&gt; "Cat nip;Toy,Cat;6.99;7"</a:t>
                      </a:r>
                      <a:endParaRPr lang="en-US" sz="1050" dirty="0"/>
                    </a:p>
                  </a:txBody>
                  <a:tcPr marL="54165" marR="54165" marT="27083" marB="27083"/>
                </a:tc>
                <a:tc>
                  <a:txBody>
                    <a:bodyPr/>
                    <a:lstStyle/>
                    <a:p>
                      <a:r>
                        <a:rPr lang="en-US" sz="1050" dirty="0"/>
                        <a:t>Pass</a:t>
                      </a:r>
                    </a:p>
                  </a:txBody>
                  <a:tcPr marL="54165" marR="54165" marT="27083" marB="27083"/>
                </a:tc>
                <a:extLst>
                  <a:ext uri="{0D108BD9-81ED-4DB2-BD59-A6C34878D82A}">
                    <a16:rowId xmlns:a16="http://schemas.microsoft.com/office/drawing/2014/main" val="1761033100"/>
                  </a:ext>
                </a:extLst>
              </a:tr>
            </a:tbl>
          </a:graphicData>
        </a:graphic>
      </p:graphicFrame>
    </p:spTree>
    <p:extLst>
      <p:ext uri="{BB962C8B-B14F-4D97-AF65-F5344CB8AC3E}">
        <p14:creationId xmlns:p14="http://schemas.microsoft.com/office/powerpoint/2010/main" val="1763977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D9FC-52F8-4124-B453-9FEFCFC0CB51}"/>
              </a:ext>
            </a:extLst>
          </p:cNvPr>
          <p:cNvSpPr>
            <a:spLocks noGrp="1"/>
          </p:cNvSpPr>
          <p:nvPr>
            <p:ph type="title"/>
          </p:nvPr>
        </p:nvSpPr>
        <p:spPr/>
        <p:txBody>
          <a:bodyPr>
            <a:normAutofit/>
          </a:bodyPr>
          <a:lstStyle/>
          <a:p>
            <a:r>
              <a:rPr lang="en-US" sz="4800" dirty="0"/>
              <a:t>Conclusion</a:t>
            </a:r>
            <a:endParaRPr lang="en-US" dirty="0"/>
          </a:p>
        </p:txBody>
      </p:sp>
      <p:sp>
        <p:nvSpPr>
          <p:cNvPr id="4" name="Content Placeholder 2">
            <a:extLst>
              <a:ext uri="{FF2B5EF4-FFF2-40B4-BE49-F238E27FC236}">
                <a16:creationId xmlns:a16="http://schemas.microsoft.com/office/drawing/2014/main" id="{A763B54D-7429-481F-9EE0-C4D965D821CD}"/>
              </a:ext>
            </a:extLst>
          </p:cNvPr>
          <p:cNvSpPr txBox="1">
            <a:spLocks/>
          </p:cNvSpPr>
          <p:nvPr/>
        </p:nvSpPr>
        <p:spPr>
          <a:xfrm>
            <a:off x="1299713" y="2220531"/>
            <a:ext cx="10241280" cy="3836707"/>
          </a:xfrm>
          <a:prstGeom prst="rect">
            <a:avLst/>
          </a:prstGeom>
        </p:spPr>
        <p:txBody>
          <a:bodyPr vert="horz" lIns="0" tIns="0" rIns="0" bIns="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b="1" u="sng" dirty="0"/>
          </a:p>
          <a:p>
            <a:pPr marL="0" indent="0">
              <a:buNone/>
            </a:pPr>
            <a:r>
              <a:rPr lang="en-US" sz="2400" b="1" u="sng" dirty="0"/>
              <a:t>This section will include the following:</a:t>
            </a:r>
            <a:endParaRPr lang="en-US" sz="2400" dirty="0"/>
          </a:p>
          <a:p>
            <a:pPr marL="285750" indent="-285750">
              <a:buFont typeface="Wingdings" panose="020B0604020202020204" pitchFamily="34" charset="0"/>
              <a:buChar char="q"/>
            </a:pPr>
            <a:r>
              <a:rPr lang="en-US" sz="2400" dirty="0"/>
              <a:t>Summary of the work</a:t>
            </a:r>
          </a:p>
          <a:p>
            <a:pPr marL="285750" indent="-285750">
              <a:buFont typeface="Wingdings" panose="020B0604020202020204" pitchFamily="34" charset="0"/>
              <a:buChar char="q"/>
            </a:pPr>
            <a:r>
              <a:rPr lang="en-US" sz="2400" dirty="0"/>
              <a:t>Limitations</a:t>
            </a:r>
          </a:p>
          <a:p>
            <a:pPr marL="285750" indent="-285750">
              <a:buFont typeface="Wingdings" panose="020B0604020202020204" pitchFamily="34" charset="0"/>
              <a:buChar char="q"/>
            </a:pPr>
            <a:r>
              <a:rPr lang="en-US" sz="2400" dirty="0"/>
              <a:t>Future approach to the given scenario</a:t>
            </a:r>
          </a:p>
          <a:p>
            <a:endParaRPr lang="en-US" sz="1400" dirty="0"/>
          </a:p>
        </p:txBody>
      </p:sp>
    </p:spTree>
    <p:extLst>
      <p:ext uri="{BB962C8B-B14F-4D97-AF65-F5344CB8AC3E}">
        <p14:creationId xmlns:p14="http://schemas.microsoft.com/office/powerpoint/2010/main" val="278643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FC46E93-B914-4B65-A8F9-C5AB4EB48512}"/>
              </a:ext>
            </a:extLst>
          </p:cNvPr>
          <p:cNvSpPr>
            <a:spLocks noGrp="1"/>
          </p:cNvSpPr>
          <p:nvPr>
            <p:ph type="title"/>
          </p:nvPr>
        </p:nvSpPr>
        <p:spPr>
          <a:xfrm>
            <a:off x="905512" y="1632550"/>
            <a:ext cx="3248863" cy="3020785"/>
          </a:xfrm>
        </p:spPr>
        <p:txBody>
          <a:bodyPr>
            <a:normAutofit/>
          </a:bodyPr>
          <a:lstStyle/>
          <a:p>
            <a:pPr algn="r"/>
            <a:r>
              <a:rPr lang="en-US" sz="3200" dirty="0">
                <a:solidFill>
                  <a:schemeClr val="bg1"/>
                </a:solidFill>
              </a:rPr>
              <a:t>Summary </a:t>
            </a:r>
            <a:endParaRPr lang="en-US" sz="3200">
              <a:solidFill>
                <a:schemeClr val="bg1"/>
              </a:solidFill>
            </a:endParaRPr>
          </a:p>
        </p:txBody>
      </p:sp>
      <p:sp>
        <p:nvSpPr>
          <p:cNvPr id="3" name="Content Placeholder 2">
            <a:extLst>
              <a:ext uri="{FF2B5EF4-FFF2-40B4-BE49-F238E27FC236}">
                <a16:creationId xmlns:a16="http://schemas.microsoft.com/office/drawing/2014/main" id="{B0054145-2913-4F3E-BF9C-2DFAD7858A73}"/>
              </a:ext>
            </a:extLst>
          </p:cNvPr>
          <p:cNvSpPr>
            <a:spLocks noGrp="1"/>
          </p:cNvSpPr>
          <p:nvPr>
            <p:ph idx="1"/>
          </p:nvPr>
        </p:nvSpPr>
        <p:spPr>
          <a:xfrm>
            <a:off x="4777409" y="1028702"/>
            <a:ext cx="6273972" cy="4843462"/>
          </a:xfrm>
        </p:spPr>
        <p:txBody>
          <a:bodyPr vert="horz" lIns="0" tIns="0" rIns="0" bIns="0" rtlCol="0" anchor="t">
            <a:normAutofit/>
          </a:bodyPr>
          <a:lstStyle/>
          <a:p>
            <a:r>
              <a:rPr lang="en-US" sz="1800" dirty="0"/>
              <a:t>The software passed all the test cases (even edge cases) and is ready to be used to manage the pet shop. The implementation matches the UML diagrams I have designed. </a:t>
            </a:r>
            <a:endParaRPr lang="en-US" sz="1800" dirty="0">
              <a:ea typeface="+mn-lt"/>
              <a:cs typeface="+mn-lt"/>
            </a:endParaRPr>
          </a:p>
        </p:txBody>
      </p:sp>
    </p:spTree>
    <p:extLst>
      <p:ext uri="{BB962C8B-B14F-4D97-AF65-F5344CB8AC3E}">
        <p14:creationId xmlns:p14="http://schemas.microsoft.com/office/powerpoint/2010/main" val="3197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B33CACD-24BF-4C3B-8B02-0BCE530F86D5}"/>
              </a:ext>
            </a:extLst>
          </p:cNvPr>
          <p:cNvSpPr>
            <a:spLocks noGrp="1"/>
          </p:cNvSpPr>
          <p:nvPr>
            <p:ph type="title"/>
          </p:nvPr>
        </p:nvSpPr>
        <p:spPr>
          <a:xfrm>
            <a:off x="78816" y="1711626"/>
            <a:ext cx="3960541" cy="3020785"/>
          </a:xfrm>
        </p:spPr>
        <p:txBody>
          <a:bodyPr>
            <a:normAutofit/>
          </a:bodyPr>
          <a:lstStyle/>
          <a:p>
            <a:pPr algn="r"/>
            <a:r>
              <a:rPr lang="en-US" sz="3200" dirty="0">
                <a:solidFill>
                  <a:schemeClr val="bg1"/>
                </a:solidFill>
              </a:rPr>
              <a:t>Limitations</a:t>
            </a:r>
          </a:p>
        </p:txBody>
      </p:sp>
      <p:sp>
        <p:nvSpPr>
          <p:cNvPr id="3" name="Content Placeholder 2">
            <a:extLst>
              <a:ext uri="{FF2B5EF4-FFF2-40B4-BE49-F238E27FC236}">
                <a16:creationId xmlns:a16="http://schemas.microsoft.com/office/drawing/2014/main" id="{96C8ADF8-C0BE-454E-A2E9-3FBBFAFBC0A4}"/>
              </a:ext>
            </a:extLst>
          </p:cNvPr>
          <p:cNvSpPr>
            <a:spLocks noGrp="1"/>
          </p:cNvSpPr>
          <p:nvPr>
            <p:ph idx="1"/>
          </p:nvPr>
        </p:nvSpPr>
        <p:spPr>
          <a:xfrm>
            <a:off x="4777409" y="1028702"/>
            <a:ext cx="6273972" cy="4843462"/>
          </a:xfrm>
        </p:spPr>
        <p:txBody>
          <a:bodyPr vert="horz" lIns="0" tIns="0" rIns="0" bIns="0" rtlCol="0" anchor="t">
            <a:normAutofit/>
          </a:bodyPr>
          <a:lstStyle/>
          <a:p>
            <a:r>
              <a:rPr lang="en-US" sz="1800" dirty="0"/>
              <a:t>The UML diagrams weren't always easy to follow, I added a few extra steps to the activity diagram for adding a new item.</a:t>
            </a:r>
          </a:p>
          <a:p>
            <a:r>
              <a:rPr lang="en-US" sz="1800" dirty="0"/>
              <a:t>I created virtual functions and destructors to the base class Item, slight deviation from the class diagram.</a:t>
            </a:r>
          </a:p>
        </p:txBody>
      </p:sp>
    </p:spTree>
    <p:extLst>
      <p:ext uri="{BB962C8B-B14F-4D97-AF65-F5344CB8AC3E}">
        <p14:creationId xmlns:p14="http://schemas.microsoft.com/office/powerpoint/2010/main" val="3158370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101F139-C742-4EF6-9DAF-49BB13EB923A}"/>
              </a:ext>
            </a:extLst>
          </p:cNvPr>
          <p:cNvSpPr>
            <a:spLocks noGrp="1"/>
          </p:cNvSpPr>
          <p:nvPr>
            <p:ph type="title"/>
          </p:nvPr>
        </p:nvSpPr>
        <p:spPr>
          <a:xfrm>
            <a:off x="172267" y="2236399"/>
            <a:ext cx="3867089" cy="3020785"/>
          </a:xfrm>
        </p:spPr>
        <p:txBody>
          <a:bodyPr>
            <a:normAutofit/>
          </a:bodyPr>
          <a:lstStyle/>
          <a:p>
            <a:pPr algn="r"/>
            <a:r>
              <a:rPr lang="en-US" sz="3200" dirty="0">
                <a:solidFill>
                  <a:schemeClr val="bg1"/>
                </a:solidFill>
              </a:rPr>
              <a:t>Approach in the future</a:t>
            </a:r>
          </a:p>
        </p:txBody>
      </p:sp>
      <p:sp>
        <p:nvSpPr>
          <p:cNvPr id="3" name="Content Placeholder 2">
            <a:extLst>
              <a:ext uri="{FF2B5EF4-FFF2-40B4-BE49-F238E27FC236}">
                <a16:creationId xmlns:a16="http://schemas.microsoft.com/office/drawing/2014/main" id="{0F1478E2-1035-4A27-929F-B6E5FC4BB9D7}"/>
              </a:ext>
            </a:extLst>
          </p:cNvPr>
          <p:cNvSpPr>
            <a:spLocks noGrp="1"/>
          </p:cNvSpPr>
          <p:nvPr>
            <p:ph idx="1"/>
          </p:nvPr>
        </p:nvSpPr>
        <p:spPr>
          <a:xfrm>
            <a:off x="4748654" y="942438"/>
            <a:ext cx="6273972" cy="4843462"/>
          </a:xfrm>
        </p:spPr>
        <p:txBody>
          <a:bodyPr vert="horz" lIns="0" tIns="0" rIns="0" bIns="0" rtlCol="0" anchor="t">
            <a:normAutofit/>
          </a:bodyPr>
          <a:lstStyle/>
          <a:p>
            <a:pPr marL="0" indent="0">
              <a:buNone/>
            </a:pPr>
            <a:endParaRPr lang="en-US" sz="1800" dirty="0"/>
          </a:p>
          <a:p>
            <a:r>
              <a:rPr lang="en-US" sz="1800" dirty="0"/>
              <a:t>More UML diagrams, activity diagrams more detail. </a:t>
            </a:r>
          </a:p>
          <a:p>
            <a:r>
              <a:rPr lang="en-US" sz="1800" dirty="0">
                <a:ea typeface="+mn-lt"/>
                <a:cs typeface="+mn-lt"/>
              </a:rPr>
              <a:t>More unit testing techniques could have been made, such as black box testing and gray testing. This is so that even a user with no prior knowledge could perform tests on the program.</a:t>
            </a:r>
          </a:p>
          <a:p>
            <a:r>
              <a:rPr lang="en-US" sz="1800" dirty="0">
                <a:ea typeface="+mn-lt"/>
                <a:cs typeface="+mn-lt"/>
              </a:rPr>
              <a:t>The products could have had more unique information. Such as an ISBN for the books. </a:t>
            </a:r>
          </a:p>
          <a:p>
            <a:r>
              <a:rPr lang="en-US" sz="1800" dirty="0">
                <a:ea typeface="+mn-lt"/>
                <a:cs typeface="+mn-lt"/>
              </a:rPr>
              <a:t>The user interface could be more user friendly.</a:t>
            </a:r>
          </a:p>
          <a:p>
            <a:r>
              <a:rPr lang="en-US" sz="1800" dirty="0">
                <a:ea typeface="+mn-lt"/>
                <a:cs typeface="+mn-lt"/>
              </a:rPr>
              <a:t>The version control would be better with branches when work on a fix was made.</a:t>
            </a:r>
          </a:p>
          <a:p>
            <a:endParaRPr lang="en-US" sz="1800" dirty="0"/>
          </a:p>
        </p:txBody>
      </p:sp>
    </p:spTree>
    <p:extLst>
      <p:ext uri="{BB962C8B-B14F-4D97-AF65-F5344CB8AC3E}">
        <p14:creationId xmlns:p14="http://schemas.microsoft.com/office/powerpoint/2010/main" val="3579422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31AD07C-935E-4BC9-A3F0-0CCDD03F5B5F}"/>
              </a:ext>
            </a:extLst>
          </p:cNvPr>
          <p:cNvSpPr>
            <a:spLocks noGrp="1"/>
          </p:cNvSpPr>
          <p:nvPr>
            <p:ph type="title"/>
          </p:nvPr>
        </p:nvSpPr>
        <p:spPr>
          <a:xfrm>
            <a:off x="768927" y="1460022"/>
            <a:ext cx="3248863" cy="3020785"/>
          </a:xfrm>
        </p:spPr>
        <p:txBody>
          <a:bodyPr>
            <a:normAutofit/>
          </a:bodyPr>
          <a:lstStyle/>
          <a:p>
            <a:pPr algn="r"/>
            <a:r>
              <a:rPr lang="en-US" sz="2000">
                <a:solidFill>
                  <a:schemeClr val="bg1"/>
                </a:solidFill>
              </a:rPr>
              <a:t>Introduction</a:t>
            </a:r>
          </a:p>
        </p:txBody>
      </p:sp>
      <p:sp>
        <p:nvSpPr>
          <p:cNvPr id="3" name="Content Placeholder 2">
            <a:extLst>
              <a:ext uri="{FF2B5EF4-FFF2-40B4-BE49-F238E27FC236}">
                <a16:creationId xmlns:a16="http://schemas.microsoft.com/office/drawing/2014/main" id="{9DC89451-D1C5-4F39-BCC7-9B59BB68C4E3}"/>
              </a:ext>
            </a:extLst>
          </p:cNvPr>
          <p:cNvSpPr>
            <a:spLocks noGrp="1"/>
          </p:cNvSpPr>
          <p:nvPr>
            <p:ph idx="1"/>
          </p:nvPr>
        </p:nvSpPr>
        <p:spPr>
          <a:xfrm>
            <a:off x="4777409" y="1028702"/>
            <a:ext cx="6273972" cy="5813933"/>
          </a:xfrm>
        </p:spPr>
        <p:txBody>
          <a:bodyPr vert="horz" lIns="0" tIns="0" rIns="0" bIns="0" rtlCol="0" anchor="t">
            <a:normAutofit/>
          </a:bodyPr>
          <a:lstStyle/>
          <a:p>
            <a:pPr marL="0" indent="0">
              <a:lnSpc>
                <a:spcPct val="110000"/>
              </a:lnSpc>
              <a:buNone/>
            </a:pPr>
            <a:r>
              <a:rPr lang="en-US" sz="1400" b="1" u="sng" dirty="0">
                <a:ea typeface="+mn-lt"/>
                <a:cs typeface="+mn-lt"/>
              </a:rPr>
              <a:t>Introduction</a:t>
            </a:r>
            <a:endParaRPr lang="en-US" sz="1400" dirty="0">
              <a:ea typeface="+mn-lt"/>
              <a:cs typeface="+mn-lt"/>
            </a:endParaRPr>
          </a:p>
          <a:p>
            <a:pPr marL="0" indent="0">
              <a:lnSpc>
                <a:spcPct val="110000"/>
              </a:lnSpc>
              <a:buNone/>
            </a:pPr>
            <a:r>
              <a:rPr lang="en-US" sz="1400" dirty="0"/>
              <a:t>A vector data structure will be used to hold the stock. </a:t>
            </a:r>
          </a:p>
          <a:p>
            <a:pPr marL="0" indent="0">
              <a:lnSpc>
                <a:spcPct val="110000"/>
              </a:lnSpc>
              <a:buNone/>
            </a:pPr>
            <a:endParaRPr lang="en-US" sz="1400" dirty="0"/>
          </a:p>
          <a:p>
            <a:pPr marL="0" indent="0">
              <a:lnSpc>
                <a:spcPct val="110000"/>
              </a:lnSpc>
              <a:buNone/>
            </a:pPr>
            <a:r>
              <a:rPr lang="en-US" sz="1400" dirty="0"/>
              <a:t>The system allows the user to perform all the necessary functions requested from the scenario. </a:t>
            </a:r>
            <a:endParaRPr lang="en-US"/>
          </a:p>
          <a:p>
            <a:pPr marL="0" indent="0">
              <a:lnSpc>
                <a:spcPct val="110000"/>
              </a:lnSpc>
              <a:buNone/>
            </a:pPr>
            <a:endParaRPr lang="en-US" sz="1400" dirty="0"/>
          </a:p>
          <a:p>
            <a:pPr marL="0" indent="0">
              <a:lnSpc>
                <a:spcPct val="110000"/>
              </a:lnSpc>
              <a:buNone/>
            </a:pPr>
            <a:r>
              <a:rPr lang="en-US" sz="1400" dirty="0"/>
              <a:t>The items will be a </a:t>
            </a:r>
            <a:r>
              <a:rPr lang="en-US" sz="1400" dirty="0" err="1"/>
              <a:t>categorised</a:t>
            </a:r>
            <a:r>
              <a:rPr lang="en-US" sz="1400" dirty="0"/>
              <a:t>. Each category, such as 'Pet Food' inherits from the base class of item. The program will be able to save or load data from a text file wherein each line will represent an item. </a:t>
            </a:r>
            <a:endParaRPr lang="en-US" dirty="0"/>
          </a:p>
          <a:p>
            <a:pPr marL="0" indent="0">
              <a:lnSpc>
                <a:spcPct val="110000"/>
              </a:lnSpc>
              <a:buNone/>
            </a:pPr>
            <a:endParaRPr lang="en-US" sz="1400" dirty="0"/>
          </a:p>
          <a:p>
            <a:pPr marL="0" indent="0">
              <a:lnSpc>
                <a:spcPct val="110000"/>
              </a:lnSpc>
              <a:buNone/>
            </a:pPr>
            <a:r>
              <a:rPr lang="en-US" sz="1400" b="1" u="sng" dirty="0"/>
              <a:t>This project will include:</a:t>
            </a:r>
            <a:endParaRPr lang="en-US" sz="1400" dirty="0"/>
          </a:p>
          <a:p>
            <a:pPr marL="285750" indent="-285750">
              <a:lnSpc>
                <a:spcPct val="110000"/>
              </a:lnSpc>
              <a:buFont typeface="Wingdings" panose="020B0604020202020204" pitchFamily="34" charset="0"/>
              <a:buChar char="q"/>
            </a:pPr>
            <a:r>
              <a:rPr lang="en-US" sz="1400" dirty="0"/>
              <a:t>Program flow (UMLs)</a:t>
            </a:r>
          </a:p>
          <a:p>
            <a:pPr marL="285750" indent="-285750">
              <a:lnSpc>
                <a:spcPct val="110000"/>
              </a:lnSpc>
              <a:buFont typeface="Wingdings" panose="020B0604020202020204" pitchFamily="34" charset="0"/>
              <a:buChar char="q"/>
            </a:pPr>
            <a:r>
              <a:rPr lang="en-US" sz="1400" dirty="0"/>
              <a:t>Implementation (Approach, </a:t>
            </a:r>
            <a:r>
              <a:rPr lang="en-US" sz="1400" dirty="0" err="1"/>
              <a:t>Makefile</a:t>
            </a:r>
            <a:r>
              <a:rPr lang="en-US" sz="1400" dirty="0"/>
              <a:t>, </a:t>
            </a:r>
            <a:r>
              <a:rPr lang="en-US" sz="1400" dirty="0" err="1"/>
              <a:t>BitBucket</a:t>
            </a:r>
            <a:r>
              <a:rPr lang="en-US" sz="1400" dirty="0"/>
              <a:t>)</a:t>
            </a:r>
          </a:p>
          <a:p>
            <a:pPr marL="285750" indent="-285750">
              <a:lnSpc>
                <a:spcPct val="110000"/>
              </a:lnSpc>
              <a:buFont typeface="Wingdings" panose="020B0604020202020204" pitchFamily="34" charset="0"/>
              <a:buChar char="q"/>
            </a:pPr>
            <a:r>
              <a:rPr lang="en-US" sz="1400" dirty="0"/>
              <a:t>Testing approach</a:t>
            </a:r>
          </a:p>
          <a:p>
            <a:pPr marL="285750" indent="-285750">
              <a:lnSpc>
                <a:spcPct val="110000"/>
              </a:lnSpc>
              <a:buFont typeface="Wingdings" panose="020B0604020202020204" pitchFamily="34" charset="0"/>
              <a:buChar char="q"/>
            </a:pPr>
            <a:r>
              <a:rPr lang="en-US" sz="1400" dirty="0"/>
              <a:t>Conclusion</a:t>
            </a:r>
          </a:p>
          <a:p>
            <a:pPr>
              <a:lnSpc>
                <a:spcPct val="110000"/>
              </a:lnSpc>
            </a:pPr>
            <a:endParaRPr lang="en-US" sz="1400"/>
          </a:p>
          <a:p>
            <a:pPr>
              <a:lnSpc>
                <a:spcPct val="110000"/>
              </a:lnSpc>
            </a:pPr>
            <a:endParaRPr lang="en-US" sz="1400"/>
          </a:p>
        </p:txBody>
      </p:sp>
    </p:spTree>
    <p:extLst>
      <p:ext uri="{BB962C8B-B14F-4D97-AF65-F5344CB8AC3E}">
        <p14:creationId xmlns:p14="http://schemas.microsoft.com/office/powerpoint/2010/main" val="4281472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D9FC-52F8-4124-B453-9FEFCFC0CB51}"/>
              </a:ext>
            </a:extLst>
          </p:cNvPr>
          <p:cNvSpPr>
            <a:spLocks noGrp="1"/>
          </p:cNvSpPr>
          <p:nvPr>
            <p:ph type="title"/>
          </p:nvPr>
        </p:nvSpPr>
        <p:spPr/>
        <p:txBody>
          <a:bodyPr>
            <a:normAutofit/>
          </a:bodyPr>
          <a:lstStyle/>
          <a:p>
            <a:r>
              <a:rPr lang="en-US" sz="4800"/>
              <a:t>Program flow</a:t>
            </a:r>
          </a:p>
        </p:txBody>
      </p:sp>
      <p:sp>
        <p:nvSpPr>
          <p:cNvPr id="4" name="Content Placeholder 2">
            <a:extLst>
              <a:ext uri="{FF2B5EF4-FFF2-40B4-BE49-F238E27FC236}">
                <a16:creationId xmlns:a16="http://schemas.microsoft.com/office/drawing/2014/main" id="{A763B54D-7429-481F-9EE0-C4D965D821CD}"/>
              </a:ext>
            </a:extLst>
          </p:cNvPr>
          <p:cNvSpPr txBox="1">
            <a:spLocks/>
          </p:cNvSpPr>
          <p:nvPr/>
        </p:nvSpPr>
        <p:spPr>
          <a:xfrm>
            <a:off x="1299713" y="2220531"/>
            <a:ext cx="10241280" cy="3836707"/>
          </a:xfrm>
          <a:prstGeom prst="rect">
            <a:avLst/>
          </a:prstGeom>
        </p:spPr>
        <p:txBody>
          <a:bodyPr vert="horz" lIns="0" tIns="0" rIns="0" bIns="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b="1" u="sng" dirty="0"/>
          </a:p>
          <a:p>
            <a:pPr marL="0" indent="0">
              <a:buNone/>
            </a:pPr>
            <a:r>
              <a:rPr lang="en-US" sz="2400" b="1" u="sng"/>
              <a:t>This section will include the following UMLs:</a:t>
            </a:r>
            <a:endParaRPr lang="en-US" sz="2400"/>
          </a:p>
          <a:p>
            <a:pPr marL="285750" indent="-285750">
              <a:buFont typeface="Wingdings" panose="020B0604020202020204" pitchFamily="34" charset="0"/>
              <a:buChar char="q"/>
            </a:pPr>
            <a:r>
              <a:rPr lang="en-US" sz="2400"/>
              <a:t>Use case diagram</a:t>
            </a:r>
          </a:p>
          <a:p>
            <a:pPr marL="285750" indent="-285750">
              <a:buFont typeface="Wingdings" panose="020B0604020202020204" pitchFamily="34" charset="0"/>
              <a:buChar char="q"/>
            </a:pPr>
            <a:r>
              <a:rPr lang="en-US" sz="2400"/>
              <a:t>Use case specification</a:t>
            </a:r>
          </a:p>
          <a:p>
            <a:pPr marL="285750" indent="-285750">
              <a:buFont typeface="Wingdings" panose="020B0604020202020204" pitchFamily="34" charset="0"/>
              <a:buChar char="q"/>
            </a:pPr>
            <a:r>
              <a:rPr lang="en-US" sz="2400"/>
              <a:t>Class diagram</a:t>
            </a:r>
          </a:p>
          <a:p>
            <a:pPr marL="285750" indent="-285750">
              <a:buFont typeface="Wingdings" panose="020B0604020202020204" pitchFamily="34" charset="0"/>
              <a:buChar char="q"/>
            </a:pPr>
            <a:r>
              <a:rPr lang="en-US" sz="2400"/>
              <a:t>Activity diagrams</a:t>
            </a:r>
          </a:p>
          <a:p>
            <a:pPr marL="285750" indent="-285750">
              <a:buFont typeface="Wingdings" panose="020B0604020202020204" pitchFamily="34" charset="0"/>
              <a:buChar char="q"/>
            </a:pPr>
            <a:r>
              <a:rPr lang="en-US" sz="2400"/>
              <a:t>Sequence diagram</a:t>
            </a:r>
            <a:endParaRPr lang="en-US" sz="2400" dirty="0"/>
          </a:p>
          <a:p>
            <a:endParaRPr lang="en-US" sz="1400" dirty="0"/>
          </a:p>
          <a:p>
            <a:endParaRPr lang="en-US" sz="1400" dirty="0"/>
          </a:p>
        </p:txBody>
      </p:sp>
    </p:spTree>
    <p:extLst>
      <p:ext uri="{BB962C8B-B14F-4D97-AF65-F5344CB8AC3E}">
        <p14:creationId xmlns:p14="http://schemas.microsoft.com/office/powerpoint/2010/main" val="3382730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21FCE60-ECDB-49B1-A5CA-E834A33FE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1" y="3587283"/>
            <a:ext cx="2501979" cy="4038601"/>
          </a:xfrm>
          <a:prstGeom prst="rect">
            <a:avLst/>
          </a:prstGeom>
          <a:gradFill>
            <a:gsLst>
              <a:gs pos="0">
                <a:schemeClr val="accent5">
                  <a:lumMod val="60000"/>
                  <a:lumOff val="40000"/>
                  <a:alpha val="0"/>
                </a:schemeClr>
              </a:gs>
              <a:gs pos="99000">
                <a:schemeClr val="accent2">
                  <a:alpha val="74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489" y="1757117"/>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119B83D-B7C9-4D2F-A8B2-EE9117CBD2B9}"/>
              </a:ext>
            </a:extLst>
          </p:cNvPr>
          <p:cNvSpPr>
            <a:spLocks noGrp="1"/>
          </p:cNvSpPr>
          <p:nvPr>
            <p:ph type="title"/>
          </p:nvPr>
        </p:nvSpPr>
        <p:spPr>
          <a:xfrm>
            <a:off x="752664" y="1242529"/>
            <a:ext cx="3131093" cy="3507474"/>
          </a:xfrm>
        </p:spPr>
        <p:txBody>
          <a:bodyPr anchor="b">
            <a:normAutofit/>
          </a:bodyPr>
          <a:lstStyle/>
          <a:p>
            <a:pPr algn="r"/>
            <a:r>
              <a:rPr lang="en-US" sz="3200">
                <a:solidFill>
                  <a:schemeClr val="bg1"/>
                </a:solidFill>
              </a:rPr>
              <a:t>Use case</a:t>
            </a:r>
          </a:p>
        </p:txBody>
      </p:sp>
      <p:sp>
        <p:nvSpPr>
          <p:cNvPr id="8" name="Content Placeholder 7">
            <a:extLst>
              <a:ext uri="{FF2B5EF4-FFF2-40B4-BE49-F238E27FC236}">
                <a16:creationId xmlns:a16="http://schemas.microsoft.com/office/drawing/2014/main" id="{D56A7FC3-2FF6-4D75-B216-6A08D4A4E3DC}"/>
              </a:ext>
            </a:extLst>
          </p:cNvPr>
          <p:cNvSpPr>
            <a:spLocks noGrp="1"/>
          </p:cNvSpPr>
          <p:nvPr>
            <p:ph idx="1"/>
          </p:nvPr>
        </p:nvSpPr>
        <p:spPr>
          <a:xfrm>
            <a:off x="4478695" y="833535"/>
            <a:ext cx="3222170" cy="5361991"/>
          </a:xfrm>
        </p:spPr>
        <p:txBody>
          <a:bodyPr vert="horz" lIns="0" tIns="0" rIns="0" bIns="0" rtlCol="0" anchor="t">
            <a:normAutofit/>
          </a:bodyPr>
          <a:lstStyle/>
          <a:p>
            <a:r>
              <a:rPr lang="en-US" sz="1600" dirty="0"/>
              <a:t>The use case demonstrates the options the console management system offers.</a:t>
            </a:r>
          </a:p>
          <a:p>
            <a:r>
              <a:rPr lang="en-US" sz="1600" dirty="0"/>
              <a:t>From the main menu, the user can choose any of the actions such</a:t>
            </a:r>
            <a:r>
              <a:rPr lang="en-US" sz="1600" dirty="0">
                <a:ea typeface="+mn-lt"/>
                <a:cs typeface="+mn-lt"/>
              </a:rPr>
              <a:t> as 'Sell items'.</a:t>
            </a:r>
            <a:endParaRPr lang="en-US" sz="1600" dirty="0"/>
          </a:p>
        </p:txBody>
      </p:sp>
      <p:pic>
        <p:nvPicPr>
          <p:cNvPr id="5" name="Picture 5" descr="Diagram&#10;&#10;Description automatically generated">
            <a:extLst>
              <a:ext uri="{FF2B5EF4-FFF2-40B4-BE49-F238E27FC236}">
                <a16:creationId xmlns:a16="http://schemas.microsoft.com/office/drawing/2014/main" id="{2C99071C-25F4-4A23-AEC5-76DBF8DCD955}"/>
              </a:ext>
            </a:extLst>
          </p:cNvPr>
          <p:cNvPicPr>
            <a:picLocks noChangeAspect="1"/>
          </p:cNvPicPr>
          <p:nvPr/>
        </p:nvPicPr>
        <p:blipFill>
          <a:blip r:embed="rId2"/>
          <a:stretch>
            <a:fillRect/>
          </a:stretch>
        </p:blipFill>
        <p:spPr>
          <a:xfrm>
            <a:off x="7952014" y="210"/>
            <a:ext cx="4157738" cy="6277009"/>
          </a:xfrm>
          <a:prstGeom prst="rect">
            <a:avLst/>
          </a:prstGeom>
        </p:spPr>
      </p:pic>
    </p:spTree>
    <p:extLst>
      <p:ext uri="{BB962C8B-B14F-4D97-AF65-F5344CB8AC3E}">
        <p14:creationId xmlns:p14="http://schemas.microsoft.com/office/powerpoint/2010/main" val="2953850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4924399-537A-4E73-A33B-D2A45BEFE4EE}"/>
              </a:ext>
            </a:extLst>
          </p:cNvPr>
          <p:cNvSpPr>
            <a:spLocks noGrp="1"/>
          </p:cNvSpPr>
          <p:nvPr>
            <p:ph type="title"/>
          </p:nvPr>
        </p:nvSpPr>
        <p:spPr>
          <a:xfrm>
            <a:off x="6927" y="1028701"/>
            <a:ext cx="4010863" cy="3605575"/>
          </a:xfrm>
        </p:spPr>
        <p:txBody>
          <a:bodyPr>
            <a:normAutofit/>
          </a:bodyPr>
          <a:lstStyle/>
          <a:p>
            <a:pPr algn="r"/>
            <a:r>
              <a:rPr lang="en-US" sz="2800">
                <a:solidFill>
                  <a:schemeClr val="bg1"/>
                </a:solidFill>
              </a:rPr>
              <a:t>Use case specification</a:t>
            </a:r>
          </a:p>
        </p:txBody>
      </p:sp>
      <p:grpSp>
        <p:nvGrpSpPr>
          <p:cNvPr id="20" name="Group 19">
            <a:extLst>
              <a:ext uri="{FF2B5EF4-FFF2-40B4-BE49-F238E27FC236}">
                <a16:creationId xmlns:a16="http://schemas.microsoft.com/office/drawing/2014/main" id="{E77886D4-AB93-4B16-8071-A328041349A5}"/>
              </a:ext>
            </a:extLst>
          </p:cNvPr>
          <p:cNvGrpSpPr/>
          <p:nvPr/>
        </p:nvGrpSpPr>
        <p:grpSpPr>
          <a:xfrm>
            <a:off x="4339751" y="-1991"/>
            <a:ext cx="2367620" cy="3258093"/>
            <a:chOff x="3604333" y="1433403"/>
            <a:chExt cx="2367620" cy="3258093"/>
          </a:xfrm>
        </p:grpSpPr>
        <p:pic>
          <p:nvPicPr>
            <p:cNvPr id="4" name="Picture 6" descr="Graphical user interface, text, application&#10;&#10;Description automatically generated">
              <a:extLst>
                <a:ext uri="{FF2B5EF4-FFF2-40B4-BE49-F238E27FC236}">
                  <a16:creationId xmlns:a16="http://schemas.microsoft.com/office/drawing/2014/main" id="{1D85C7A8-8FCD-4031-910C-B87FC60A5B04}"/>
                </a:ext>
              </a:extLst>
            </p:cNvPr>
            <p:cNvPicPr>
              <a:picLocks noChangeAspect="1"/>
            </p:cNvPicPr>
            <p:nvPr/>
          </p:nvPicPr>
          <p:blipFill>
            <a:blip r:embed="rId2"/>
            <a:stretch>
              <a:fillRect/>
            </a:stretch>
          </p:blipFill>
          <p:spPr>
            <a:xfrm>
              <a:off x="3604333" y="1675418"/>
              <a:ext cx="2367620" cy="3016078"/>
            </a:xfrm>
            <a:prstGeom prst="rect">
              <a:avLst/>
            </a:prstGeom>
          </p:spPr>
        </p:pic>
        <p:sp>
          <p:nvSpPr>
            <p:cNvPr id="6" name="Content Placeholder 9">
              <a:extLst>
                <a:ext uri="{FF2B5EF4-FFF2-40B4-BE49-F238E27FC236}">
                  <a16:creationId xmlns:a16="http://schemas.microsoft.com/office/drawing/2014/main" id="{B218D2ED-8EFB-4DBF-8DB0-07E6AEA0FA21}"/>
                </a:ext>
              </a:extLst>
            </p:cNvPr>
            <p:cNvSpPr txBox="1">
              <a:spLocks/>
            </p:cNvSpPr>
            <p:nvPr/>
          </p:nvSpPr>
          <p:spPr>
            <a:xfrm>
              <a:off x="4341629" y="1433403"/>
              <a:ext cx="1102243" cy="481473"/>
            </a:xfrm>
            <a:prstGeom prst="rect">
              <a:avLst/>
            </a:prstGeom>
          </p:spPr>
          <p:txBody>
            <a:bodyPr vert="horz" lIns="0" tIns="0" rIns="0" bIns="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a:t>Table 1</a:t>
              </a:r>
              <a:endParaRPr lang="en-US" sz="1400" dirty="0"/>
            </a:p>
          </p:txBody>
        </p:sp>
      </p:grpSp>
      <p:grpSp>
        <p:nvGrpSpPr>
          <p:cNvPr id="19" name="Group 18">
            <a:extLst>
              <a:ext uri="{FF2B5EF4-FFF2-40B4-BE49-F238E27FC236}">
                <a16:creationId xmlns:a16="http://schemas.microsoft.com/office/drawing/2014/main" id="{1D14D4E7-0E94-4C48-95E1-94EDD84BF569}"/>
              </a:ext>
            </a:extLst>
          </p:cNvPr>
          <p:cNvGrpSpPr/>
          <p:nvPr/>
        </p:nvGrpSpPr>
        <p:grpSpPr>
          <a:xfrm>
            <a:off x="4341629" y="3506751"/>
            <a:ext cx="2369498" cy="3258094"/>
            <a:chOff x="6220048" y="1433402"/>
            <a:chExt cx="2458102" cy="3258094"/>
          </a:xfrm>
        </p:grpSpPr>
        <p:pic>
          <p:nvPicPr>
            <p:cNvPr id="5" name="Picture 5" descr="Table&#10;&#10;Description automatically generated">
              <a:extLst>
                <a:ext uri="{FF2B5EF4-FFF2-40B4-BE49-F238E27FC236}">
                  <a16:creationId xmlns:a16="http://schemas.microsoft.com/office/drawing/2014/main" id="{7C20653C-B02A-4A2A-86C0-E90FB3910B64}"/>
                </a:ext>
              </a:extLst>
            </p:cNvPr>
            <p:cNvPicPr>
              <a:picLocks noChangeAspect="1"/>
            </p:cNvPicPr>
            <p:nvPr/>
          </p:nvPicPr>
          <p:blipFill>
            <a:blip r:embed="rId3"/>
            <a:stretch>
              <a:fillRect/>
            </a:stretch>
          </p:blipFill>
          <p:spPr>
            <a:xfrm>
              <a:off x="6220048" y="1675418"/>
              <a:ext cx="2458102" cy="3016078"/>
            </a:xfrm>
            <a:prstGeom prst="rect">
              <a:avLst/>
            </a:prstGeom>
          </p:spPr>
        </p:pic>
        <p:sp>
          <p:nvSpPr>
            <p:cNvPr id="7" name="Content Placeholder 9">
              <a:extLst>
                <a:ext uri="{FF2B5EF4-FFF2-40B4-BE49-F238E27FC236}">
                  <a16:creationId xmlns:a16="http://schemas.microsoft.com/office/drawing/2014/main" id="{72788285-76C5-4D3A-A58A-AB84286262C3}"/>
                </a:ext>
              </a:extLst>
            </p:cNvPr>
            <p:cNvSpPr txBox="1">
              <a:spLocks/>
            </p:cNvSpPr>
            <p:nvPr/>
          </p:nvSpPr>
          <p:spPr>
            <a:xfrm>
              <a:off x="6902303" y="1433402"/>
              <a:ext cx="1102243" cy="481473"/>
            </a:xfrm>
            <a:prstGeom prst="rect">
              <a:avLst/>
            </a:prstGeom>
          </p:spPr>
          <p:txBody>
            <a:bodyPr vert="horz" lIns="0" tIns="0" rIns="0" bIns="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dirty="0"/>
                <a:t>Table 2</a:t>
              </a:r>
            </a:p>
          </p:txBody>
        </p:sp>
      </p:grpSp>
      <p:sp>
        <p:nvSpPr>
          <p:cNvPr id="18" name="TextBox 17">
            <a:extLst>
              <a:ext uri="{FF2B5EF4-FFF2-40B4-BE49-F238E27FC236}">
                <a16:creationId xmlns:a16="http://schemas.microsoft.com/office/drawing/2014/main" id="{D8BBA6CA-3643-4DB9-A573-16AAB6E0F6E6}"/>
              </a:ext>
            </a:extLst>
          </p:cNvPr>
          <p:cNvSpPr txBox="1"/>
          <p:nvPr/>
        </p:nvSpPr>
        <p:spPr>
          <a:xfrm>
            <a:off x="7022617" y="3745231"/>
            <a:ext cx="5188689" cy="10201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Table 2</a:t>
            </a:r>
          </a:p>
          <a:p>
            <a:pPr>
              <a:lnSpc>
                <a:spcPct val="120000"/>
              </a:lnSpc>
              <a:spcBef>
                <a:spcPts val="1000"/>
              </a:spcBef>
            </a:pPr>
            <a:r>
              <a:rPr lang="en-US" sz="1100">
                <a:ea typeface="+mn-lt"/>
                <a:cs typeface="+mn-lt"/>
              </a:rPr>
              <a:t>There are no conditions for this function.</a:t>
            </a:r>
          </a:p>
          <a:p>
            <a:pPr>
              <a:lnSpc>
                <a:spcPct val="120000"/>
              </a:lnSpc>
              <a:spcBef>
                <a:spcPts val="1000"/>
              </a:spcBef>
            </a:pPr>
            <a:r>
              <a:rPr lang="en-US" sz="1100">
                <a:ea typeface="+mn-lt"/>
                <a:cs typeface="+mn-lt"/>
              </a:rPr>
              <a:t>System will create an instance of the item and add the item to the vector of </a:t>
            </a:r>
            <a:r>
              <a:rPr lang="en-US" sz="1100" dirty="0">
                <a:ea typeface="+mn-lt"/>
                <a:cs typeface="+mn-lt"/>
              </a:rPr>
              <a:t>items.</a:t>
            </a:r>
            <a:endParaRPr lang="en-US" sz="1100" dirty="0"/>
          </a:p>
        </p:txBody>
      </p:sp>
      <p:sp>
        <p:nvSpPr>
          <p:cNvPr id="22" name="Content Placeholder 26">
            <a:extLst>
              <a:ext uri="{FF2B5EF4-FFF2-40B4-BE49-F238E27FC236}">
                <a16:creationId xmlns:a16="http://schemas.microsoft.com/office/drawing/2014/main" id="{8CDD66FE-44AB-4466-87F9-2A5E69191EA7}"/>
              </a:ext>
            </a:extLst>
          </p:cNvPr>
          <p:cNvSpPr>
            <a:spLocks noGrp="1"/>
          </p:cNvSpPr>
          <p:nvPr>
            <p:ph idx="1"/>
          </p:nvPr>
        </p:nvSpPr>
        <p:spPr>
          <a:xfrm>
            <a:off x="7024577" y="207264"/>
            <a:ext cx="5066767" cy="2798630"/>
          </a:xfrm>
        </p:spPr>
        <p:txBody>
          <a:bodyPr vert="horz" lIns="0" tIns="0" rIns="0" bIns="0" rtlCol="0" anchor="t">
            <a:normAutofit/>
          </a:bodyPr>
          <a:lstStyle/>
          <a:p>
            <a:pPr marL="0" indent="0">
              <a:buNone/>
            </a:pPr>
            <a:r>
              <a:rPr lang="en-US"/>
              <a:t>Table 1</a:t>
            </a:r>
          </a:p>
          <a:p>
            <a:pPr marL="0" indent="0">
              <a:buNone/>
            </a:pPr>
            <a:r>
              <a:rPr lang="en-US" sz="1100"/>
              <a:t>Quantity of the desired item to be sold must not go below 0.</a:t>
            </a:r>
          </a:p>
          <a:p>
            <a:pPr marL="0" indent="0">
              <a:buNone/>
            </a:pPr>
            <a:r>
              <a:rPr lang="en-US" sz="1100"/>
              <a:t>After the two prompts, the </a:t>
            </a:r>
            <a:r>
              <a:rPr lang="en-US" sz="1100" dirty="0"/>
              <a:t>system will decrease the item's quantity by the desired </a:t>
            </a:r>
            <a:r>
              <a:rPr lang="en-US" sz="1100"/>
              <a:t>amount.</a:t>
            </a:r>
          </a:p>
        </p:txBody>
      </p:sp>
      <p:pic>
        <p:nvPicPr>
          <p:cNvPr id="3" name="Picture 8" descr="Table&#10;&#10;Description automatically generated">
            <a:extLst>
              <a:ext uri="{FF2B5EF4-FFF2-40B4-BE49-F238E27FC236}">
                <a16:creationId xmlns:a16="http://schemas.microsoft.com/office/drawing/2014/main" id="{322AC6DA-188C-4CD5-803E-D00C7EFD9E86}"/>
              </a:ext>
            </a:extLst>
          </p:cNvPr>
          <p:cNvPicPr>
            <a:picLocks noChangeAspect="1"/>
          </p:cNvPicPr>
          <p:nvPr/>
        </p:nvPicPr>
        <p:blipFill>
          <a:blip r:embed="rId4"/>
          <a:stretch>
            <a:fillRect/>
          </a:stretch>
        </p:blipFill>
        <p:spPr>
          <a:xfrm>
            <a:off x="4346651" y="3792610"/>
            <a:ext cx="2403953" cy="2856979"/>
          </a:xfrm>
          <a:prstGeom prst="rect">
            <a:avLst/>
          </a:prstGeom>
        </p:spPr>
      </p:pic>
      <p:pic>
        <p:nvPicPr>
          <p:cNvPr id="9" name="Picture 10" descr="Table&#10;&#10;Description automatically generated">
            <a:extLst>
              <a:ext uri="{FF2B5EF4-FFF2-40B4-BE49-F238E27FC236}">
                <a16:creationId xmlns:a16="http://schemas.microsoft.com/office/drawing/2014/main" id="{A8DE795C-0CFE-4B4E-8DFC-D13302894E91}"/>
              </a:ext>
            </a:extLst>
          </p:cNvPr>
          <p:cNvPicPr>
            <a:picLocks noChangeAspect="1"/>
          </p:cNvPicPr>
          <p:nvPr/>
        </p:nvPicPr>
        <p:blipFill>
          <a:blip r:embed="rId5"/>
          <a:stretch>
            <a:fillRect/>
          </a:stretch>
        </p:blipFill>
        <p:spPr>
          <a:xfrm>
            <a:off x="4348619" y="205499"/>
            <a:ext cx="2356981" cy="2956652"/>
          </a:xfrm>
          <a:prstGeom prst="rect">
            <a:avLst/>
          </a:prstGeom>
        </p:spPr>
      </p:pic>
    </p:spTree>
    <p:extLst>
      <p:ext uri="{BB962C8B-B14F-4D97-AF65-F5344CB8AC3E}">
        <p14:creationId xmlns:p14="http://schemas.microsoft.com/office/powerpoint/2010/main" val="3068567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990D9BB-AFD4-4A88-BC70-A0B4A2A8B0AC}"/>
              </a:ext>
            </a:extLst>
          </p:cNvPr>
          <p:cNvSpPr>
            <a:spLocks noGrp="1"/>
          </p:cNvSpPr>
          <p:nvPr>
            <p:ph type="title"/>
          </p:nvPr>
        </p:nvSpPr>
        <p:spPr>
          <a:xfrm>
            <a:off x="395089" y="1716176"/>
            <a:ext cx="3248863" cy="3020785"/>
          </a:xfrm>
        </p:spPr>
        <p:txBody>
          <a:bodyPr>
            <a:normAutofit/>
          </a:bodyPr>
          <a:lstStyle/>
          <a:p>
            <a:pPr algn="r"/>
            <a:r>
              <a:rPr lang="en-US" sz="3200">
                <a:solidFill>
                  <a:schemeClr val="bg1"/>
                </a:solidFill>
              </a:rPr>
              <a:t>Class Diagram</a:t>
            </a:r>
          </a:p>
        </p:txBody>
      </p:sp>
      <p:sp>
        <p:nvSpPr>
          <p:cNvPr id="5" name="TextBox 4">
            <a:extLst>
              <a:ext uri="{FF2B5EF4-FFF2-40B4-BE49-F238E27FC236}">
                <a16:creationId xmlns:a16="http://schemas.microsoft.com/office/drawing/2014/main" id="{62C92492-80B0-4F1F-9236-E231BA14A0B3}"/>
              </a:ext>
            </a:extLst>
          </p:cNvPr>
          <p:cNvSpPr txBox="1"/>
          <p:nvPr/>
        </p:nvSpPr>
        <p:spPr>
          <a:xfrm>
            <a:off x="4042144" y="4618074"/>
            <a:ext cx="807720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The subclasses of Item (Pet_Food, Toy, Accessory or Book) are like </a:t>
            </a:r>
            <a:r>
              <a:rPr lang="en-US" sz="1100"/>
              <a:t>categories and inherit the attributes of Item.</a:t>
            </a:r>
          </a:p>
          <a:p>
            <a:endParaRPr lang="en-US" sz="1100" dirty="0"/>
          </a:p>
          <a:p>
            <a:r>
              <a:rPr lang="en-US" sz="1100"/>
              <a:t>The subclass Sales includes a vector that holds a record of items.</a:t>
            </a:r>
          </a:p>
          <a:p>
            <a:endParaRPr lang="en-US" sz="1100" dirty="0"/>
          </a:p>
          <a:p>
            <a:r>
              <a:rPr lang="en-US" sz="1100" dirty="0"/>
              <a:t>The data type string was used for quantity available and price. This made the system less prone to error inputs such as very long numbers or to ensure that the user input enters two decimal points for the price when adding a new item.</a:t>
            </a:r>
          </a:p>
        </p:txBody>
      </p:sp>
      <p:pic>
        <p:nvPicPr>
          <p:cNvPr id="7" name="Picture 8" descr="A picture containing diagram&#10;&#10;Description automatically generated">
            <a:extLst>
              <a:ext uri="{FF2B5EF4-FFF2-40B4-BE49-F238E27FC236}">
                <a16:creationId xmlns:a16="http://schemas.microsoft.com/office/drawing/2014/main" id="{C2B860F6-7952-4797-9E7D-AEA338C5AB7C}"/>
              </a:ext>
            </a:extLst>
          </p:cNvPr>
          <p:cNvPicPr>
            <a:picLocks noGrp="1" noChangeAspect="1"/>
          </p:cNvPicPr>
          <p:nvPr>
            <p:ph idx="1"/>
          </p:nvPr>
        </p:nvPicPr>
        <p:blipFill>
          <a:blip r:embed="rId2"/>
          <a:stretch>
            <a:fillRect/>
          </a:stretch>
        </p:blipFill>
        <p:spPr>
          <a:xfrm>
            <a:off x="3696858" y="3716"/>
            <a:ext cx="8492628" cy="3959352"/>
          </a:xfrm>
        </p:spPr>
      </p:pic>
    </p:spTree>
    <p:extLst>
      <p:ext uri="{BB962C8B-B14F-4D97-AF65-F5344CB8AC3E}">
        <p14:creationId xmlns:p14="http://schemas.microsoft.com/office/powerpoint/2010/main" val="2061438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BC5DB55-0C33-4BF8-870E-BF8153E63D78}"/>
              </a:ext>
            </a:extLst>
          </p:cNvPr>
          <p:cNvSpPr>
            <a:spLocks noGrp="1"/>
          </p:cNvSpPr>
          <p:nvPr>
            <p:ph type="title"/>
          </p:nvPr>
        </p:nvSpPr>
        <p:spPr>
          <a:xfrm>
            <a:off x="387927" y="1914747"/>
            <a:ext cx="3248863" cy="3020785"/>
          </a:xfrm>
        </p:spPr>
        <p:txBody>
          <a:bodyPr>
            <a:normAutofit/>
          </a:bodyPr>
          <a:lstStyle/>
          <a:p>
            <a:pPr algn="r"/>
            <a:r>
              <a:rPr lang="en-US" sz="3200">
                <a:solidFill>
                  <a:schemeClr val="bg1"/>
                </a:solidFill>
              </a:rPr>
              <a:t>Activity diagrams</a:t>
            </a:r>
          </a:p>
        </p:txBody>
      </p:sp>
      <p:sp>
        <p:nvSpPr>
          <p:cNvPr id="23" name="TextBox 22">
            <a:extLst>
              <a:ext uri="{FF2B5EF4-FFF2-40B4-BE49-F238E27FC236}">
                <a16:creationId xmlns:a16="http://schemas.microsoft.com/office/drawing/2014/main" id="{D29B4749-7D94-4179-B408-B53B3DA6E8A2}"/>
              </a:ext>
            </a:extLst>
          </p:cNvPr>
          <p:cNvSpPr txBox="1"/>
          <p:nvPr/>
        </p:nvSpPr>
        <p:spPr>
          <a:xfrm>
            <a:off x="4859612" y="2460369"/>
            <a:ext cx="239764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The user may exit at any time.</a:t>
            </a:r>
          </a:p>
        </p:txBody>
      </p:sp>
      <p:sp>
        <p:nvSpPr>
          <p:cNvPr id="30" name="Rectangle 29">
            <a:extLst>
              <a:ext uri="{FF2B5EF4-FFF2-40B4-BE49-F238E27FC236}">
                <a16:creationId xmlns:a16="http://schemas.microsoft.com/office/drawing/2014/main" id="{930CBE6D-196B-4C24-B9D6-691A2F888197}"/>
              </a:ext>
            </a:extLst>
          </p:cNvPr>
          <p:cNvSpPr/>
          <p:nvPr/>
        </p:nvSpPr>
        <p:spPr>
          <a:xfrm>
            <a:off x="4825943" y="317909"/>
            <a:ext cx="2365743" cy="313660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7" name="Picture 12" descr="Diagram&#10;&#10;Description automatically generated">
            <a:extLst>
              <a:ext uri="{FF2B5EF4-FFF2-40B4-BE49-F238E27FC236}">
                <a16:creationId xmlns:a16="http://schemas.microsoft.com/office/drawing/2014/main" id="{E3903AA5-E026-4207-9732-BA0DA78494EB}"/>
              </a:ext>
            </a:extLst>
          </p:cNvPr>
          <p:cNvPicPr>
            <a:picLocks noChangeAspect="1"/>
          </p:cNvPicPr>
          <p:nvPr/>
        </p:nvPicPr>
        <p:blipFill>
          <a:blip r:embed="rId2"/>
          <a:stretch>
            <a:fillRect/>
          </a:stretch>
        </p:blipFill>
        <p:spPr>
          <a:xfrm>
            <a:off x="4917510" y="420269"/>
            <a:ext cx="2179529" cy="1962162"/>
          </a:xfrm>
          <a:prstGeom prst="rect">
            <a:avLst/>
          </a:prstGeom>
        </p:spPr>
      </p:pic>
      <p:pic>
        <p:nvPicPr>
          <p:cNvPr id="17" name="Picture 23" descr="Diagram&#10;&#10;Description automatically generated">
            <a:extLst>
              <a:ext uri="{FF2B5EF4-FFF2-40B4-BE49-F238E27FC236}">
                <a16:creationId xmlns:a16="http://schemas.microsoft.com/office/drawing/2014/main" id="{3565FC9C-C34F-4E92-B029-8E04AFFE43BD}"/>
              </a:ext>
            </a:extLst>
          </p:cNvPr>
          <p:cNvPicPr>
            <a:picLocks noChangeAspect="1"/>
          </p:cNvPicPr>
          <p:nvPr/>
        </p:nvPicPr>
        <p:blipFill>
          <a:blip r:embed="rId3"/>
          <a:stretch>
            <a:fillRect/>
          </a:stretch>
        </p:blipFill>
        <p:spPr>
          <a:xfrm>
            <a:off x="8915399" y="196007"/>
            <a:ext cx="2398735" cy="3334480"/>
          </a:xfrm>
          <a:prstGeom prst="rect">
            <a:avLst/>
          </a:prstGeom>
        </p:spPr>
      </p:pic>
      <p:sp>
        <p:nvSpPr>
          <p:cNvPr id="24" name="TextBox 23">
            <a:extLst>
              <a:ext uri="{FF2B5EF4-FFF2-40B4-BE49-F238E27FC236}">
                <a16:creationId xmlns:a16="http://schemas.microsoft.com/office/drawing/2014/main" id="{1BAB7F88-218C-49D7-8D6D-7A4B9F8D3182}"/>
              </a:ext>
            </a:extLst>
          </p:cNvPr>
          <p:cNvSpPr txBox="1"/>
          <p:nvPr/>
        </p:nvSpPr>
        <p:spPr>
          <a:xfrm>
            <a:off x="4536510" y="3784948"/>
            <a:ext cx="740914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t>Implementation</a:t>
            </a:r>
            <a:endParaRPr lang="en-US" dirty="0">
              <a:ea typeface="+mn-lt"/>
              <a:cs typeface="+mn-lt"/>
            </a:endParaRPr>
          </a:p>
          <a:p>
            <a:endParaRPr lang="en-US" dirty="0">
              <a:ea typeface="+mn-lt"/>
              <a:cs typeface="+mn-lt"/>
            </a:endParaRPr>
          </a:p>
          <a:p>
            <a:r>
              <a:rPr lang="en-US">
                <a:ea typeface="+mn-lt"/>
                <a:cs typeface="+mn-lt"/>
              </a:rPr>
              <a:t>The actual program has implemented all the activity diagrams. The system performs all the necessary actions displayed. </a:t>
            </a:r>
            <a:endParaRPr lang="en-US"/>
          </a:p>
        </p:txBody>
      </p:sp>
    </p:spTree>
    <p:extLst>
      <p:ext uri="{BB962C8B-B14F-4D97-AF65-F5344CB8AC3E}">
        <p14:creationId xmlns:p14="http://schemas.microsoft.com/office/powerpoint/2010/main" val="2591474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4FD0557-2420-48FC-9E54-B5FF043C701D}"/>
              </a:ext>
            </a:extLst>
          </p:cNvPr>
          <p:cNvSpPr>
            <a:spLocks noGrp="1"/>
          </p:cNvSpPr>
          <p:nvPr>
            <p:ph type="title"/>
          </p:nvPr>
        </p:nvSpPr>
        <p:spPr>
          <a:xfrm>
            <a:off x="387927" y="1914748"/>
            <a:ext cx="3248863" cy="3020785"/>
          </a:xfrm>
        </p:spPr>
        <p:txBody>
          <a:bodyPr>
            <a:normAutofit/>
          </a:bodyPr>
          <a:lstStyle/>
          <a:p>
            <a:pPr algn="r"/>
            <a:r>
              <a:rPr lang="en-US" sz="3200" dirty="0">
                <a:solidFill>
                  <a:schemeClr val="bg1"/>
                </a:solidFill>
              </a:rPr>
              <a:t>Sequence </a:t>
            </a:r>
            <a:r>
              <a:rPr lang="en-US" sz="3200">
                <a:solidFill>
                  <a:schemeClr val="bg1"/>
                </a:solidFill>
              </a:rPr>
              <a:t>diagram</a:t>
            </a:r>
          </a:p>
        </p:txBody>
      </p:sp>
      <p:sp>
        <p:nvSpPr>
          <p:cNvPr id="5" name="TextBox 4">
            <a:extLst>
              <a:ext uri="{FF2B5EF4-FFF2-40B4-BE49-F238E27FC236}">
                <a16:creationId xmlns:a16="http://schemas.microsoft.com/office/drawing/2014/main" id="{17CFF3CB-BEBD-4F68-A066-A619791DE8D5}"/>
              </a:ext>
            </a:extLst>
          </p:cNvPr>
          <p:cNvSpPr txBox="1"/>
          <p:nvPr/>
        </p:nvSpPr>
        <p:spPr>
          <a:xfrm>
            <a:off x="4196116" y="2776268"/>
            <a:ext cx="786454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If the quantity available of the ball is more than 0, then the system will add the sale to the 'sales' object.</a:t>
            </a:r>
            <a:endParaRPr lang="en-US" dirty="0"/>
          </a:p>
          <a:p>
            <a:endParaRPr lang="en-US" dirty="0"/>
          </a:p>
          <a:p>
            <a:r>
              <a:rPr lang="en-US" dirty="0"/>
              <a:t>The sales object contains a vector which holds a record of sales (Item objects) </a:t>
            </a:r>
            <a:r>
              <a:rPr lang="en-US"/>
              <a:t>made.</a:t>
            </a:r>
          </a:p>
        </p:txBody>
      </p:sp>
      <p:pic>
        <p:nvPicPr>
          <p:cNvPr id="3" name="Picture 3" descr="Diagram&#10;&#10;Description automatically generated">
            <a:extLst>
              <a:ext uri="{FF2B5EF4-FFF2-40B4-BE49-F238E27FC236}">
                <a16:creationId xmlns:a16="http://schemas.microsoft.com/office/drawing/2014/main" id="{131C3916-ACDB-49F1-BCC9-EA4BF1FF50A2}"/>
              </a:ext>
            </a:extLst>
          </p:cNvPr>
          <p:cNvPicPr>
            <a:picLocks noChangeAspect="1"/>
          </p:cNvPicPr>
          <p:nvPr/>
        </p:nvPicPr>
        <p:blipFill>
          <a:blip r:embed="rId2"/>
          <a:stretch>
            <a:fillRect/>
          </a:stretch>
        </p:blipFill>
        <p:spPr>
          <a:xfrm>
            <a:off x="4120551" y="152862"/>
            <a:ext cx="7868728" cy="2469106"/>
          </a:xfrm>
          <a:prstGeom prst="rect">
            <a:avLst/>
          </a:prstGeom>
        </p:spPr>
      </p:pic>
    </p:spTree>
    <p:extLst>
      <p:ext uri="{BB962C8B-B14F-4D97-AF65-F5344CB8AC3E}">
        <p14:creationId xmlns:p14="http://schemas.microsoft.com/office/powerpoint/2010/main" val="2515691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D9FC-52F8-4124-B453-9FEFCFC0CB51}"/>
              </a:ext>
            </a:extLst>
          </p:cNvPr>
          <p:cNvSpPr>
            <a:spLocks noGrp="1"/>
          </p:cNvSpPr>
          <p:nvPr>
            <p:ph type="title"/>
          </p:nvPr>
        </p:nvSpPr>
        <p:spPr/>
        <p:txBody>
          <a:bodyPr>
            <a:normAutofit/>
          </a:bodyPr>
          <a:lstStyle/>
          <a:p>
            <a:r>
              <a:rPr lang="en-US" sz="4800"/>
              <a:t>Implementation</a:t>
            </a:r>
            <a:endParaRPr lang="en-US"/>
          </a:p>
        </p:txBody>
      </p:sp>
      <p:sp>
        <p:nvSpPr>
          <p:cNvPr id="4" name="Content Placeholder 2">
            <a:extLst>
              <a:ext uri="{FF2B5EF4-FFF2-40B4-BE49-F238E27FC236}">
                <a16:creationId xmlns:a16="http://schemas.microsoft.com/office/drawing/2014/main" id="{A763B54D-7429-481F-9EE0-C4D965D821CD}"/>
              </a:ext>
            </a:extLst>
          </p:cNvPr>
          <p:cNvSpPr txBox="1">
            <a:spLocks/>
          </p:cNvSpPr>
          <p:nvPr/>
        </p:nvSpPr>
        <p:spPr>
          <a:xfrm>
            <a:off x="1299713" y="2220531"/>
            <a:ext cx="10241280" cy="3836707"/>
          </a:xfrm>
          <a:prstGeom prst="rect">
            <a:avLst/>
          </a:prstGeom>
        </p:spPr>
        <p:txBody>
          <a:bodyPr vert="horz" lIns="0" tIns="0" rIns="0" bIns="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b="1" u="sng" dirty="0"/>
          </a:p>
          <a:p>
            <a:pPr marL="0" indent="0">
              <a:buNone/>
            </a:pPr>
            <a:r>
              <a:rPr lang="en-US" sz="2400" b="1" u="sng"/>
              <a:t>This section will include the following:</a:t>
            </a:r>
            <a:endParaRPr lang="en-US" sz="2400"/>
          </a:p>
          <a:p>
            <a:pPr marL="285750" indent="-285750">
              <a:buFont typeface="Wingdings" panose="020B0604020202020204" pitchFamily="34" charset="0"/>
              <a:buChar char="q"/>
            </a:pPr>
            <a:r>
              <a:rPr lang="en-US" sz="2400"/>
              <a:t>Approach</a:t>
            </a:r>
            <a:endParaRPr lang="en-US" sz="2400" dirty="0"/>
          </a:p>
          <a:p>
            <a:pPr marL="285750" indent="-285750">
              <a:buFont typeface="Wingdings" panose="020B0604020202020204" pitchFamily="34" charset="0"/>
              <a:buChar char="q"/>
            </a:pPr>
            <a:r>
              <a:rPr lang="en-US" sz="2400"/>
              <a:t>Makefile</a:t>
            </a:r>
            <a:endParaRPr lang="en-US" sz="2400" dirty="0"/>
          </a:p>
          <a:p>
            <a:pPr marL="285750" indent="-285750">
              <a:buFont typeface="Wingdings" panose="020B0604020202020204" pitchFamily="34" charset="0"/>
              <a:buChar char="q"/>
            </a:pPr>
            <a:r>
              <a:rPr lang="en-US" sz="2400"/>
              <a:t>Version control (BitBucket)</a:t>
            </a:r>
            <a:endParaRPr lang="en-US" sz="2400" dirty="0"/>
          </a:p>
          <a:p>
            <a:pPr marL="285750" indent="-285750">
              <a:buFont typeface="Wingdings" panose="020B0604020202020204" pitchFamily="34" charset="0"/>
              <a:buChar char="q"/>
            </a:pPr>
            <a:endParaRPr lang="en-US" sz="1400" dirty="0"/>
          </a:p>
          <a:p>
            <a:endParaRPr lang="en-US" sz="1400" dirty="0"/>
          </a:p>
        </p:txBody>
      </p:sp>
    </p:spTree>
    <p:extLst>
      <p:ext uri="{BB962C8B-B14F-4D97-AF65-F5344CB8AC3E}">
        <p14:creationId xmlns:p14="http://schemas.microsoft.com/office/powerpoint/2010/main" val="3939750620"/>
      </p:ext>
    </p:extLst>
  </p:cSld>
  <p:clrMapOvr>
    <a:masterClrMapping/>
  </p:clrMapOvr>
</p:sld>
</file>

<file path=ppt/theme/theme1.xml><?xml version="1.0" encoding="utf-8"?>
<a:theme xmlns:a="http://schemas.openxmlformats.org/drawingml/2006/main" name="GradientRise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GradientRiseVTI</vt:lpstr>
      <vt:lpstr>Coursework 1: Pet Shop</vt:lpstr>
      <vt:lpstr>Introduction</vt:lpstr>
      <vt:lpstr>Program flow</vt:lpstr>
      <vt:lpstr>Use case</vt:lpstr>
      <vt:lpstr>Use case specification</vt:lpstr>
      <vt:lpstr>Class Diagram</vt:lpstr>
      <vt:lpstr>Activity diagrams</vt:lpstr>
      <vt:lpstr>Sequence diagram</vt:lpstr>
      <vt:lpstr>Implementation</vt:lpstr>
      <vt:lpstr>Approach</vt:lpstr>
      <vt:lpstr>Makefile</vt:lpstr>
      <vt:lpstr>Version control</vt:lpstr>
      <vt:lpstr>Testing approach</vt:lpstr>
      <vt:lpstr>Catch2</vt:lpstr>
      <vt:lpstr>Test case table</vt:lpstr>
      <vt:lpstr>Conclusion</vt:lpstr>
      <vt:lpstr>Summary </vt:lpstr>
      <vt:lpstr>Limitations</vt:lpstr>
      <vt:lpstr>Approach in the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1899</cp:revision>
  <dcterms:created xsi:type="dcterms:W3CDTF">2021-05-20T12:12:24Z</dcterms:created>
  <dcterms:modified xsi:type="dcterms:W3CDTF">2021-11-14T01:49:30Z</dcterms:modified>
</cp:coreProperties>
</file>