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ell\OneDrive\Desktop\Data%20Analysis\Case%20Studies\Case%20Study%201\3%20-%20Analyze%20Data%20Set%20%5b4%20-%20Analyze%5d\Divvy%20Trips%2020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2019!PivotTable1</c:name>
    <c:fmtId val="13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/>
              <a:t>Sum of trips</a:t>
            </a:r>
          </a:p>
          <a:p>
            <a:pPr>
              <a:defRPr/>
            </a:pPr>
            <a:r>
              <a:rPr lang="en-US" cap="none" dirty="0"/>
              <a:t>customer vs subscriber</a:t>
            </a:r>
          </a:p>
        </c:rich>
      </c:tx>
      <c:layout>
        <c:manualLayout>
          <c:xMode val="edge"/>
          <c:yMode val="edge"/>
          <c:x val="0.25193745494037634"/>
          <c:y val="3.03283731978684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'Divvy Trips 2019'!$C$2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12-4CFF-A91A-DCC3054E6A2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12-4CFF-A91A-DCC3054E6A2E}"/>
              </c:ext>
            </c:extLst>
          </c:dPt>
          <c:dLbls>
            <c:dLbl>
              <c:idx val="0"/>
              <c:layout>
                <c:manualLayout>
                  <c:x val="-0.11144052179448606"/>
                  <c:y val="0.1678917360344879"/>
                </c:manualLayout>
              </c:layout>
              <c:tx>
                <c:rich>
                  <a:bodyPr/>
                  <a:lstStyle/>
                  <a:p>
                    <a:fld id="{4084CE0F-9701-467F-BE06-81F9E3CC196B}" type="VALUE">
                      <a:rPr lang="en-US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baseline="0" dirty="0">
                        <a:solidFill>
                          <a:schemeClr val="bg1"/>
                        </a:solidFill>
                      </a:rPr>
                      <a:t> </a:t>
                    </a:r>
                    <a:fld id="{6FC0B46B-4258-4B99-848B-2B2145947BC3}" type="PERCENTAGE">
                      <a:rPr lang="en-US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C12-4CFF-A91A-DCC3054E6A2E}"/>
                </c:ext>
              </c:extLst>
            </c:dLbl>
            <c:dLbl>
              <c:idx val="1"/>
              <c:layout>
                <c:manualLayout>
                  <c:x val="0.16710653071818912"/>
                  <c:y val="-0.22342299026786586"/>
                </c:manualLayout>
              </c:layout>
              <c:tx>
                <c:rich>
                  <a:bodyPr/>
                  <a:lstStyle/>
                  <a:p>
                    <a:fld id="{37E9E1EA-09AA-4D69-895C-F31B92174AC7}" type="VALUE">
                      <a:rPr lang="en-US" sz="1300" smtClean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r>
                      <a:rPr lang="en-US" sz="1300" baseline="0" dirty="0">
                        <a:solidFill>
                          <a:schemeClr val="bg1"/>
                        </a:solidFill>
                      </a:rPr>
                      <a:t> </a:t>
                    </a:r>
                    <a:fld id="{950E6D70-37E9-491E-9FEC-2C46656FAE8A}" type="PERCENTAGE">
                      <a:rPr lang="en-US" sz="1300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300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C12-4CFF-A91A-DCC3054E6A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'Divvy Trips 2019'!$B$3:$B$5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2019'!$C$3:$C$5</c:f>
              <c:numCache>
                <c:formatCode>_-* #,##0_-;\-* #,##0_-;_-* "-"??_-;_-@_-</c:formatCode>
                <c:ptCount val="2"/>
                <c:pt idx="0">
                  <c:v>271602</c:v>
                </c:pt>
                <c:pt idx="1">
                  <c:v>2460592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12-4CFF-A91A-DCC3054E6A2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[Divvy Trips 2019.xlsx]Divvy Trips 2019!PivotTable5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Ride Length</a:t>
            </a:r>
          </a:p>
          <a:p>
            <a:pPr>
              <a:defRPr/>
            </a:pPr>
            <a:r>
              <a:rPr lang="en-US" dirty="0"/>
              <a:t>customer vs subscriber</a:t>
            </a:r>
          </a:p>
        </c:rich>
      </c:tx>
      <c:layout>
        <c:manualLayout>
          <c:xMode val="edge"/>
          <c:yMode val="edge"/>
          <c:x val="0.32221372328458942"/>
          <c:y val="1.4546032985546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2019'!$N$2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'Divvy Trips 2019'!$M$3:$M$5</c:f>
              <c:strCache>
                <c:ptCount val="2"/>
                <c:pt idx="0">
                  <c:v>Customer</c:v>
                </c:pt>
                <c:pt idx="1">
                  <c:v>Subscriber</c:v>
                </c:pt>
              </c:strCache>
            </c:strRef>
          </c:cat>
          <c:val>
            <c:numRef>
              <c:f>'Divvy Trips 2019'!$N$3:$N$5</c:f>
              <c:numCache>
                <c:formatCode>0.00</c:formatCode>
                <c:ptCount val="2"/>
                <c:pt idx="0">
                  <c:v>22.745799905007715</c:v>
                </c:pt>
                <c:pt idx="1">
                  <c:v>12.237945041524679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C5-4490-B1B1-34F23AD594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2019!PivotTable6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 of Trips</a:t>
            </a:r>
          </a:p>
          <a:p>
            <a:pPr>
              <a:defRPr sz="2400"/>
            </a:pPr>
            <a:r>
              <a:rPr lang="en-US"/>
              <a:t>Male vs Female</a:t>
            </a:r>
          </a:p>
        </c:rich>
      </c:tx>
      <c:layout>
        <c:manualLayout>
          <c:xMode val="edge"/>
          <c:yMode val="edge"/>
          <c:x val="0.35708802366939385"/>
          <c:y val="2.7786357101017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2019'!$C$25:$C$26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2019'!$C$27:$C$29</c:f>
              <c:numCache>
                <c:formatCode>_-* #,##0_-;\-* #,##0_-;_-* "-"??_-;_-@_-</c:formatCode>
                <c:ptCount val="2"/>
                <c:pt idx="0">
                  <c:v>103694</c:v>
                </c:pt>
                <c:pt idx="1">
                  <c:v>164711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E3-456A-9B27-ECB0BDEFCE5E}"/>
            </c:ext>
          </c:extLst>
        </c:ser>
        <c:ser>
          <c:idx val="1"/>
          <c:order val="1"/>
          <c:tx>
            <c:strRef>
              <c:f>'Divvy Trips 2019'!$D$25:$D$26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'Divvy Trips 2019'!$B$27:$B$29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'Divvy Trips 2019'!$D$27:$D$29</c:f>
              <c:numCache>
                <c:formatCode>_-* #,##0_-;\-* #,##0_-;_-* "-"??_-;_-@_-</c:formatCode>
                <c:ptCount val="2"/>
                <c:pt idx="0">
                  <c:v>599795</c:v>
                </c:pt>
                <c:pt idx="1">
                  <c:v>1847245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E3-456A-9B27-ECB0BDEFCE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[Divvy Trips 2019.xlsx]Divvy Trips 2019!PivotTable2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Sum of Trips</a:t>
            </a:r>
          </a:p>
          <a:p>
            <a:pPr>
              <a:defRPr sz="2400"/>
            </a:pPr>
            <a:r>
              <a:rPr lang="en-US"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Day of Week</a:t>
            </a:r>
          </a:p>
          <a:p>
            <a:pPr>
              <a:defRPr sz="2400"/>
            </a:pPr>
            <a:endParaRPr lang="en-US"/>
          </a:p>
        </c:rich>
      </c:tx>
      <c:layout>
        <c:manualLayout>
          <c:xMode val="edge"/>
          <c:yMode val="edge"/>
          <c:x val="0.32590040176612284"/>
          <c:y val="4.0083346127695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5.0792062937894808E-4"/>
              <c:y val="2.6981329038415651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1.1386717377580275E-2"/>
              <c:y val="3.1493975184919927E-2"/>
            </c:manualLayout>
          </c:layout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'Divvy Trips 2019'!$H$2:$H$3</c:f>
              <c:strCache>
                <c:ptCount val="1"/>
                <c:pt idx="0">
                  <c:v>Customer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2019'!$H$4:$H$11</c:f>
              <c:numCache>
                <c:formatCode>_-* #,##0_-;\-* #,##0_-;_-* "-"??_-;_-@_-</c:formatCode>
                <c:ptCount val="7"/>
                <c:pt idx="0">
                  <c:v>52256</c:v>
                </c:pt>
                <c:pt idx="1">
                  <c:v>30564</c:v>
                </c:pt>
                <c:pt idx="2">
                  <c:v>29069</c:v>
                </c:pt>
                <c:pt idx="3">
                  <c:v>29415</c:v>
                </c:pt>
                <c:pt idx="4">
                  <c:v>32282</c:v>
                </c:pt>
                <c:pt idx="5">
                  <c:v>37704</c:v>
                </c:pt>
                <c:pt idx="6">
                  <c:v>60312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8-41CC-A9CC-9771A84AF302}"/>
            </c:ext>
          </c:extLst>
        </c:ser>
        <c:ser>
          <c:idx val="1"/>
          <c:order val="1"/>
          <c:tx>
            <c:strRef>
              <c:f>'Divvy Trips 2019'!$I$2:$I$3</c:f>
              <c:strCache>
                <c:ptCount val="1"/>
                <c:pt idx="0">
                  <c:v>Subscriber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'Divvy Trips 2019'!$G$4:$G$11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'Divvy Trips 2019'!$I$4:$I$11</c:f>
              <c:numCache>
                <c:formatCode>_-* #,##0_-;\-* #,##0_-;_-* "-"??_-;_-@_-</c:formatCode>
                <c:ptCount val="7"/>
                <c:pt idx="0">
                  <c:v>216909</c:v>
                </c:pt>
                <c:pt idx="1">
                  <c:v>387394</c:v>
                </c:pt>
                <c:pt idx="2">
                  <c:v>422544</c:v>
                </c:pt>
                <c:pt idx="3">
                  <c:v>416289</c:v>
                </c:pt>
                <c:pt idx="4">
                  <c:v>404256</c:v>
                </c:pt>
                <c:pt idx="5">
                  <c:v>380580</c:v>
                </c:pt>
                <c:pt idx="6">
                  <c:v>232620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8-41CC-A9CC-9771A84AF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75361631"/>
        <c:axId val="875340031"/>
      </c:barChart>
      <c:catAx>
        <c:axId val="8753616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40031"/>
        <c:crosses val="autoZero"/>
        <c:auto val="1"/>
        <c:lblAlgn val="ctr"/>
        <c:lblOffset val="100"/>
        <c:noMultiLvlLbl val="0"/>
      </c:catAx>
      <c:valAx>
        <c:axId val="875340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536163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D50C-1A06-40C8-8BA3-B126AFE936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8F9DB3-A8B7-4172-A155-ED3F4A97B9A5}">
      <dgm:prSet/>
      <dgm:spPr/>
      <dgm:t>
        <a:bodyPr/>
        <a:lstStyle/>
        <a:p>
          <a:r>
            <a:rPr lang="en-US" b="1"/>
            <a:t>Customer Riders vs Subscriber Members</a:t>
          </a:r>
          <a:endParaRPr lang="en-US"/>
        </a:p>
      </dgm:t>
    </dgm:pt>
    <dgm:pt modelId="{04999FD1-623C-4F3D-ACF8-7F0A6C00FC82}" type="parTrans" cxnId="{733E0C2E-6233-4911-A0C6-084FF9DD7B39}">
      <dgm:prSet/>
      <dgm:spPr/>
      <dgm:t>
        <a:bodyPr/>
        <a:lstStyle/>
        <a:p>
          <a:endParaRPr lang="en-US"/>
        </a:p>
      </dgm:t>
    </dgm:pt>
    <dgm:pt modelId="{D6A79AA5-DE71-4DD2-9224-7739A24860E2}" type="sibTrans" cxnId="{733E0C2E-6233-4911-A0C6-084FF9DD7B39}">
      <dgm:prSet/>
      <dgm:spPr/>
      <dgm:t>
        <a:bodyPr/>
        <a:lstStyle/>
        <a:p>
          <a:endParaRPr lang="en-US"/>
        </a:p>
      </dgm:t>
    </dgm:pt>
    <dgm:pt modelId="{D578FB2A-BC7D-40B5-BEFA-6028D390068C}">
      <dgm:prSet/>
      <dgm:spPr/>
      <dgm:t>
        <a:bodyPr/>
        <a:lstStyle/>
        <a:p>
          <a:r>
            <a:rPr lang="en-US" b="1"/>
            <a:t>How do customer riders and subscriber members use Cyclistic bikes differently?</a:t>
          </a:r>
          <a:endParaRPr lang="en-US"/>
        </a:p>
      </dgm:t>
    </dgm:pt>
    <dgm:pt modelId="{0FB66A67-F063-4C95-9770-A0E66B81427D}" type="parTrans" cxnId="{6B364CB2-C764-4685-8282-57E00F885555}">
      <dgm:prSet/>
      <dgm:spPr/>
      <dgm:t>
        <a:bodyPr/>
        <a:lstStyle/>
        <a:p>
          <a:endParaRPr lang="en-US"/>
        </a:p>
      </dgm:t>
    </dgm:pt>
    <dgm:pt modelId="{1B3A4AB3-A8C8-4BCA-ABFD-43D5DB068DD1}" type="sibTrans" cxnId="{6B364CB2-C764-4685-8282-57E00F885555}">
      <dgm:prSet/>
      <dgm:spPr/>
      <dgm:t>
        <a:bodyPr/>
        <a:lstStyle/>
        <a:p>
          <a:endParaRPr lang="en-US"/>
        </a:p>
      </dgm:t>
    </dgm:pt>
    <dgm:pt modelId="{4C004D03-47DF-4DDE-950C-40A1BFCF33E0}">
      <dgm:prSet/>
      <dgm:spPr/>
      <dgm:t>
        <a:bodyPr/>
        <a:lstStyle/>
        <a:p>
          <a:r>
            <a:rPr lang="en-US" b="1"/>
            <a:t>Data source</a:t>
          </a:r>
          <a:endParaRPr lang="en-US"/>
        </a:p>
      </dgm:t>
    </dgm:pt>
    <dgm:pt modelId="{6DD9862F-6A30-4A0D-A53E-8373B10524BA}" type="parTrans" cxnId="{4FF01453-F36F-472E-BD62-ACD7C76C0B0D}">
      <dgm:prSet/>
      <dgm:spPr/>
      <dgm:t>
        <a:bodyPr/>
        <a:lstStyle/>
        <a:p>
          <a:endParaRPr lang="en-US"/>
        </a:p>
      </dgm:t>
    </dgm:pt>
    <dgm:pt modelId="{3665F278-C5B9-4938-A32E-D1001FFEB57F}" type="sibTrans" cxnId="{4FF01453-F36F-472E-BD62-ACD7C76C0B0D}">
      <dgm:prSet/>
      <dgm:spPr/>
      <dgm:t>
        <a:bodyPr/>
        <a:lstStyle/>
        <a:p>
          <a:endParaRPr lang="en-US"/>
        </a:p>
      </dgm:t>
    </dgm:pt>
    <dgm:pt modelId="{1B48DCD9-A29D-4AC7-B52C-3E5793EF6FDE}">
      <dgm:prSet/>
      <dgm:spPr/>
      <dgm:t>
        <a:bodyPr/>
        <a:lstStyle/>
        <a:p>
          <a:r>
            <a:rPr lang="en-US" b="1"/>
            <a:t>Data cleaning summary</a:t>
          </a:r>
          <a:endParaRPr lang="en-US"/>
        </a:p>
      </dgm:t>
    </dgm:pt>
    <dgm:pt modelId="{1F98492E-09CB-4DD4-B21F-D5C04BEE42C8}" type="parTrans" cxnId="{0E9074E3-D0ED-4818-92DF-FAAC8C1AA867}">
      <dgm:prSet/>
      <dgm:spPr/>
      <dgm:t>
        <a:bodyPr/>
        <a:lstStyle/>
        <a:p>
          <a:endParaRPr lang="en-US"/>
        </a:p>
      </dgm:t>
    </dgm:pt>
    <dgm:pt modelId="{7F24CB63-116F-443B-AF24-19C9E793BD1A}" type="sibTrans" cxnId="{0E9074E3-D0ED-4818-92DF-FAAC8C1AA867}">
      <dgm:prSet/>
      <dgm:spPr/>
      <dgm:t>
        <a:bodyPr/>
        <a:lstStyle/>
        <a:p>
          <a:endParaRPr lang="en-US"/>
        </a:p>
      </dgm:t>
    </dgm:pt>
    <dgm:pt modelId="{FB83DCA0-FD46-4AAB-A389-1B718DB1EBBA}">
      <dgm:prSet/>
      <dgm:spPr/>
      <dgm:t>
        <a:bodyPr/>
        <a:lstStyle/>
        <a:p>
          <a:r>
            <a:rPr lang="en-US" b="1"/>
            <a:t>The story with data.</a:t>
          </a:r>
          <a:endParaRPr lang="en-US"/>
        </a:p>
      </dgm:t>
    </dgm:pt>
    <dgm:pt modelId="{4C7C1A5F-52CD-4777-96C2-CCBFF393180B}" type="parTrans" cxnId="{274CE22C-F7A1-4F17-B29E-C8BA242DE36E}">
      <dgm:prSet/>
      <dgm:spPr/>
      <dgm:t>
        <a:bodyPr/>
        <a:lstStyle/>
        <a:p>
          <a:endParaRPr lang="en-US"/>
        </a:p>
      </dgm:t>
    </dgm:pt>
    <dgm:pt modelId="{C608444B-B7DA-4EDA-8C04-F02F74D6BE22}" type="sibTrans" cxnId="{274CE22C-F7A1-4F17-B29E-C8BA242DE36E}">
      <dgm:prSet/>
      <dgm:spPr/>
      <dgm:t>
        <a:bodyPr/>
        <a:lstStyle/>
        <a:p>
          <a:endParaRPr lang="en-US"/>
        </a:p>
      </dgm:t>
    </dgm:pt>
    <dgm:pt modelId="{480600E0-8237-4974-90B0-FA4D8A1C5554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4CA1DCAF-DF73-4114-9FAD-F3C0C6975D47}" type="parTrans" cxnId="{4469ED10-B73B-44A7-A2BF-766C526F1963}">
      <dgm:prSet/>
      <dgm:spPr/>
      <dgm:t>
        <a:bodyPr/>
        <a:lstStyle/>
        <a:p>
          <a:endParaRPr lang="en-US"/>
        </a:p>
      </dgm:t>
    </dgm:pt>
    <dgm:pt modelId="{41FE947D-D5BD-4C15-A124-B3C998AE27AE}" type="sibTrans" cxnId="{4469ED10-B73B-44A7-A2BF-766C526F1963}">
      <dgm:prSet/>
      <dgm:spPr/>
      <dgm:t>
        <a:bodyPr/>
        <a:lstStyle/>
        <a:p>
          <a:endParaRPr lang="en-US"/>
        </a:p>
      </dgm:t>
    </dgm:pt>
    <dgm:pt modelId="{39B0369F-D483-4DEB-965D-CF8AE27C4756}" type="pres">
      <dgm:prSet presAssocID="{2A13D50C-1A06-40C8-8BA3-B126AFE9363E}" presName="linear" presStyleCnt="0">
        <dgm:presLayoutVars>
          <dgm:animLvl val="lvl"/>
          <dgm:resizeHandles val="exact"/>
        </dgm:presLayoutVars>
      </dgm:prSet>
      <dgm:spPr/>
    </dgm:pt>
    <dgm:pt modelId="{A572A294-EB4A-41F4-9BAF-4A038D434D5E}" type="pres">
      <dgm:prSet presAssocID="{C38F9DB3-A8B7-4172-A155-ED3F4A97B9A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BB9E41E-AEE1-4C07-83F2-915C1444F2F5}" type="pres">
      <dgm:prSet presAssocID="{C38F9DB3-A8B7-4172-A155-ED3F4A97B9A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69ED10-B73B-44A7-A2BF-766C526F1963}" srcId="{C38F9DB3-A8B7-4172-A155-ED3F4A97B9A5}" destId="{480600E0-8237-4974-90B0-FA4D8A1C5554}" srcOrd="4" destOrd="0" parTransId="{4CA1DCAF-DF73-4114-9FAD-F3C0C6975D47}" sibTransId="{41FE947D-D5BD-4C15-A124-B3C998AE27AE}"/>
    <dgm:cxn modelId="{F1A94615-231E-48C3-8297-93D0B54931A5}" type="presOf" srcId="{D578FB2A-BC7D-40B5-BEFA-6028D390068C}" destId="{7BB9E41E-AEE1-4C07-83F2-915C1444F2F5}" srcOrd="0" destOrd="0" presId="urn:microsoft.com/office/officeart/2005/8/layout/vList2"/>
    <dgm:cxn modelId="{274CE22C-F7A1-4F17-B29E-C8BA242DE36E}" srcId="{C38F9DB3-A8B7-4172-A155-ED3F4A97B9A5}" destId="{FB83DCA0-FD46-4AAB-A389-1B718DB1EBBA}" srcOrd="3" destOrd="0" parTransId="{4C7C1A5F-52CD-4777-96C2-CCBFF393180B}" sibTransId="{C608444B-B7DA-4EDA-8C04-F02F74D6BE22}"/>
    <dgm:cxn modelId="{733E0C2E-6233-4911-A0C6-084FF9DD7B39}" srcId="{2A13D50C-1A06-40C8-8BA3-B126AFE9363E}" destId="{C38F9DB3-A8B7-4172-A155-ED3F4A97B9A5}" srcOrd="0" destOrd="0" parTransId="{04999FD1-623C-4F3D-ACF8-7F0A6C00FC82}" sibTransId="{D6A79AA5-DE71-4DD2-9224-7739A24860E2}"/>
    <dgm:cxn modelId="{80521639-C6DC-4E9C-8261-EFE7837860D8}" type="presOf" srcId="{4C004D03-47DF-4DDE-950C-40A1BFCF33E0}" destId="{7BB9E41E-AEE1-4C07-83F2-915C1444F2F5}" srcOrd="0" destOrd="1" presId="urn:microsoft.com/office/officeart/2005/8/layout/vList2"/>
    <dgm:cxn modelId="{25E91E5E-9AE4-4F3F-9663-79E2B34CC6D2}" type="presOf" srcId="{2A13D50C-1A06-40C8-8BA3-B126AFE9363E}" destId="{39B0369F-D483-4DEB-965D-CF8AE27C4756}" srcOrd="0" destOrd="0" presId="urn:microsoft.com/office/officeart/2005/8/layout/vList2"/>
    <dgm:cxn modelId="{A7D65E4E-D51E-44A9-BDE9-BDA2F41E2B6A}" type="presOf" srcId="{FB83DCA0-FD46-4AAB-A389-1B718DB1EBBA}" destId="{7BB9E41E-AEE1-4C07-83F2-915C1444F2F5}" srcOrd="0" destOrd="3" presId="urn:microsoft.com/office/officeart/2005/8/layout/vList2"/>
    <dgm:cxn modelId="{4FF01453-F36F-472E-BD62-ACD7C76C0B0D}" srcId="{C38F9DB3-A8B7-4172-A155-ED3F4A97B9A5}" destId="{4C004D03-47DF-4DDE-950C-40A1BFCF33E0}" srcOrd="1" destOrd="0" parTransId="{6DD9862F-6A30-4A0D-A53E-8373B10524BA}" sibTransId="{3665F278-C5B9-4938-A32E-D1001FFEB57F}"/>
    <dgm:cxn modelId="{4145C07F-B37C-4328-A7B1-8B50506D9FC2}" type="presOf" srcId="{C38F9DB3-A8B7-4172-A155-ED3F4A97B9A5}" destId="{A572A294-EB4A-41F4-9BAF-4A038D434D5E}" srcOrd="0" destOrd="0" presId="urn:microsoft.com/office/officeart/2005/8/layout/vList2"/>
    <dgm:cxn modelId="{0CC88295-14A3-4557-8F33-9134878D641F}" type="presOf" srcId="{480600E0-8237-4974-90B0-FA4D8A1C5554}" destId="{7BB9E41E-AEE1-4C07-83F2-915C1444F2F5}" srcOrd="0" destOrd="4" presId="urn:microsoft.com/office/officeart/2005/8/layout/vList2"/>
    <dgm:cxn modelId="{6B364CB2-C764-4685-8282-57E00F885555}" srcId="{C38F9DB3-A8B7-4172-A155-ED3F4A97B9A5}" destId="{D578FB2A-BC7D-40B5-BEFA-6028D390068C}" srcOrd="0" destOrd="0" parTransId="{0FB66A67-F063-4C95-9770-A0E66B81427D}" sibTransId="{1B3A4AB3-A8C8-4BCA-ABFD-43D5DB068DD1}"/>
    <dgm:cxn modelId="{210FC7CC-9B46-44A1-81F1-623AE9F0AB85}" type="presOf" srcId="{1B48DCD9-A29D-4AC7-B52C-3E5793EF6FDE}" destId="{7BB9E41E-AEE1-4C07-83F2-915C1444F2F5}" srcOrd="0" destOrd="2" presId="urn:microsoft.com/office/officeart/2005/8/layout/vList2"/>
    <dgm:cxn modelId="{0E9074E3-D0ED-4818-92DF-FAAC8C1AA867}" srcId="{C38F9DB3-A8B7-4172-A155-ED3F4A97B9A5}" destId="{1B48DCD9-A29D-4AC7-B52C-3E5793EF6FDE}" srcOrd="2" destOrd="0" parTransId="{1F98492E-09CB-4DD4-B21F-D5C04BEE42C8}" sibTransId="{7F24CB63-116F-443B-AF24-19C9E793BD1A}"/>
    <dgm:cxn modelId="{009280DE-4458-4290-9451-C0496E4C706D}" type="presParOf" srcId="{39B0369F-D483-4DEB-965D-CF8AE27C4756}" destId="{A572A294-EB4A-41F4-9BAF-4A038D434D5E}" srcOrd="0" destOrd="0" presId="urn:microsoft.com/office/officeart/2005/8/layout/vList2"/>
    <dgm:cxn modelId="{57E4BA1C-6F03-4B17-AC5B-CA1E2ED9B1BB}" type="presParOf" srcId="{39B0369F-D483-4DEB-965D-CF8AE27C4756}" destId="{7BB9E41E-AEE1-4C07-83F2-915C1444F2F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B10F64-9B17-4528-97C7-9E8961092F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E4A32D-167C-4E42-BFAD-2FB131385017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take trips more than customer riders</a:t>
          </a:r>
        </a:p>
      </dgm:t>
    </dgm:pt>
    <dgm:pt modelId="{A2331A84-2D5E-46CB-B2E5-885233C7630A}" type="parTrans" cxnId="{D1908AA9-1F8F-438A-BF2C-C44C7FBC2A69}">
      <dgm:prSet/>
      <dgm:spPr/>
      <dgm:t>
        <a:bodyPr/>
        <a:lstStyle/>
        <a:p>
          <a:endParaRPr lang="en-US"/>
        </a:p>
      </dgm:t>
    </dgm:pt>
    <dgm:pt modelId="{4807FE69-19AB-4C45-8BB0-EC67CEB49632}" type="sibTrans" cxnId="{D1908AA9-1F8F-438A-BF2C-C44C7FBC2A69}">
      <dgm:prSet/>
      <dgm:spPr/>
      <dgm:t>
        <a:bodyPr/>
        <a:lstStyle/>
        <a:p>
          <a:endParaRPr lang="en-US"/>
        </a:p>
      </dgm:t>
    </dgm:pt>
    <dgm:pt modelId="{3DE38B9C-92F8-4E49-B40E-B76A2887C095}">
      <dgm:prSet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2000" dirty="0"/>
            <a:t>subscriber members have ~ </a:t>
          </a:r>
          <a:r>
            <a:rPr lang="en-US" sz="2000" b="1" dirty="0"/>
            <a:t>90% of all trips</a:t>
          </a:r>
          <a:r>
            <a:rPr lang="en-US" sz="2000" dirty="0"/>
            <a:t>, showing they are the </a:t>
          </a:r>
          <a:r>
            <a:rPr lang="en-US" sz="2000" b="1" dirty="0"/>
            <a:t>core customer base</a:t>
          </a:r>
          <a:r>
            <a:rPr lang="en-US" sz="2000" dirty="0"/>
            <a:t> for </a:t>
          </a:r>
          <a:r>
            <a:rPr lang="en-US" sz="2000" dirty="0" err="1"/>
            <a:t>Cyclistic</a:t>
          </a:r>
          <a:r>
            <a:rPr lang="en-US" sz="2000" dirty="0"/>
            <a:t>.</a:t>
          </a:r>
        </a:p>
      </dgm:t>
    </dgm:pt>
    <dgm:pt modelId="{0DCE3C0B-181E-4081-8B3E-670015249B78}" type="parTrans" cxnId="{254F9590-4410-43E1-82FC-7D9D37CBB314}">
      <dgm:prSet/>
      <dgm:spPr/>
      <dgm:t>
        <a:bodyPr/>
        <a:lstStyle/>
        <a:p>
          <a:endParaRPr lang="en-US"/>
        </a:p>
      </dgm:t>
    </dgm:pt>
    <dgm:pt modelId="{BDB439B8-7A0F-4FEA-89E5-0D3493F09324}" type="sibTrans" cxnId="{254F9590-4410-43E1-82FC-7D9D37CBB314}">
      <dgm:prSet/>
      <dgm:spPr/>
      <dgm:t>
        <a:bodyPr/>
        <a:lstStyle/>
        <a:p>
          <a:endParaRPr lang="en-US"/>
        </a:p>
      </dgm:t>
    </dgm:pt>
    <dgm:pt modelId="{E200C697-29CD-4D11-8836-E7187B5ABC9A}" type="pres">
      <dgm:prSet presAssocID="{D4B10F64-9B17-4528-97C7-9E8961092F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87D1DB-FD03-4552-B5A9-1E1249568E51}" type="pres">
      <dgm:prSet presAssocID="{DDE4A32D-167C-4E42-BFAD-2FB131385017}" presName="root" presStyleCnt="0"/>
      <dgm:spPr/>
    </dgm:pt>
    <dgm:pt modelId="{3C3259D2-D374-432E-8C6A-68D90DFE27EA}" type="pres">
      <dgm:prSet presAssocID="{DDE4A32D-167C-4E42-BFAD-2FB131385017}" presName="rootComposite" presStyleCnt="0"/>
      <dgm:spPr/>
    </dgm:pt>
    <dgm:pt modelId="{34C1E008-3E14-480B-A9F1-03A4C9F33C18}" type="pres">
      <dgm:prSet presAssocID="{DDE4A32D-167C-4E42-BFAD-2FB131385017}" presName="rootText" presStyleLbl="node1" presStyleIdx="0" presStyleCnt="2" custScaleX="100030" custScaleY="54704" custLinFactNeighborX="-45" custLinFactNeighborY="-33110"/>
      <dgm:spPr/>
    </dgm:pt>
    <dgm:pt modelId="{74869773-B188-4B3A-B4C4-19B3FA78B5DC}" type="pres">
      <dgm:prSet presAssocID="{DDE4A32D-167C-4E42-BFAD-2FB131385017}" presName="rootConnector" presStyleLbl="node1" presStyleIdx="0" presStyleCnt="2"/>
      <dgm:spPr/>
    </dgm:pt>
    <dgm:pt modelId="{4BCF0418-78B5-4154-99A9-66BF0269AC45}" type="pres">
      <dgm:prSet presAssocID="{DDE4A32D-167C-4E42-BFAD-2FB131385017}" presName="childShape" presStyleCnt="0"/>
      <dgm:spPr/>
    </dgm:pt>
    <dgm:pt modelId="{88774826-73EE-4CA7-BDD4-2F29F35F5FA1}" type="pres">
      <dgm:prSet presAssocID="{3DE38B9C-92F8-4E49-B40E-B76A2887C095}" presName="root" presStyleCnt="0"/>
      <dgm:spPr/>
    </dgm:pt>
    <dgm:pt modelId="{68435715-5E28-4ADF-A8D7-9DF3F933DF90}" type="pres">
      <dgm:prSet presAssocID="{3DE38B9C-92F8-4E49-B40E-B76A2887C095}" presName="rootComposite" presStyleCnt="0"/>
      <dgm:spPr/>
    </dgm:pt>
    <dgm:pt modelId="{9296E2AC-7D08-4151-9393-C24F17E39047}" type="pres">
      <dgm:prSet presAssocID="{3DE38B9C-92F8-4E49-B40E-B76A2887C095}" presName="rootText" presStyleLbl="node1" presStyleIdx="1" presStyleCnt="2" custScaleY="54630" custLinFactX="-25075" custLinFactNeighborX="-100000" custLinFactNeighborY="31152"/>
      <dgm:spPr/>
    </dgm:pt>
    <dgm:pt modelId="{0A0ED87E-162D-47A4-97A5-50396B72F9BA}" type="pres">
      <dgm:prSet presAssocID="{3DE38B9C-92F8-4E49-B40E-B76A2887C095}" presName="rootConnector" presStyleLbl="node1" presStyleIdx="1" presStyleCnt="2"/>
      <dgm:spPr/>
    </dgm:pt>
    <dgm:pt modelId="{27FB7CB8-4971-464C-AED6-858A386B65A6}" type="pres">
      <dgm:prSet presAssocID="{3DE38B9C-92F8-4E49-B40E-B76A2887C095}" presName="childShape" presStyleCnt="0"/>
      <dgm:spPr/>
    </dgm:pt>
  </dgm:ptLst>
  <dgm:cxnLst>
    <dgm:cxn modelId="{48A6612E-9F94-494E-BD45-8537AC7288D6}" type="presOf" srcId="{DDE4A32D-167C-4E42-BFAD-2FB131385017}" destId="{74869773-B188-4B3A-B4C4-19B3FA78B5DC}" srcOrd="1" destOrd="0" presId="urn:microsoft.com/office/officeart/2005/8/layout/hierarchy3"/>
    <dgm:cxn modelId="{02209983-C3EE-4825-B692-740ECF98A3FC}" type="presOf" srcId="{3DE38B9C-92F8-4E49-B40E-B76A2887C095}" destId="{9296E2AC-7D08-4151-9393-C24F17E39047}" srcOrd="0" destOrd="0" presId="urn:microsoft.com/office/officeart/2005/8/layout/hierarchy3"/>
    <dgm:cxn modelId="{5E97A08A-2D57-42FC-BA9F-FEE247E253E3}" type="presOf" srcId="{D4B10F64-9B17-4528-97C7-9E8961092F8F}" destId="{E200C697-29CD-4D11-8836-E7187B5ABC9A}" srcOrd="0" destOrd="0" presId="urn:microsoft.com/office/officeart/2005/8/layout/hierarchy3"/>
    <dgm:cxn modelId="{254F9590-4410-43E1-82FC-7D9D37CBB314}" srcId="{D4B10F64-9B17-4528-97C7-9E8961092F8F}" destId="{3DE38B9C-92F8-4E49-B40E-B76A2887C095}" srcOrd="1" destOrd="0" parTransId="{0DCE3C0B-181E-4081-8B3E-670015249B78}" sibTransId="{BDB439B8-7A0F-4FEA-89E5-0D3493F09324}"/>
    <dgm:cxn modelId="{D1908AA9-1F8F-438A-BF2C-C44C7FBC2A69}" srcId="{D4B10F64-9B17-4528-97C7-9E8961092F8F}" destId="{DDE4A32D-167C-4E42-BFAD-2FB131385017}" srcOrd="0" destOrd="0" parTransId="{A2331A84-2D5E-46CB-B2E5-885233C7630A}" sibTransId="{4807FE69-19AB-4C45-8BB0-EC67CEB49632}"/>
    <dgm:cxn modelId="{607519AA-CCBC-4B5D-BD51-A7014F1254D2}" type="presOf" srcId="{DDE4A32D-167C-4E42-BFAD-2FB131385017}" destId="{34C1E008-3E14-480B-A9F1-03A4C9F33C18}" srcOrd="0" destOrd="0" presId="urn:microsoft.com/office/officeart/2005/8/layout/hierarchy3"/>
    <dgm:cxn modelId="{9841C9C8-D19B-42AF-A3CD-3D0106464978}" type="presOf" srcId="{3DE38B9C-92F8-4E49-B40E-B76A2887C095}" destId="{0A0ED87E-162D-47A4-97A5-50396B72F9BA}" srcOrd="1" destOrd="0" presId="urn:microsoft.com/office/officeart/2005/8/layout/hierarchy3"/>
    <dgm:cxn modelId="{4D2E3FD2-20A0-4781-AB7E-AD3455144240}" type="presParOf" srcId="{E200C697-29CD-4D11-8836-E7187B5ABC9A}" destId="{EE87D1DB-FD03-4552-B5A9-1E1249568E51}" srcOrd="0" destOrd="0" presId="urn:microsoft.com/office/officeart/2005/8/layout/hierarchy3"/>
    <dgm:cxn modelId="{B66F66A7-7371-4233-BE4B-8A33770600E8}" type="presParOf" srcId="{EE87D1DB-FD03-4552-B5A9-1E1249568E51}" destId="{3C3259D2-D374-432E-8C6A-68D90DFE27EA}" srcOrd="0" destOrd="0" presId="urn:microsoft.com/office/officeart/2005/8/layout/hierarchy3"/>
    <dgm:cxn modelId="{463DB9E1-56E5-4EEF-962C-25B5AD1921DB}" type="presParOf" srcId="{3C3259D2-D374-432E-8C6A-68D90DFE27EA}" destId="{34C1E008-3E14-480B-A9F1-03A4C9F33C18}" srcOrd="0" destOrd="0" presId="urn:microsoft.com/office/officeart/2005/8/layout/hierarchy3"/>
    <dgm:cxn modelId="{AF36B5E3-5D2D-40AB-81B3-BBD3B591A552}" type="presParOf" srcId="{3C3259D2-D374-432E-8C6A-68D90DFE27EA}" destId="{74869773-B188-4B3A-B4C4-19B3FA78B5DC}" srcOrd="1" destOrd="0" presId="urn:microsoft.com/office/officeart/2005/8/layout/hierarchy3"/>
    <dgm:cxn modelId="{CA65261A-D4DC-41EB-AF90-EC9798B6A68C}" type="presParOf" srcId="{EE87D1DB-FD03-4552-B5A9-1E1249568E51}" destId="{4BCF0418-78B5-4154-99A9-66BF0269AC45}" srcOrd="1" destOrd="0" presId="urn:microsoft.com/office/officeart/2005/8/layout/hierarchy3"/>
    <dgm:cxn modelId="{F1B8006F-6C94-468C-8057-96937EA157DE}" type="presParOf" srcId="{E200C697-29CD-4D11-8836-E7187B5ABC9A}" destId="{88774826-73EE-4CA7-BDD4-2F29F35F5FA1}" srcOrd="1" destOrd="0" presId="urn:microsoft.com/office/officeart/2005/8/layout/hierarchy3"/>
    <dgm:cxn modelId="{123DBD1F-F743-4440-B22C-AB8B006885E3}" type="presParOf" srcId="{88774826-73EE-4CA7-BDD4-2F29F35F5FA1}" destId="{68435715-5E28-4ADF-A8D7-9DF3F933DF90}" srcOrd="0" destOrd="0" presId="urn:microsoft.com/office/officeart/2005/8/layout/hierarchy3"/>
    <dgm:cxn modelId="{659E402E-97FB-4051-90E2-6BFDEC3FD9D7}" type="presParOf" srcId="{68435715-5E28-4ADF-A8D7-9DF3F933DF90}" destId="{9296E2AC-7D08-4151-9393-C24F17E39047}" srcOrd="0" destOrd="0" presId="urn:microsoft.com/office/officeart/2005/8/layout/hierarchy3"/>
    <dgm:cxn modelId="{E8E1E119-453A-4356-91A3-2549B4ED9DC3}" type="presParOf" srcId="{68435715-5E28-4ADF-A8D7-9DF3F933DF90}" destId="{0A0ED87E-162D-47A4-97A5-50396B72F9BA}" srcOrd="1" destOrd="0" presId="urn:microsoft.com/office/officeart/2005/8/layout/hierarchy3"/>
    <dgm:cxn modelId="{5F84320F-9461-4524-B97D-A5BF5696BA99}" type="presParOf" srcId="{88774826-73EE-4CA7-BDD4-2F29F35F5FA1}" destId="{27FB7CB8-4971-464C-AED6-858A386B65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2A294-EB4A-41F4-9BAF-4A038D434D5E}">
      <dsp:nvSpPr>
        <dsp:cNvPr id="0" name=""/>
        <dsp:cNvSpPr/>
      </dsp:nvSpPr>
      <dsp:spPr>
        <a:xfrm>
          <a:off x="0" y="9764"/>
          <a:ext cx="10853928" cy="10073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Customer Riders vs Subscriber Members</a:t>
          </a:r>
          <a:endParaRPr lang="en-US" sz="4100" kern="1200"/>
        </a:p>
      </dsp:txBody>
      <dsp:txXfrm>
        <a:off x="49176" y="58940"/>
        <a:ext cx="10755576" cy="909018"/>
      </dsp:txXfrm>
    </dsp:sp>
    <dsp:sp modelId="{7BB9E41E-AEE1-4C07-83F2-915C1444F2F5}">
      <dsp:nvSpPr>
        <dsp:cNvPr id="0" name=""/>
        <dsp:cNvSpPr/>
      </dsp:nvSpPr>
      <dsp:spPr>
        <a:xfrm>
          <a:off x="0" y="1017134"/>
          <a:ext cx="10853928" cy="3225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612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How do customer riders and subscriber members use Cyclistic bikes differently?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Data source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Data cleaning summary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The story with data.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b="1" kern="1200"/>
            <a:t>Conclusion</a:t>
          </a:r>
          <a:endParaRPr lang="en-US" sz="3200" kern="1200"/>
        </a:p>
      </dsp:txBody>
      <dsp:txXfrm>
        <a:off x="0" y="1017134"/>
        <a:ext cx="10853928" cy="3225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E008-3E14-480B-A9F1-03A4C9F33C18}">
      <dsp:nvSpPr>
        <dsp:cNvPr id="0" name=""/>
        <dsp:cNvSpPr/>
      </dsp:nvSpPr>
      <dsp:spPr>
        <a:xfrm>
          <a:off x="0" y="561906"/>
          <a:ext cx="4673860" cy="1278010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take trips more than customer riders</a:t>
          </a:r>
        </a:p>
      </dsp:txBody>
      <dsp:txXfrm>
        <a:off x="37432" y="599338"/>
        <a:ext cx="4598996" cy="1203146"/>
      </dsp:txXfrm>
    </dsp:sp>
    <dsp:sp modelId="{9296E2AC-7D08-4151-9393-C24F17E39047}">
      <dsp:nvSpPr>
        <dsp:cNvPr id="0" name=""/>
        <dsp:cNvSpPr/>
      </dsp:nvSpPr>
      <dsp:spPr>
        <a:xfrm>
          <a:off x="0" y="2063214"/>
          <a:ext cx="4672458" cy="127628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subscriber members have ~ </a:t>
          </a:r>
          <a:r>
            <a:rPr lang="en-US" sz="2000" b="1" kern="1200" dirty="0"/>
            <a:t>90% of all trips</a:t>
          </a:r>
          <a:r>
            <a:rPr lang="en-US" sz="2000" kern="1200" dirty="0"/>
            <a:t>, showing they are the </a:t>
          </a:r>
          <a:r>
            <a:rPr lang="en-US" sz="2000" b="1" kern="1200" dirty="0"/>
            <a:t>core customer base</a:t>
          </a:r>
          <a:r>
            <a:rPr lang="en-US" sz="2000" kern="1200" dirty="0"/>
            <a:t> for </a:t>
          </a:r>
          <a:r>
            <a:rPr lang="en-US" sz="2000" kern="1200" dirty="0" err="1"/>
            <a:t>Cyclistic</a:t>
          </a:r>
          <a:r>
            <a:rPr lang="en-US" sz="2000" kern="1200" dirty="0"/>
            <a:t>.</a:t>
          </a:r>
        </a:p>
      </dsp:txBody>
      <dsp:txXfrm>
        <a:off x="37381" y="2100595"/>
        <a:ext cx="4597696" cy="120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B2AB3-2AF5-4DEA-972C-853AE3EB5B5B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EB58-ED9D-4547-BE01-163DB0A84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4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DEB58-ED9D-4547-BE01-163DB0A84E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9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E290-5A65-F350-38D4-943270FF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5359-48FB-FB1F-81B8-1289ADD1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71A8-9F08-2E34-0C31-7C07D0F6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A1B6-95C0-8AD9-7A0F-02BBD5A5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5D3A-26D5-86C3-FC3A-08C57EF2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2DF6-39DB-9F4C-EC5A-0D0B6F4B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904CF-C69C-1246-A58D-D0EDC9158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B479-4E47-8F4F-FE4F-E41F8F5E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CACB-8E68-CBEF-D30E-09FA371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FA2E-9D58-474E-54E7-9304B674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7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42CDA-962A-ED18-7B6C-B527C57BD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013FD-31D8-AA24-B92C-1B96E584A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764B-DD90-C3DE-7995-B1D8E55B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2496-BD7B-2157-2CFC-B629BE21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25A-6644-A254-6C54-FF09858E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F9B6-909B-D636-2DD1-32BEC967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631-7561-802D-B387-188C9058F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ACFCF-1044-06FB-B193-EB3A26C5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C039-B981-F624-FD9E-EF769223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8611-762E-12BC-39FB-CD2F2609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8483-0F5A-C25D-4056-4A05B45A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CDD29-5B67-A117-F425-CDA21412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7E14-D8DC-1E97-FC1B-9690213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12822-969B-45A8-CF63-6575C07F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2EDF-57CE-BAF3-E8D3-9B59EE0D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8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C082-2E67-E43C-BEC8-A156541E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0235-A585-0C3A-2ADA-0F951E364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33F56-2C75-1A08-A6AC-40ACF4451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C6436-6001-2352-71BF-C3C3F41B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C0B2A-A419-3340-DAAD-E77BFA80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3760D-4EAA-A3E4-03D7-6DA9729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A911-C52C-3386-CFE1-0C4BC3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127D1-D3E1-6B2F-26D9-522B000C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EB235-3E99-1F5D-2C8F-23727BCA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925B9-8003-2DE5-1CFC-5A355642B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31D2-9B58-FBA7-1DE1-884111CF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290A67-F580-8939-70CE-777C0841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16155-AD68-72F1-26CC-4EDE56A6D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3CA3F-29D2-1C2E-5E83-068A7298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08BC-2AF5-9941-CB90-0BF11B4D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E087-9D8E-1D3A-72FC-4B9CBE18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ECC2-B025-6EB9-04C4-B88429A1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AC1D9-C0B4-87E1-7E6E-45202BD2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4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2F318-D921-A140-CA9D-FB03CB8D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FBCD2-D067-E688-117D-51DEDF54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F5BD8-546B-B910-A459-D53C5C2F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6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4C62-5354-45F7-CF94-FA101A51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2FCFA-FCB1-C50E-3A17-03ADC3AAA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F55A-7E45-EB2B-6E71-B663A557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F73A-E6BD-9D2D-9C2C-AFF1F31C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D12D5-6C4F-9B84-4934-274298CD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D49F-558C-4BBA-2EC3-C9D8F1AC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4070-674E-9269-80F6-91C74196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B6A4A-0CD9-95AF-A719-5B7565D96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84C0D-729D-F9F1-D172-946D6031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F123-1CAF-51DC-D4B2-18A53F94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34ED-F661-E094-1162-AC95216D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4ED1C-46F5-88C6-7BC6-5C29A77D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1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1F4C9-577D-74DB-85D8-166919C5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84D0-0498-5B57-C3B4-58AA72EA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312D3-B91C-AFFA-1D9F-242E1F754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24F47-C83E-4479-B847-8908E93C242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AA10E-BE56-CC15-1F96-C6891FB8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06A6-C773-8291-08CF-FD5AC3ED5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38F1F-A5A2-4C6D-BFE4-589F041F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ivvy-tripdata.s3.amazonaws.com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ycling with solid fill">
            <a:extLst>
              <a:ext uri="{FF2B5EF4-FFF2-40B4-BE49-F238E27FC236}">
                <a16:creationId xmlns:a16="http://schemas.microsoft.com/office/drawing/2014/main" id="{1C29AB85-6D9F-9986-69B8-03B70A450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2D737-BF3F-2DF0-5C64-DD39B53E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US" sz="5600" b="1">
                <a:solidFill>
                  <a:srgbClr val="FFFFFF"/>
                </a:solidFill>
              </a:rPr>
              <a:t>Customer Riders vs Subscriber Members</a:t>
            </a:r>
            <a:br>
              <a:rPr lang="en-US" sz="5600">
                <a:solidFill>
                  <a:srgbClr val="FFFFFF"/>
                </a:solidFill>
              </a:rPr>
            </a:br>
            <a:endParaRPr lang="en-US" sz="5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0024-CA3F-2196-F266-AFEF386CE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Presented by: </a:t>
            </a:r>
            <a:r>
              <a:rPr lang="en-US" b="1">
                <a:solidFill>
                  <a:srgbClr val="FFFFFF"/>
                </a:solidFill>
              </a:rPr>
              <a:t>Omer Metwally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Last Updated: </a:t>
            </a:r>
            <a:r>
              <a:rPr lang="en-US" b="1">
                <a:solidFill>
                  <a:srgbClr val="FFFFFF"/>
                </a:solidFill>
              </a:rPr>
              <a:t>8</a:t>
            </a:r>
            <a:r>
              <a:rPr lang="en-US" b="1" baseline="30000">
                <a:solidFill>
                  <a:srgbClr val="FFFFFF"/>
                </a:solidFill>
              </a:rPr>
              <a:t>th</a:t>
            </a:r>
            <a:r>
              <a:rPr lang="en-US" b="1">
                <a:solidFill>
                  <a:srgbClr val="FFFFFF"/>
                </a:solidFill>
              </a:rPr>
              <a:t> October 2025</a:t>
            </a:r>
          </a:p>
        </p:txBody>
      </p:sp>
      <p:sp>
        <p:nvSpPr>
          <p:cNvPr id="6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1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F7C51-5178-B8DD-A587-E9534BD8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 data</a:t>
            </a:r>
          </a:p>
        </p:txBody>
      </p:sp>
    </p:spTree>
    <p:extLst>
      <p:ext uri="{BB962C8B-B14F-4D97-AF65-F5344CB8AC3E}">
        <p14:creationId xmlns:p14="http://schemas.microsoft.com/office/powerpoint/2010/main" val="427891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73DA-3538-D5DE-A591-80495FEB2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90252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Subscriber Members ride more frequently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B9581F-AA94-9A13-30CE-A05BFDB5D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2278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10F62E7-437E-24BF-494C-2E625C8D3D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180334"/>
              </p:ext>
            </p:extLst>
          </p:nvPr>
        </p:nvGraphicFramePr>
        <p:xfrm>
          <a:off x="7091265" y="2228087"/>
          <a:ext cx="4018287" cy="412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3990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6677F-0DAE-6D7E-E061-06310449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083" y="1082647"/>
            <a:ext cx="9116763" cy="122938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Customer Riders Take Longer Trips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CC85D9-70D0-628E-348E-07469C02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320F09-3E8C-4686-8805-0B680BFA4B25}"/>
              </a:ext>
            </a:extLst>
          </p:cNvPr>
          <p:cNvGrpSpPr/>
          <p:nvPr/>
        </p:nvGrpSpPr>
        <p:grpSpPr>
          <a:xfrm>
            <a:off x="640079" y="3245464"/>
            <a:ext cx="4435773" cy="1262933"/>
            <a:chOff x="0" y="101295"/>
            <a:chExt cx="4673860" cy="127801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859A748-B41F-5FF0-841E-527048F5211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205B3807-99D6-8960-C327-D2CF98DADAB1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23 minutes per trip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, while subscriber members average ~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12 minutes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7F5029-2843-8E2D-8912-9EF6301CA332}"/>
              </a:ext>
            </a:extLst>
          </p:cNvPr>
          <p:cNvGrpSpPr/>
          <p:nvPr/>
        </p:nvGrpSpPr>
        <p:grpSpPr>
          <a:xfrm>
            <a:off x="640652" y="4902992"/>
            <a:ext cx="4435200" cy="126360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6E7D5E-FC5D-946E-34C6-063E0B75E9B3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4A62CEBA-B6D2-E60D-CF88-4A6144921CA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customer riders use bikes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leisure,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while subscriber members ride for </a:t>
              </a:r>
              <a:r>
                <a:rPr lang="en-US" sz="17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short, frequent commutes</a:t>
              </a:r>
              <a:r>
                <a:rPr lang="en-US" sz="17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.</a:t>
              </a:r>
              <a:endParaRPr lang="en-US" sz="2000" dirty="0"/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8417B4B-2133-8BDF-E728-23A205C2A1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281184"/>
              </p:ext>
            </p:extLst>
          </p:nvPr>
        </p:nvGraphicFramePr>
        <p:xfrm>
          <a:off x="6094476" y="2842231"/>
          <a:ext cx="6000750" cy="3457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564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50701-2CE8-D62C-3B64-28E44E19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Gender Distribution for rides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4F61B4-00F3-24BB-08B9-8C7384CD93A6}"/>
              </a:ext>
            </a:extLst>
          </p:cNvPr>
          <p:cNvGrpSpPr/>
          <p:nvPr/>
        </p:nvGrpSpPr>
        <p:grpSpPr>
          <a:xfrm>
            <a:off x="367550" y="2094560"/>
            <a:ext cx="3606401" cy="724480"/>
            <a:chOff x="0" y="101295"/>
            <a:chExt cx="4673860" cy="12780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4C96C5A-CEA5-8424-1688-DAA608B1BE22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BB23731-68C6-F600-A228-0DFAB44448B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Male riders make up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~ 74%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and  </a:t>
              </a:r>
              <a:r>
                <a:rPr lang="en-US" sz="2000" b="1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females ~ 26%</a:t>
              </a:r>
              <a:r>
                <a:rPr lang="en-US" sz="2000" kern="1200" dirty="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 of all trips.</a:t>
              </a:r>
              <a:endParaRPr lang="en-US" sz="20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E5DA5A7-20E8-1B01-F5AA-1D8BE5696EC0}"/>
              </a:ext>
            </a:extLst>
          </p:cNvPr>
          <p:cNvSpPr txBox="1"/>
          <p:nvPr/>
        </p:nvSpPr>
        <p:spPr>
          <a:xfrm>
            <a:off x="202164" y="5032187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The gender gap is </a:t>
            </a:r>
            <a:r>
              <a:rPr lang="en-US" sz="1700" b="1" dirty="0"/>
              <a:t>smaller among customer riders</a:t>
            </a:r>
            <a:r>
              <a:rPr lang="en-US" sz="1700" dirty="0"/>
              <a:t>, </a:t>
            </a:r>
            <a:r>
              <a:rPr lang="en-US" sz="1700" dirty="0" err="1"/>
              <a:t>Cyclistic</a:t>
            </a:r>
            <a:r>
              <a:rPr lang="en-US" sz="1700" dirty="0"/>
              <a:t> could </a:t>
            </a:r>
            <a:r>
              <a:rPr lang="en-US" sz="1700" b="1" dirty="0"/>
              <a:t>target female customer riders</a:t>
            </a:r>
            <a:r>
              <a:rPr lang="en-US" sz="1700" dirty="0"/>
              <a:t> with marketing that emphasizes </a:t>
            </a:r>
            <a:r>
              <a:rPr lang="en-US" sz="1700" b="1" dirty="0"/>
              <a:t>safety, comfort, and convenience</a:t>
            </a:r>
            <a:r>
              <a:rPr lang="en-US" sz="1700" dirty="0"/>
              <a:t>, encouraging them to become subscriber members.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4C983BD-B94F-AD02-6C16-C47FD0F4D0F4}"/>
              </a:ext>
            </a:extLst>
          </p:cNvPr>
          <p:cNvGrpSpPr/>
          <p:nvPr/>
        </p:nvGrpSpPr>
        <p:grpSpPr>
          <a:xfrm>
            <a:off x="367550" y="2912921"/>
            <a:ext cx="3606401" cy="903554"/>
            <a:chOff x="0" y="101295"/>
            <a:chExt cx="4673860" cy="127801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B276663-E866-0024-34F9-E61DCC7E95CC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D1D9A389-280B-F4B4-1568-CEFF6F80B208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subscriber members </a:t>
              </a:r>
              <a:r>
                <a:rPr lang="en-US" sz="2000" b="1" dirty="0"/>
                <a:t>males take ~ 75% and females ~25%</a:t>
              </a:r>
              <a:endParaRPr lang="en-US" sz="20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B6554D-E887-FEE8-A7A0-23B2F8563C72}"/>
              </a:ext>
            </a:extLst>
          </p:cNvPr>
          <p:cNvGrpSpPr/>
          <p:nvPr/>
        </p:nvGrpSpPr>
        <p:grpSpPr>
          <a:xfrm>
            <a:off x="367550" y="3945079"/>
            <a:ext cx="3606401" cy="724480"/>
            <a:chOff x="0" y="101295"/>
            <a:chExt cx="4673860" cy="127801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529B598-E0F5-EE92-BB0C-7E419F9D3A3F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: Rounded Corners 4">
              <a:extLst>
                <a:ext uri="{FF2B5EF4-FFF2-40B4-BE49-F238E27FC236}">
                  <a16:creationId xmlns:a16="http://schemas.microsoft.com/office/drawing/2014/main" id="{6DF040CA-B8F8-7264-C7E0-E49F2C66B669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Among customer rider </a:t>
              </a:r>
              <a:r>
                <a:rPr lang="en-US" sz="2000" b="1" dirty="0"/>
                <a:t>males take ~ 61% and females ~39%</a:t>
              </a:r>
              <a:endParaRPr lang="en-US" sz="2000" dirty="0"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BEA5607-9360-9A23-1D97-DAA5E180B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115173"/>
              </p:ext>
            </p:extLst>
          </p:nvPr>
        </p:nvGraphicFramePr>
        <p:xfrm>
          <a:off x="6681606" y="2094560"/>
          <a:ext cx="5142844" cy="450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513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EC3F-03D7-BB03-96AF-0909801A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Weekends vs weekday rides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9B83BB-0543-DB3A-0484-E2FF32B3C49C}"/>
              </a:ext>
            </a:extLst>
          </p:cNvPr>
          <p:cNvGrpSpPr/>
          <p:nvPr/>
        </p:nvGrpSpPr>
        <p:grpSpPr>
          <a:xfrm>
            <a:off x="511628" y="1930078"/>
            <a:ext cx="4023049" cy="1014984"/>
            <a:chOff x="0" y="101295"/>
            <a:chExt cx="4673860" cy="1278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7AA67F4-15A3-1D93-3610-8DE564A26386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A5050B9B-9351-19A7-9A91-3E66C5DC64B5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customer riders </a:t>
              </a:r>
              <a:r>
                <a:rPr lang="en-US" sz="2000" b="1" dirty="0"/>
                <a:t>increase sharply on </a:t>
              </a:r>
              <a:r>
                <a:rPr lang="en-US" sz="2000" dirty="0"/>
                <a:t> </a:t>
              </a:r>
              <a:r>
                <a:rPr lang="en-US" sz="2000" b="1" dirty="0"/>
                <a:t>Sunday (~60K)</a:t>
              </a:r>
              <a:r>
                <a:rPr lang="en-US" sz="2000" dirty="0"/>
                <a:t> and </a:t>
              </a:r>
              <a:r>
                <a:rPr lang="en-US" sz="2000" b="1" dirty="0"/>
                <a:t>Monday (~52K)</a:t>
              </a:r>
              <a:r>
                <a:rPr lang="en-US" sz="2000" dirty="0"/>
                <a:t> — nearly </a:t>
              </a:r>
              <a:r>
                <a:rPr lang="en-US" sz="2000" b="1" dirty="0"/>
                <a:t>double</a:t>
              </a:r>
              <a:r>
                <a:rPr lang="en-US" sz="2000" dirty="0"/>
                <a:t> other days.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B8DF7-29FF-43FE-2BDF-2522B680F9E9}"/>
              </a:ext>
            </a:extLst>
          </p:cNvPr>
          <p:cNvGrpSpPr/>
          <p:nvPr/>
        </p:nvGrpSpPr>
        <p:grpSpPr>
          <a:xfrm>
            <a:off x="511627" y="3102648"/>
            <a:ext cx="4023049" cy="941240"/>
            <a:chOff x="0" y="101295"/>
            <a:chExt cx="4673860" cy="127801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80AB7B-F646-4F37-AD8F-A064B48664D8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1C55458B-8E50-21A9-6F5D-48E58D755F33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subscriber Member trips peak from </a:t>
              </a:r>
              <a:r>
                <a:rPr lang="en-US" sz="2000" b="1" dirty="0"/>
                <a:t>Tuesday to Friday </a:t>
              </a:r>
              <a:r>
                <a:rPr lang="en-US" sz="2000" dirty="0"/>
                <a:t>averaging around +</a:t>
              </a:r>
              <a:r>
                <a:rPr lang="en-US" sz="2000" b="1" dirty="0"/>
                <a:t>400K</a:t>
              </a:r>
              <a:endParaRPr lang="en-US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D1C68F-5484-C0A8-C3DE-BE1392E8F0B7}"/>
              </a:ext>
            </a:extLst>
          </p:cNvPr>
          <p:cNvGrpSpPr/>
          <p:nvPr/>
        </p:nvGrpSpPr>
        <p:grpSpPr>
          <a:xfrm>
            <a:off x="511627" y="4201474"/>
            <a:ext cx="4023049" cy="941240"/>
            <a:chOff x="0" y="101295"/>
            <a:chExt cx="4673860" cy="127801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597217D-623C-D8ED-3E33-BD63FFA4F4B1}"/>
                </a:ext>
              </a:extLst>
            </p:cNvPr>
            <p:cNvSpPr/>
            <p:nvPr/>
          </p:nvSpPr>
          <p:spPr>
            <a:xfrm>
              <a:off x="0" y="101295"/>
              <a:ext cx="4673860" cy="1278010"/>
            </a:xfrm>
            <a:prstGeom prst="roundRect">
              <a:avLst>
                <a:gd name="adj" fmla="val 10000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5F6A1CA3-1A9C-2694-7A5C-B2932DCFEA06}"/>
                </a:ext>
              </a:extLst>
            </p:cNvPr>
            <p:cNvSpPr txBox="1"/>
            <p:nvPr/>
          </p:nvSpPr>
          <p:spPr>
            <a:xfrm>
              <a:off x="37432" y="138727"/>
              <a:ext cx="4598996" cy="12031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25400" rIns="38100" bIns="25400" numCol="1" spcCol="1270" anchor="ctr" anchorCtr="0">
              <a:noAutofit/>
            </a:bodyPr>
            <a:lstStyle/>
            <a:p>
              <a:pPr defTabSz="979322">
                <a:spcAft>
                  <a:spcPts val="756"/>
                </a:spcAft>
              </a:pPr>
              <a:r>
                <a:rPr lang="en-US" sz="2000" dirty="0"/>
                <a:t>members likely use bikes for daily travel while customer for </a:t>
              </a:r>
              <a:r>
                <a:rPr lang="en-US" sz="2000" b="1" dirty="0"/>
                <a:t>leisure and recreation</a:t>
              </a:r>
              <a:r>
                <a:rPr lang="en-US" sz="2000" dirty="0"/>
                <a:t>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D8204F3-5E1F-38F3-2FBE-0FF6957DF9B3}"/>
              </a:ext>
            </a:extLst>
          </p:cNvPr>
          <p:cNvSpPr txBox="1"/>
          <p:nvPr/>
        </p:nvSpPr>
        <p:spPr>
          <a:xfrm>
            <a:off x="390329" y="5239250"/>
            <a:ext cx="60975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/>
              <a:t>subscriber ride heavily during </a:t>
            </a:r>
            <a:r>
              <a:rPr lang="en-US" sz="1700" b="1" dirty="0"/>
              <a:t>weekdays</a:t>
            </a:r>
            <a:r>
              <a:rPr lang="en-US" sz="1700" dirty="0"/>
              <a:t> (commuting pattern), while </a:t>
            </a:r>
            <a:r>
              <a:rPr lang="en-US" sz="1700" b="1" dirty="0"/>
              <a:t>customer riders peak on weekends</a:t>
            </a:r>
            <a:r>
              <a:rPr lang="en-US" sz="1700" dirty="0"/>
              <a:t> (leisure pattern).</a:t>
            </a:r>
          </a:p>
          <a:p>
            <a:r>
              <a:rPr lang="en-US" sz="1700" dirty="0"/>
              <a:t>So, Marketing efforts could </a:t>
            </a:r>
            <a:r>
              <a:rPr lang="en-US" sz="1700" b="1" dirty="0"/>
              <a:t>target customer riders on weekends</a:t>
            </a:r>
            <a:r>
              <a:rPr lang="en-US" sz="1700" dirty="0"/>
              <a:t> with promotions encouraging membership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EE4E3C3E-6493-B906-8FE8-A0F033C41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228153"/>
              </p:ext>
            </p:extLst>
          </p:nvPr>
        </p:nvGraphicFramePr>
        <p:xfrm>
          <a:off x="6515779" y="1862368"/>
          <a:ext cx="5648325" cy="4221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62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06B5-44BE-7B86-FDDF-951EDA2F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709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3B60C-76D0-3D81-A660-7BABD3EC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Rider Behavior Summary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03E694-BBBA-FC32-9359-BD9F5955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463389-1E0D-9E6A-B57B-89EDD590F585}"/>
              </a:ext>
            </a:extLst>
          </p:cNvPr>
          <p:cNvSpPr/>
          <p:nvPr/>
        </p:nvSpPr>
        <p:spPr>
          <a:xfrm>
            <a:off x="8132998" y="6312461"/>
            <a:ext cx="3414946" cy="72"/>
          </a:xfrm>
          <a:prstGeom prst="rect">
            <a:avLst/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C6086F-B1DF-A71B-D381-F42619EB67A9}"/>
              </a:ext>
            </a:extLst>
          </p:cNvPr>
          <p:cNvSpPr/>
          <p:nvPr/>
        </p:nvSpPr>
        <p:spPr>
          <a:xfrm>
            <a:off x="4400497" y="6305312"/>
            <a:ext cx="3414946" cy="72"/>
          </a:xfrm>
          <a:prstGeom prst="rect">
            <a:avLst/>
          </a:prstGeom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24C68E-FD42-F192-871A-8ECF48519F19}"/>
              </a:ext>
            </a:extLst>
          </p:cNvPr>
          <p:cNvGrpSpPr/>
          <p:nvPr/>
        </p:nvGrpSpPr>
        <p:grpSpPr>
          <a:xfrm>
            <a:off x="644056" y="2112507"/>
            <a:ext cx="10897823" cy="4192877"/>
            <a:chOff x="644056" y="2112507"/>
            <a:chExt cx="10897823" cy="419287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EB7F0E-B05E-9ED8-5B56-302CED78F211}"/>
                </a:ext>
              </a:extLst>
            </p:cNvPr>
            <p:cNvSpPr/>
            <p:nvPr/>
          </p:nvSpPr>
          <p:spPr>
            <a:xfrm>
              <a:off x="644056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Gender distribution</a:t>
              </a:r>
              <a:r>
                <a:rPr lang="en-US" dirty="0"/>
                <a:t> is similar for both groups, but overall usage is </a:t>
              </a:r>
              <a:r>
                <a:rPr lang="en-US" b="1" dirty="0"/>
                <a:t>male-dominated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0627D8B-8C35-C56B-EDE5-837C79386F45}"/>
                </a:ext>
              </a:extLst>
            </p:cNvPr>
            <p:cNvSpPr/>
            <p:nvPr/>
          </p:nvSpPr>
          <p:spPr>
            <a:xfrm>
              <a:off x="4400497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Customers</a:t>
              </a:r>
              <a:r>
                <a:rPr lang="en-US" dirty="0"/>
                <a:t> make up </a:t>
              </a:r>
              <a:r>
                <a:rPr lang="en-US" b="1" dirty="0"/>
                <a:t>about 10% of rides</a:t>
              </a:r>
              <a:r>
                <a:rPr lang="en-US" dirty="0"/>
                <a:t> but take </a:t>
              </a:r>
              <a:r>
                <a:rPr lang="en-US" b="1" dirty="0"/>
                <a:t>longer trips (~23 min)</a:t>
              </a:r>
              <a:r>
                <a:rPr lang="en-US" dirty="0"/>
                <a:t>, riding </a:t>
              </a:r>
              <a:r>
                <a:rPr lang="en-US" b="1" dirty="0"/>
                <a:t>mostly on weekends</a:t>
              </a:r>
              <a:r>
                <a:rPr lang="en-US" dirty="0"/>
                <a:t> — showing </a:t>
              </a:r>
              <a:r>
                <a:rPr lang="en-US" b="1" dirty="0"/>
                <a:t>leisure-oriented behavior</a:t>
              </a:r>
              <a:r>
                <a:rPr lang="en-US" dirty="0"/>
                <a:t>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9B66BD-C118-4B4E-4848-0B2EAFB85DEB}"/>
                </a:ext>
              </a:extLst>
            </p:cNvPr>
            <p:cNvSpPr/>
            <p:nvPr/>
          </p:nvSpPr>
          <p:spPr>
            <a:xfrm>
              <a:off x="8126933" y="2112507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/>
                <a:t>Subscribers</a:t>
              </a:r>
              <a:r>
                <a:rPr lang="en-US" dirty="0"/>
                <a:t> take the </a:t>
              </a:r>
              <a:r>
                <a:rPr lang="en-US" b="1" dirty="0"/>
                <a:t>majority of rides (≈90%)</a:t>
              </a:r>
              <a:r>
                <a:rPr lang="en-US" dirty="0"/>
                <a:t> and ride </a:t>
              </a:r>
              <a:r>
                <a:rPr lang="en-US" b="1" dirty="0"/>
                <a:t>mostly on weekdays</a:t>
              </a:r>
              <a:r>
                <a:rPr lang="en-US" dirty="0"/>
                <a:t> with </a:t>
              </a:r>
              <a:r>
                <a:rPr lang="en-US" b="1" dirty="0"/>
                <a:t>shorter durations (~12 min)</a:t>
              </a:r>
              <a:r>
                <a:rPr lang="en-US" dirty="0"/>
                <a:t> — indicating </a:t>
              </a:r>
              <a:r>
                <a:rPr lang="en-US" b="1" dirty="0"/>
                <a:t>routine, commuter-style use</a:t>
              </a:r>
              <a:r>
                <a:rPr lang="en-US" dirty="0"/>
                <a:t>.</a:t>
              </a:r>
            </a:p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15C739-B54B-843A-96D5-3A5C37E5834E}"/>
                </a:ext>
              </a:extLst>
            </p:cNvPr>
            <p:cNvGrpSpPr/>
            <p:nvPr/>
          </p:nvGrpSpPr>
          <p:grpSpPr>
            <a:xfrm>
              <a:off x="1722608" y="2531859"/>
              <a:ext cx="8770723" cy="1257841"/>
              <a:chOff x="1722608" y="2531859"/>
              <a:chExt cx="8770723" cy="1257841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5CA71DD-61AD-6C43-389A-49941716FEA0}"/>
                  </a:ext>
                </a:extLst>
              </p:cNvPr>
              <p:cNvSpPr/>
              <p:nvPr/>
            </p:nvSpPr>
            <p:spPr>
              <a:xfrm>
                <a:off x="1722608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1</a:t>
                </a: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2ED4DD4-1F66-4966-5D94-E90DE75631D1}"/>
                  </a:ext>
                </a:extLst>
              </p:cNvPr>
              <p:cNvSpPr/>
              <p:nvPr/>
            </p:nvSpPr>
            <p:spPr>
              <a:xfrm>
                <a:off x="5479049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/>
                  <a:t>2</a:t>
                </a: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538D148-01C9-EFF0-1941-445E11E48DFA}"/>
                  </a:ext>
                </a:extLst>
              </p:cNvPr>
              <p:cNvSpPr/>
              <p:nvPr/>
            </p:nvSpPr>
            <p:spPr>
              <a:xfrm>
                <a:off x="9235490" y="2531859"/>
                <a:ext cx="1257841" cy="1257841"/>
              </a:xfrm>
              <a:custGeom>
                <a:avLst/>
                <a:gdLst>
                  <a:gd name="connsiteX0" fmla="*/ 0 w 1257841"/>
                  <a:gd name="connsiteY0" fmla="*/ 628921 h 1257841"/>
                  <a:gd name="connsiteX1" fmla="*/ 628921 w 1257841"/>
                  <a:gd name="connsiteY1" fmla="*/ 0 h 1257841"/>
                  <a:gd name="connsiteX2" fmla="*/ 1257842 w 1257841"/>
                  <a:gd name="connsiteY2" fmla="*/ 628921 h 1257841"/>
                  <a:gd name="connsiteX3" fmla="*/ 628921 w 1257841"/>
                  <a:gd name="connsiteY3" fmla="*/ 1257842 h 1257841"/>
                  <a:gd name="connsiteX4" fmla="*/ 0 w 1257841"/>
                  <a:gd name="connsiteY4" fmla="*/ 628921 h 1257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7841" h="1257841">
                    <a:moveTo>
                      <a:pt x="0" y="628921"/>
                    </a:moveTo>
                    <a:cubicBezTo>
                      <a:pt x="0" y="281578"/>
                      <a:pt x="281578" y="0"/>
                      <a:pt x="628921" y="0"/>
                    </a:cubicBezTo>
                    <a:cubicBezTo>
                      <a:pt x="976264" y="0"/>
                      <a:pt x="1257842" y="281578"/>
                      <a:pt x="1257842" y="628921"/>
                    </a:cubicBezTo>
                    <a:cubicBezTo>
                      <a:pt x="1257842" y="976264"/>
                      <a:pt x="976264" y="1257842"/>
                      <a:pt x="628921" y="1257842"/>
                    </a:cubicBezTo>
                    <a:cubicBezTo>
                      <a:pt x="281578" y="1257842"/>
                      <a:pt x="0" y="976264"/>
                      <a:pt x="0" y="628921"/>
                    </a:cubicBezTo>
                    <a:close/>
                  </a:path>
                </a:pathLst>
              </a:custGeom>
            </p:spPr>
            <p:style>
              <a:lnRef idx="2">
                <a:schemeClr val="accent6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2273" tIns="196907" rIns="282273" bIns="196907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800" kern="1200" dirty="0"/>
                  <a:t>3</a:t>
                </a:r>
              </a:p>
            </p:txBody>
          </p:sp>
        </p:grp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A57B88-C169-303E-36B7-5633043F98F5}"/>
              </a:ext>
            </a:extLst>
          </p:cNvPr>
          <p:cNvSpPr/>
          <p:nvPr/>
        </p:nvSpPr>
        <p:spPr>
          <a:xfrm>
            <a:off x="669036" y="6312461"/>
            <a:ext cx="3414946" cy="72"/>
          </a:xfrm>
          <a:prstGeom prst="rect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00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B98C-1164-3369-EA04-0C082E39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8386-503B-0F69-7A0B-1D2E4323D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9CFBFF9-98FF-DE20-613D-B02D87B7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BD18AE-59BA-2A6A-EC83-DA802C0F4D3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Increase Subscriber Members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29FB2564-1DFF-B434-46BC-3ABBA334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CB8872-7944-3FC8-E817-42FC9CDA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99797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similar for both groups, but overall usage is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male-dominated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4FA87A-BDF8-D44C-A528-8ADC7E9D057F}"/>
              </a:ext>
            </a:extLst>
          </p:cNvPr>
          <p:cNvGrpSpPr/>
          <p:nvPr/>
        </p:nvGrpSpPr>
        <p:grpSpPr>
          <a:xfrm>
            <a:off x="1922350" y="2112507"/>
            <a:ext cx="7171387" cy="4192805"/>
            <a:chOff x="644056" y="2112579"/>
            <a:chExt cx="7171387" cy="41928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81D63FA-8D89-EACC-7252-64465A31F3A2}"/>
                </a:ext>
              </a:extLst>
            </p:cNvPr>
            <p:cNvSpPr/>
            <p:nvPr/>
          </p:nvSpPr>
          <p:spPr>
            <a:xfrm>
              <a:off x="644056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Cyclistic</a:t>
              </a:r>
              <a:r>
                <a:rPr lang="en-US" dirty="0"/>
                <a:t> could </a:t>
              </a:r>
              <a:r>
                <a:rPr lang="en-US" b="1" dirty="0"/>
                <a:t>target female customer riders</a:t>
              </a:r>
              <a:r>
                <a:rPr lang="en-US" dirty="0"/>
                <a:t> with marketing that emphasizes </a:t>
              </a:r>
              <a:r>
                <a:rPr lang="en-US" b="1" dirty="0"/>
                <a:t>safety, comfort, and convenience</a:t>
              </a:r>
              <a:r>
                <a:rPr lang="en-US" dirty="0"/>
                <a:t>, encouraging them to become subscriber members.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9F7099-823E-664A-AD89-754BAAC33F79}"/>
                </a:ext>
              </a:extLst>
            </p:cNvPr>
            <p:cNvSpPr/>
            <p:nvPr/>
          </p:nvSpPr>
          <p:spPr>
            <a:xfrm>
              <a:off x="1722608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1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6F2A02D-5080-1182-3F6A-7639ECAB509B}"/>
                </a:ext>
              </a:extLst>
            </p:cNvPr>
            <p:cNvSpPr/>
            <p:nvPr/>
          </p:nvSpPr>
          <p:spPr>
            <a:xfrm>
              <a:off x="4400497" y="2112579"/>
              <a:ext cx="3414946" cy="4192805"/>
            </a:xfrm>
            <a:custGeom>
              <a:avLst/>
              <a:gdLst>
                <a:gd name="connsiteX0" fmla="*/ 0 w 3414946"/>
                <a:gd name="connsiteY0" fmla="*/ 0 h 4192805"/>
                <a:gd name="connsiteX1" fmla="*/ 3414946 w 3414946"/>
                <a:gd name="connsiteY1" fmla="*/ 0 h 4192805"/>
                <a:gd name="connsiteX2" fmla="*/ 3414946 w 3414946"/>
                <a:gd name="connsiteY2" fmla="*/ 4192805 h 4192805"/>
                <a:gd name="connsiteX3" fmla="*/ 0 w 3414946"/>
                <a:gd name="connsiteY3" fmla="*/ 4192805 h 4192805"/>
                <a:gd name="connsiteX4" fmla="*/ 0 w 3414946"/>
                <a:gd name="connsiteY4" fmla="*/ 0 h 419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4946" h="4192805">
                  <a:moveTo>
                    <a:pt x="0" y="0"/>
                  </a:moveTo>
                  <a:lnTo>
                    <a:pt x="3414946" y="0"/>
                  </a:lnTo>
                  <a:lnTo>
                    <a:pt x="3414946" y="4192805"/>
                  </a:lnTo>
                  <a:lnTo>
                    <a:pt x="0" y="41928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66243" tIns="1923465" rIns="266243" bIns="414057" numCol="1" spcCol="1270" anchor="t" anchorCtr="0">
              <a:noAutofit/>
            </a:bodyPr>
            <a:lstStyle/>
            <a:p>
              <a:pPr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Marketing efforts could </a:t>
              </a:r>
              <a:r>
                <a:rPr lang="en-US" b="1" dirty="0"/>
                <a:t>target customer riders on weekends</a:t>
              </a:r>
              <a:r>
                <a:rPr lang="en-US" dirty="0"/>
                <a:t> with promotions encouraging membership to become subscriber members.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45157A-6C10-4C1C-58D2-F75DA7C0F998}"/>
                </a:ext>
              </a:extLst>
            </p:cNvPr>
            <p:cNvSpPr/>
            <p:nvPr/>
          </p:nvSpPr>
          <p:spPr>
            <a:xfrm>
              <a:off x="5479049" y="2531859"/>
              <a:ext cx="1257841" cy="1257841"/>
            </a:xfrm>
            <a:custGeom>
              <a:avLst/>
              <a:gdLst>
                <a:gd name="connsiteX0" fmla="*/ 0 w 1257841"/>
                <a:gd name="connsiteY0" fmla="*/ 628921 h 1257841"/>
                <a:gd name="connsiteX1" fmla="*/ 628921 w 1257841"/>
                <a:gd name="connsiteY1" fmla="*/ 0 h 1257841"/>
                <a:gd name="connsiteX2" fmla="*/ 1257842 w 1257841"/>
                <a:gd name="connsiteY2" fmla="*/ 628921 h 1257841"/>
                <a:gd name="connsiteX3" fmla="*/ 628921 w 1257841"/>
                <a:gd name="connsiteY3" fmla="*/ 1257842 h 1257841"/>
                <a:gd name="connsiteX4" fmla="*/ 0 w 1257841"/>
                <a:gd name="connsiteY4" fmla="*/ 628921 h 12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7841" h="1257841">
                  <a:moveTo>
                    <a:pt x="0" y="628921"/>
                  </a:moveTo>
                  <a:cubicBezTo>
                    <a:pt x="0" y="281578"/>
                    <a:pt x="281578" y="0"/>
                    <a:pt x="628921" y="0"/>
                  </a:cubicBezTo>
                  <a:cubicBezTo>
                    <a:pt x="976264" y="0"/>
                    <a:pt x="1257842" y="281578"/>
                    <a:pt x="1257842" y="628921"/>
                  </a:cubicBezTo>
                  <a:cubicBezTo>
                    <a:pt x="1257842" y="976264"/>
                    <a:pt x="976264" y="1257842"/>
                    <a:pt x="628921" y="1257842"/>
                  </a:cubicBezTo>
                  <a:cubicBezTo>
                    <a:pt x="281578" y="1257842"/>
                    <a:pt x="0" y="976264"/>
                    <a:pt x="0" y="628921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2273" tIns="196907" rIns="282273" bIns="196907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21E5B6-7F27-EEFE-C6AB-C1BE79667FB7}"/>
              </a:ext>
            </a:extLst>
          </p:cNvPr>
          <p:cNvGrpSpPr/>
          <p:nvPr/>
        </p:nvGrpSpPr>
        <p:grpSpPr>
          <a:xfrm>
            <a:off x="1922350" y="6312461"/>
            <a:ext cx="7171388" cy="7221"/>
            <a:chOff x="644055" y="6305312"/>
            <a:chExt cx="7171388" cy="722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A7C57-B1B2-080A-6DEB-D4733B32D58A}"/>
                </a:ext>
              </a:extLst>
            </p:cNvPr>
            <p:cNvSpPr/>
            <p:nvPr/>
          </p:nvSpPr>
          <p:spPr>
            <a:xfrm>
              <a:off x="4400497" y="6305312"/>
              <a:ext cx="3414946" cy="72"/>
            </a:xfrm>
            <a:prstGeom prst="rect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46436AE-559B-180E-F223-81D106C9F4A7}"/>
                </a:ext>
              </a:extLst>
            </p:cNvPr>
            <p:cNvSpPr/>
            <p:nvPr/>
          </p:nvSpPr>
          <p:spPr>
            <a:xfrm>
              <a:off x="644055" y="6312461"/>
              <a:ext cx="3414946" cy="72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324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801FA-F8F5-24E5-48ED-3F9789D6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473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D652A-707C-6326-283E-91101153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Table of 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FB3888A-F203-B68E-F364-9B2A1613B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793445"/>
              </p:ext>
            </p:extLst>
          </p:nvPr>
        </p:nvGraphicFramePr>
        <p:xfrm>
          <a:off x="499872" y="2606040"/>
          <a:ext cx="10853928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45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42944-6BAA-B16A-7C91-95E6C628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we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20555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0BAF5-476F-8DD2-1270-B861E3B6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55295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/>
              <a:t>Objective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CB44-4185-8322-E704-0C11FA0D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497019"/>
            <a:ext cx="10509504" cy="290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How do customer riders and subscriber members use </a:t>
            </a:r>
            <a:r>
              <a:rPr lang="en-US" sz="2200" dirty="0" err="1"/>
              <a:t>Cyclistic</a:t>
            </a:r>
            <a:r>
              <a:rPr lang="en-US" sz="2200" dirty="0"/>
              <a:t> bikes differently and design marketing strategies aimed at converting customer riders into subscriber members</a:t>
            </a:r>
          </a:p>
        </p:txBody>
      </p:sp>
    </p:spTree>
    <p:extLst>
      <p:ext uri="{BB962C8B-B14F-4D97-AF65-F5344CB8AC3E}">
        <p14:creationId xmlns:p14="http://schemas.microsoft.com/office/powerpoint/2010/main" val="8829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AACBE-E6FB-5036-3E0A-BCB6455A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 </a:t>
            </a:r>
          </a:p>
        </p:txBody>
      </p:sp>
    </p:spTree>
    <p:extLst>
      <p:ext uri="{BB962C8B-B14F-4D97-AF65-F5344CB8AC3E}">
        <p14:creationId xmlns:p14="http://schemas.microsoft.com/office/powerpoint/2010/main" val="25135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9EB9C435-50E3-6D31-3EFF-C312DC7B6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843784"/>
            <a:ext cx="10515600" cy="3062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dataset used in this analysis comes from the </a:t>
            </a:r>
            <a:r>
              <a:rPr lang="en-US" sz="2200" b="1" dirty="0"/>
              <a:t>Divvy Bike Share System Data (2019 Q1–</a:t>
            </a:r>
            <a:r>
              <a:rPr lang="en-US" sz="2200" b="1"/>
              <a:t>Q4)</a:t>
            </a:r>
            <a:br>
              <a:rPr lang="en-US" sz="2200" dirty="0"/>
            </a:br>
            <a:r>
              <a:rPr lang="en-US" sz="2200" dirty="0"/>
              <a:t>provided by </a:t>
            </a:r>
            <a:r>
              <a:rPr lang="en-US" sz="2200" b="1" dirty="0"/>
              <a:t>Motivate International </a:t>
            </a:r>
            <a:r>
              <a:rPr lang="en-US" sz="2200" b="1" dirty="0" err="1"/>
              <a:t>Inc.</a:t>
            </a:r>
            <a:r>
              <a:rPr lang="en-US" sz="2200" dirty="0" err="1"/>
              <a:t>and</a:t>
            </a:r>
            <a:r>
              <a:rPr lang="en-US" sz="2200" dirty="0"/>
              <a:t> available under a public data license on the </a:t>
            </a:r>
            <a:r>
              <a:rPr lang="en-US" sz="2200" b="1" dirty="0"/>
              <a:t>Divvy/</a:t>
            </a:r>
            <a:r>
              <a:rPr lang="en-US" sz="2200" b="1" dirty="0" err="1"/>
              <a:t>Cyclistic</a:t>
            </a:r>
            <a:r>
              <a:rPr lang="en-US" sz="2200" b="1" dirty="0"/>
              <a:t> data portal</a:t>
            </a:r>
            <a:r>
              <a:rPr lang="en-US" sz="2200" dirty="0"/>
              <a:t>:</a:t>
            </a:r>
            <a:br>
              <a:rPr lang="en-US" sz="2200" dirty="0"/>
            </a:br>
            <a:r>
              <a:rPr lang="en-US" sz="2200" dirty="0">
                <a:hlinkClick r:id="rId2"/>
              </a:rPr>
              <a:t>https://divvy-tripdata.s3.amazonaws.com/index.html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500" b="1" dirty="0"/>
              <a:t>Data License:</a:t>
            </a:r>
            <a:br>
              <a:rPr lang="en-US" sz="1500" dirty="0"/>
            </a:br>
            <a:r>
              <a:rPr lang="en-US" sz="1500" dirty="0"/>
              <a:t>© Motivate International Inc. | Public data used for educational purposes only.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AEC4F-7643-54C8-6C17-2986E7CD2D11}"/>
              </a:ext>
            </a:extLst>
          </p:cNvPr>
          <p:cNvSpPr txBox="1"/>
          <p:nvPr/>
        </p:nvSpPr>
        <p:spPr>
          <a:xfrm>
            <a:off x="669036" y="529250"/>
            <a:ext cx="3028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45659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1E9B3-65CE-47E4-15C9-594A5A69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summary</a:t>
            </a:r>
          </a:p>
        </p:txBody>
      </p:sp>
    </p:spTree>
    <p:extLst>
      <p:ext uri="{BB962C8B-B14F-4D97-AF65-F5344CB8AC3E}">
        <p14:creationId xmlns:p14="http://schemas.microsoft.com/office/powerpoint/2010/main" val="32092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EE086-8188-D761-73B8-435D14F1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5" y="2834453"/>
            <a:ext cx="10515600" cy="42519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Imported 4 quarterly CSV files (Q1–Q4 2019)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Combined all datasets using </a:t>
            </a:r>
            <a:r>
              <a:rPr lang="en-US" sz="2000" b="1" dirty="0"/>
              <a:t>Power Query (Append Queries)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Verified and standardized column names and data types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check if there are null values shown up in critical columns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Check if there are misspelled words, miss type numbers or miss match data type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0416D-197B-BA2A-47DE-EF4B2596CA56}"/>
              </a:ext>
            </a:extLst>
          </p:cNvPr>
          <p:cNvSpPr txBox="1"/>
          <p:nvPr/>
        </p:nvSpPr>
        <p:spPr>
          <a:xfrm>
            <a:off x="669035" y="529250"/>
            <a:ext cx="440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384442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0FF0-4DC3-EDB4-BFEA-DBC73C81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2EC8-AD05-37EA-FC20-0041217D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9F0B1F6-5CFB-BB97-8260-A72136881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4C0799F7-4FB1-21ED-6209-D144EF144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A3883C-DBE5-DA3C-3C15-7220B537C0E4}"/>
              </a:ext>
            </a:extLst>
          </p:cNvPr>
          <p:cNvSpPr txBox="1">
            <a:spLocks/>
          </p:cNvSpPr>
          <p:nvPr/>
        </p:nvSpPr>
        <p:spPr>
          <a:xfrm>
            <a:off x="530290" y="2770165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Converted </a:t>
            </a:r>
            <a:r>
              <a:rPr lang="en-US" sz="2000" b="1" dirty="0"/>
              <a:t>start time</a:t>
            </a:r>
            <a:r>
              <a:rPr lang="en-US" sz="2000" dirty="0"/>
              <a:t> and </a:t>
            </a:r>
            <a:r>
              <a:rPr lang="en-US" sz="2000" b="1" dirty="0"/>
              <a:t>end time</a:t>
            </a:r>
            <a:r>
              <a:rPr lang="en-US" sz="2000" dirty="0"/>
              <a:t> into proper Date/Time 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Created new column: </a:t>
            </a:r>
            <a:r>
              <a:rPr lang="en-US" sz="2000" b="1" dirty="0"/>
              <a:t>Ride Length</a:t>
            </a:r>
            <a:r>
              <a:rPr lang="en-US" sz="2000" dirty="0"/>
              <a:t> = End Time − Start Time and convert to </a:t>
            </a:r>
            <a:r>
              <a:rPr lang="en-US" sz="2000" b="1" dirty="0"/>
              <a:t>minutes (decimal)</a:t>
            </a:r>
            <a:r>
              <a:rPr lang="en-US" sz="2000" dirty="0"/>
              <a:t> for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Removed rows with missing or invalid values (e.g., null times, negative durations)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Added </a:t>
            </a:r>
            <a:r>
              <a:rPr lang="en-US" sz="2000" b="1" dirty="0"/>
              <a:t>Day of Week</a:t>
            </a:r>
            <a:r>
              <a:rPr lang="en-US" sz="2000" dirty="0"/>
              <a:t> column using start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Loaded cleaned dataset into Excel for analysis and visualization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1871D1-44A9-E046-F1B0-58D208B9CE3F}"/>
              </a:ext>
            </a:extLst>
          </p:cNvPr>
          <p:cNvSpPr txBox="1"/>
          <p:nvPr/>
        </p:nvSpPr>
        <p:spPr>
          <a:xfrm>
            <a:off x="669035" y="529250"/>
            <a:ext cx="4406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ptos Display (Headings)"/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240217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705</Words>
  <Application>Microsoft Office PowerPoint</Application>
  <PresentationFormat>Widescreen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Aptos Display (Headings)</vt:lpstr>
      <vt:lpstr>Arial</vt:lpstr>
      <vt:lpstr>Calibri</vt:lpstr>
      <vt:lpstr>Wingdings</vt:lpstr>
      <vt:lpstr>Office Theme</vt:lpstr>
      <vt:lpstr>Customer Riders vs Subscriber Members </vt:lpstr>
      <vt:lpstr>Table of Contents</vt:lpstr>
      <vt:lpstr>What are we talking about?</vt:lpstr>
      <vt:lpstr>Objective</vt:lpstr>
      <vt:lpstr>Data source </vt:lpstr>
      <vt:lpstr>PowerPoint Presentation</vt:lpstr>
      <vt:lpstr>Data cleaning summary</vt:lpstr>
      <vt:lpstr>PowerPoint Presentation</vt:lpstr>
      <vt:lpstr>PowerPoint Presentation</vt:lpstr>
      <vt:lpstr>Present data</vt:lpstr>
      <vt:lpstr>Subscriber Members ride more frequently</vt:lpstr>
      <vt:lpstr>Customer Riders Take Longer Trips</vt:lpstr>
      <vt:lpstr>Gender Distribution for rides</vt:lpstr>
      <vt:lpstr>Weekends vs weekday rides</vt:lpstr>
      <vt:lpstr>Conclusion</vt:lpstr>
      <vt:lpstr>Rider Behavior Summary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metwally</dc:creator>
  <cp:lastModifiedBy>omer metwally</cp:lastModifiedBy>
  <cp:revision>9</cp:revision>
  <dcterms:created xsi:type="dcterms:W3CDTF">2025-10-07T19:27:15Z</dcterms:created>
  <dcterms:modified xsi:type="dcterms:W3CDTF">2025-10-09T15:23:09Z</dcterms:modified>
</cp:coreProperties>
</file>