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73" r:id="rId10"/>
    <p:sldId id="264" r:id="rId11"/>
    <p:sldId id="265" r:id="rId12"/>
    <p:sldId id="266" r:id="rId13"/>
    <p:sldId id="267" r:id="rId14"/>
    <p:sldId id="268" r:id="rId15"/>
    <p:sldId id="274" r:id="rId16"/>
    <p:sldId id="275" r:id="rId17"/>
    <p:sldId id="276" r:id="rId18"/>
    <p:sldId id="269" r:id="rId19"/>
    <p:sldId id="281" r:id="rId20"/>
    <p:sldId id="282" r:id="rId21"/>
    <p:sldId id="277" r:id="rId22"/>
    <p:sldId id="272" r:id="rId23"/>
    <p:sldId id="283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0082"/>
    <a:srgbClr val="D9B3FF"/>
    <a:srgbClr val="6A0DAD"/>
    <a:srgbClr val="F3E6FF"/>
    <a:srgbClr val="E0F2FF"/>
    <a:srgbClr val="820000"/>
    <a:srgbClr val="ED8E8E"/>
    <a:srgbClr val="550000"/>
    <a:srgbClr val="EDE8D0"/>
    <a:srgbClr val="FDFB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D50C-1A06-40C8-8BA3-B126AFE936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8F9DB3-A8B7-4172-A155-ED3F4A97B9A5}">
      <dgm:prSet/>
      <dgm:spPr/>
      <dgm:t>
        <a:bodyPr/>
        <a:lstStyle/>
        <a:p>
          <a:r>
            <a:rPr lang="en-US" b="1" dirty="0"/>
            <a:t>Sales and Profit Analysis Report</a:t>
          </a:r>
          <a:endParaRPr lang="en-US" dirty="0"/>
        </a:p>
      </dgm:t>
    </dgm:pt>
    <dgm:pt modelId="{04999FD1-623C-4F3D-ACF8-7F0A6C00FC82}" type="parTrans" cxnId="{733E0C2E-6233-4911-A0C6-084FF9DD7B39}">
      <dgm:prSet/>
      <dgm:spPr/>
      <dgm:t>
        <a:bodyPr/>
        <a:lstStyle/>
        <a:p>
          <a:endParaRPr lang="en-US"/>
        </a:p>
      </dgm:t>
    </dgm:pt>
    <dgm:pt modelId="{D6A79AA5-DE71-4DD2-9224-7739A24860E2}" type="sibTrans" cxnId="{733E0C2E-6233-4911-A0C6-084FF9DD7B39}">
      <dgm:prSet/>
      <dgm:spPr/>
      <dgm:t>
        <a:bodyPr/>
        <a:lstStyle/>
        <a:p>
          <a:endParaRPr lang="en-US"/>
        </a:p>
      </dgm:t>
    </dgm:pt>
    <dgm:pt modelId="{D578FB2A-BC7D-40B5-BEFA-6028D390068C}">
      <dgm:prSet/>
      <dgm:spPr/>
      <dgm:t>
        <a:bodyPr/>
        <a:lstStyle/>
        <a:p>
          <a:r>
            <a:rPr lang="en-US" b="1" dirty="0"/>
            <a:t>Increase profit by understanding which products, regions, and time periods drive the most and least sales.</a:t>
          </a:r>
        </a:p>
      </dgm:t>
    </dgm:pt>
    <dgm:pt modelId="{0FB66A67-F063-4C95-9770-A0E66B81427D}" type="parTrans" cxnId="{6B364CB2-C764-4685-8282-57E00F885555}">
      <dgm:prSet/>
      <dgm:spPr/>
      <dgm:t>
        <a:bodyPr/>
        <a:lstStyle/>
        <a:p>
          <a:endParaRPr lang="en-US"/>
        </a:p>
      </dgm:t>
    </dgm:pt>
    <dgm:pt modelId="{1B3A4AB3-A8C8-4BCA-ABFD-43D5DB068DD1}" type="sibTrans" cxnId="{6B364CB2-C764-4685-8282-57E00F885555}">
      <dgm:prSet/>
      <dgm:spPr/>
      <dgm:t>
        <a:bodyPr/>
        <a:lstStyle/>
        <a:p>
          <a:endParaRPr lang="en-US"/>
        </a:p>
      </dgm:t>
    </dgm:pt>
    <dgm:pt modelId="{4C004D03-47DF-4DDE-950C-40A1BFCF33E0}">
      <dgm:prSet/>
      <dgm:spPr/>
      <dgm:t>
        <a:bodyPr/>
        <a:lstStyle/>
        <a:p>
          <a:r>
            <a:rPr lang="en-US" b="1" dirty="0"/>
            <a:t>Data source</a:t>
          </a:r>
        </a:p>
      </dgm:t>
    </dgm:pt>
    <dgm:pt modelId="{6DD9862F-6A30-4A0D-A53E-8373B10524BA}" type="parTrans" cxnId="{4FF01453-F36F-472E-BD62-ACD7C76C0B0D}">
      <dgm:prSet/>
      <dgm:spPr/>
      <dgm:t>
        <a:bodyPr/>
        <a:lstStyle/>
        <a:p>
          <a:endParaRPr lang="en-US"/>
        </a:p>
      </dgm:t>
    </dgm:pt>
    <dgm:pt modelId="{3665F278-C5B9-4938-A32E-D1001FFEB57F}" type="sibTrans" cxnId="{4FF01453-F36F-472E-BD62-ACD7C76C0B0D}">
      <dgm:prSet/>
      <dgm:spPr/>
      <dgm:t>
        <a:bodyPr/>
        <a:lstStyle/>
        <a:p>
          <a:endParaRPr lang="en-US"/>
        </a:p>
      </dgm:t>
    </dgm:pt>
    <dgm:pt modelId="{1B48DCD9-A29D-4AC7-B52C-3E5793EF6FDE}">
      <dgm:prSet/>
      <dgm:spPr/>
      <dgm:t>
        <a:bodyPr/>
        <a:lstStyle/>
        <a:p>
          <a:r>
            <a:rPr lang="en-US" b="1"/>
            <a:t>Data cleaning summary</a:t>
          </a:r>
        </a:p>
      </dgm:t>
    </dgm:pt>
    <dgm:pt modelId="{1F98492E-09CB-4DD4-B21F-D5C04BEE42C8}" type="parTrans" cxnId="{0E9074E3-D0ED-4818-92DF-FAAC8C1AA867}">
      <dgm:prSet/>
      <dgm:spPr/>
      <dgm:t>
        <a:bodyPr/>
        <a:lstStyle/>
        <a:p>
          <a:endParaRPr lang="en-US"/>
        </a:p>
      </dgm:t>
    </dgm:pt>
    <dgm:pt modelId="{7F24CB63-116F-443B-AF24-19C9E793BD1A}" type="sibTrans" cxnId="{0E9074E3-D0ED-4818-92DF-FAAC8C1AA867}">
      <dgm:prSet/>
      <dgm:spPr/>
      <dgm:t>
        <a:bodyPr/>
        <a:lstStyle/>
        <a:p>
          <a:endParaRPr lang="en-US"/>
        </a:p>
      </dgm:t>
    </dgm:pt>
    <dgm:pt modelId="{FB83DCA0-FD46-4AAB-A389-1B718DB1EBBA}">
      <dgm:prSet/>
      <dgm:spPr/>
      <dgm:t>
        <a:bodyPr/>
        <a:lstStyle/>
        <a:p>
          <a:r>
            <a:rPr lang="en-US" b="1"/>
            <a:t>The story with data.</a:t>
          </a:r>
        </a:p>
      </dgm:t>
    </dgm:pt>
    <dgm:pt modelId="{4C7C1A5F-52CD-4777-96C2-CCBFF393180B}" type="parTrans" cxnId="{274CE22C-F7A1-4F17-B29E-C8BA242DE36E}">
      <dgm:prSet/>
      <dgm:spPr/>
      <dgm:t>
        <a:bodyPr/>
        <a:lstStyle/>
        <a:p>
          <a:endParaRPr lang="en-US"/>
        </a:p>
      </dgm:t>
    </dgm:pt>
    <dgm:pt modelId="{C608444B-B7DA-4EDA-8C04-F02F74D6BE22}" type="sibTrans" cxnId="{274CE22C-F7A1-4F17-B29E-C8BA242DE36E}">
      <dgm:prSet/>
      <dgm:spPr/>
      <dgm:t>
        <a:bodyPr/>
        <a:lstStyle/>
        <a:p>
          <a:endParaRPr lang="en-US"/>
        </a:p>
      </dgm:t>
    </dgm:pt>
    <dgm:pt modelId="{480600E0-8237-4974-90B0-FA4D8A1C5554}">
      <dgm:prSet/>
      <dgm:spPr/>
      <dgm:t>
        <a:bodyPr/>
        <a:lstStyle/>
        <a:p>
          <a:r>
            <a:rPr lang="en-US" b="1" dirty="0"/>
            <a:t>Conclusion</a:t>
          </a:r>
        </a:p>
      </dgm:t>
    </dgm:pt>
    <dgm:pt modelId="{4CA1DCAF-DF73-4114-9FAD-F3C0C6975D47}" type="parTrans" cxnId="{4469ED10-B73B-44A7-A2BF-766C526F1963}">
      <dgm:prSet/>
      <dgm:spPr/>
      <dgm:t>
        <a:bodyPr/>
        <a:lstStyle/>
        <a:p>
          <a:endParaRPr lang="en-US"/>
        </a:p>
      </dgm:t>
    </dgm:pt>
    <dgm:pt modelId="{41FE947D-D5BD-4C15-A124-B3C998AE27AE}" type="sibTrans" cxnId="{4469ED10-B73B-44A7-A2BF-766C526F1963}">
      <dgm:prSet/>
      <dgm:spPr/>
      <dgm:t>
        <a:bodyPr/>
        <a:lstStyle/>
        <a:p>
          <a:endParaRPr lang="en-US"/>
        </a:p>
      </dgm:t>
    </dgm:pt>
    <dgm:pt modelId="{10BC7E24-F1DC-4AB5-9A8A-7113CBA4C25A}">
      <dgm:prSet/>
      <dgm:spPr/>
      <dgm:t>
        <a:bodyPr/>
        <a:lstStyle/>
        <a:p>
          <a:r>
            <a:rPr lang="en-US" b="1" dirty="0"/>
            <a:t>Potential Marketing Focus Areas</a:t>
          </a:r>
        </a:p>
      </dgm:t>
    </dgm:pt>
    <dgm:pt modelId="{32F0F6C6-EF27-48C3-8F98-F52057C9894D}" type="parTrans" cxnId="{17018CC8-98C5-4EFD-8509-E7E982467124}">
      <dgm:prSet/>
      <dgm:spPr/>
      <dgm:t>
        <a:bodyPr/>
        <a:lstStyle/>
        <a:p>
          <a:endParaRPr lang="en-US"/>
        </a:p>
      </dgm:t>
    </dgm:pt>
    <dgm:pt modelId="{ADB41BFB-2A14-42AD-9B77-E27B05C78A1C}" type="sibTrans" cxnId="{17018CC8-98C5-4EFD-8509-E7E982467124}">
      <dgm:prSet/>
      <dgm:spPr/>
      <dgm:t>
        <a:bodyPr/>
        <a:lstStyle/>
        <a:p>
          <a:endParaRPr lang="en-US"/>
        </a:p>
      </dgm:t>
    </dgm:pt>
    <dgm:pt modelId="{39B0369F-D483-4DEB-965D-CF8AE27C4756}" type="pres">
      <dgm:prSet presAssocID="{2A13D50C-1A06-40C8-8BA3-B126AFE9363E}" presName="linear" presStyleCnt="0">
        <dgm:presLayoutVars>
          <dgm:animLvl val="lvl"/>
          <dgm:resizeHandles val="exact"/>
        </dgm:presLayoutVars>
      </dgm:prSet>
      <dgm:spPr/>
    </dgm:pt>
    <dgm:pt modelId="{A572A294-EB4A-41F4-9BAF-4A038D434D5E}" type="pres">
      <dgm:prSet presAssocID="{C38F9DB3-A8B7-4172-A155-ED3F4A97B9A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BB9E41E-AEE1-4C07-83F2-915C1444F2F5}" type="pres">
      <dgm:prSet presAssocID="{C38F9DB3-A8B7-4172-A155-ED3F4A97B9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469ED10-B73B-44A7-A2BF-766C526F1963}" srcId="{C38F9DB3-A8B7-4172-A155-ED3F4A97B9A5}" destId="{480600E0-8237-4974-90B0-FA4D8A1C5554}" srcOrd="4" destOrd="0" parTransId="{4CA1DCAF-DF73-4114-9FAD-F3C0C6975D47}" sibTransId="{41FE947D-D5BD-4C15-A124-B3C998AE27AE}"/>
    <dgm:cxn modelId="{F1A94615-231E-48C3-8297-93D0B54931A5}" type="presOf" srcId="{D578FB2A-BC7D-40B5-BEFA-6028D390068C}" destId="{7BB9E41E-AEE1-4C07-83F2-915C1444F2F5}" srcOrd="0" destOrd="0" presId="urn:microsoft.com/office/officeart/2005/8/layout/vList2"/>
    <dgm:cxn modelId="{274CE22C-F7A1-4F17-B29E-C8BA242DE36E}" srcId="{C38F9DB3-A8B7-4172-A155-ED3F4A97B9A5}" destId="{FB83DCA0-FD46-4AAB-A389-1B718DB1EBBA}" srcOrd="3" destOrd="0" parTransId="{4C7C1A5F-52CD-4777-96C2-CCBFF393180B}" sibTransId="{C608444B-B7DA-4EDA-8C04-F02F74D6BE22}"/>
    <dgm:cxn modelId="{733E0C2E-6233-4911-A0C6-084FF9DD7B39}" srcId="{2A13D50C-1A06-40C8-8BA3-B126AFE9363E}" destId="{C38F9DB3-A8B7-4172-A155-ED3F4A97B9A5}" srcOrd="0" destOrd="0" parTransId="{04999FD1-623C-4F3D-ACF8-7F0A6C00FC82}" sibTransId="{D6A79AA5-DE71-4DD2-9224-7739A24860E2}"/>
    <dgm:cxn modelId="{80521639-C6DC-4E9C-8261-EFE7837860D8}" type="presOf" srcId="{4C004D03-47DF-4DDE-950C-40A1BFCF33E0}" destId="{7BB9E41E-AEE1-4C07-83F2-915C1444F2F5}" srcOrd="0" destOrd="1" presId="urn:microsoft.com/office/officeart/2005/8/layout/vList2"/>
    <dgm:cxn modelId="{25E91E5E-9AE4-4F3F-9663-79E2B34CC6D2}" type="presOf" srcId="{2A13D50C-1A06-40C8-8BA3-B126AFE9363E}" destId="{39B0369F-D483-4DEB-965D-CF8AE27C4756}" srcOrd="0" destOrd="0" presId="urn:microsoft.com/office/officeart/2005/8/layout/vList2"/>
    <dgm:cxn modelId="{A7D65E4E-D51E-44A9-BDE9-BDA2F41E2B6A}" type="presOf" srcId="{FB83DCA0-FD46-4AAB-A389-1B718DB1EBBA}" destId="{7BB9E41E-AEE1-4C07-83F2-915C1444F2F5}" srcOrd="0" destOrd="3" presId="urn:microsoft.com/office/officeart/2005/8/layout/vList2"/>
    <dgm:cxn modelId="{B6F3D452-30CB-4A64-AF5B-3848628D0305}" type="presOf" srcId="{10BC7E24-F1DC-4AB5-9A8A-7113CBA4C25A}" destId="{7BB9E41E-AEE1-4C07-83F2-915C1444F2F5}" srcOrd="0" destOrd="5" presId="urn:microsoft.com/office/officeart/2005/8/layout/vList2"/>
    <dgm:cxn modelId="{4FF01453-F36F-472E-BD62-ACD7C76C0B0D}" srcId="{C38F9DB3-A8B7-4172-A155-ED3F4A97B9A5}" destId="{4C004D03-47DF-4DDE-950C-40A1BFCF33E0}" srcOrd="1" destOrd="0" parTransId="{6DD9862F-6A30-4A0D-A53E-8373B10524BA}" sibTransId="{3665F278-C5B9-4938-A32E-D1001FFEB57F}"/>
    <dgm:cxn modelId="{4145C07F-B37C-4328-A7B1-8B50506D9FC2}" type="presOf" srcId="{C38F9DB3-A8B7-4172-A155-ED3F4A97B9A5}" destId="{A572A294-EB4A-41F4-9BAF-4A038D434D5E}" srcOrd="0" destOrd="0" presId="urn:microsoft.com/office/officeart/2005/8/layout/vList2"/>
    <dgm:cxn modelId="{0CC88295-14A3-4557-8F33-9134878D641F}" type="presOf" srcId="{480600E0-8237-4974-90B0-FA4D8A1C5554}" destId="{7BB9E41E-AEE1-4C07-83F2-915C1444F2F5}" srcOrd="0" destOrd="4" presId="urn:microsoft.com/office/officeart/2005/8/layout/vList2"/>
    <dgm:cxn modelId="{6B364CB2-C764-4685-8282-57E00F885555}" srcId="{C38F9DB3-A8B7-4172-A155-ED3F4A97B9A5}" destId="{D578FB2A-BC7D-40B5-BEFA-6028D390068C}" srcOrd="0" destOrd="0" parTransId="{0FB66A67-F063-4C95-9770-A0E66B81427D}" sibTransId="{1B3A4AB3-A8C8-4BCA-ABFD-43D5DB068DD1}"/>
    <dgm:cxn modelId="{17018CC8-98C5-4EFD-8509-E7E982467124}" srcId="{C38F9DB3-A8B7-4172-A155-ED3F4A97B9A5}" destId="{10BC7E24-F1DC-4AB5-9A8A-7113CBA4C25A}" srcOrd="5" destOrd="0" parTransId="{32F0F6C6-EF27-48C3-8F98-F52057C9894D}" sibTransId="{ADB41BFB-2A14-42AD-9B77-E27B05C78A1C}"/>
    <dgm:cxn modelId="{210FC7CC-9B46-44A1-81F1-623AE9F0AB85}" type="presOf" srcId="{1B48DCD9-A29D-4AC7-B52C-3E5793EF6FDE}" destId="{7BB9E41E-AEE1-4C07-83F2-915C1444F2F5}" srcOrd="0" destOrd="2" presId="urn:microsoft.com/office/officeart/2005/8/layout/vList2"/>
    <dgm:cxn modelId="{0E9074E3-D0ED-4818-92DF-FAAC8C1AA867}" srcId="{C38F9DB3-A8B7-4172-A155-ED3F4A97B9A5}" destId="{1B48DCD9-A29D-4AC7-B52C-3E5793EF6FDE}" srcOrd="2" destOrd="0" parTransId="{1F98492E-09CB-4DD4-B21F-D5C04BEE42C8}" sibTransId="{7F24CB63-116F-443B-AF24-19C9E793BD1A}"/>
    <dgm:cxn modelId="{009280DE-4458-4290-9451-C0496E4C706D}" type="presParOf" srcId="{39B0369F-D483-4DEB-965D-CF8AE27C4756}" destId="{A572A294-EB4A-41F4-9BAF-4A038D434D5E}" srcOrd="0" destOrd="0" presId="urn:microsoft.com/office/officeart/2005/8/layout/vList2"/>
    <dgm:cxn modelId="{57E4BA1C-6F03-4B17-AC5B-CA1E2ED9B1BB}" type="presParOf" srcId="{39B0369F-D483-4DEB-965D-CF8AE27C4756}" destId="{7BB9E41E-AEE1-4C07-83F2-915C1444F2F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B10F64-9B17-4528-97C7-9E8961092F8F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00C697-29CD-4D11-8836-E7187B5ABC9A}" type="pres">
      <dgm:prSet presAssocID="{D4B10F64-9B17-4528-97C7-9E8961092F8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5E97A08A-2D57-42FC-BA9F-FEE247E253E3}" type="presOf" srcId="{D4B10F64-9B17-4528-97C7-9E8961092F8F}" destId="{E200C697-29CD-4D11-8836-E7187B5ABC9A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B10F64-9B17-4528-97C7-9E8961092F8F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200C697-29CD-4D11-8836-E7187B5ABC9A}" type="pres">
      <dgm:prSet presAssocID="{D4B10F64-9B17-4528-97C7-9E8961092F8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5E97A08A-2D57-42FC-BA9F-FEE247E253E3}" type="presOf" srcId="{D4B10F64-9B17-4528-97C7-9E8961092F8F}" destId="{E200C697-29CD-4D11-8836-E7187B5ABC9A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2A294-EB4A-41F4-9BAF-4A038D434D5E}">
      <dsp:nvSpPr>
        <dsp:cNvPr id="0" name=""/>
        <dsp:cNvSpPr/>
      </dsp:nvSpPr>
      <dsp:spPr>
        <a:xfrm>
          <a:off x="0" y="44279"/>
          <a:ext cx="10853928" cy="884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Sales and Profit Analysis Report</a:t>
          </a:r>
          <a:endParaRPr lang="en-US" sz="3600" kern="1200" dirty="0"/>
        </a:p>
      </dsp:txBody>
      <dsp:txXfrm>
        <a:off x="43179" y="87458"/>
        <a:ext cx="10767570" cy="798162"/>
      </dsp:txXfrm>
    </dsp:sp>
    <dsp:sp modelId="{7BB9E41E-AEE1-4C07-83F2-915C1444F2F5}">
      <dsp:nvSpPr>
        <dsp:cNvPr id="0" name=""/>
        <dsp:cNvSpPr/>
      </dsp:nvSpPr>
      <dsp:spPr>
        <a:xfrm>
          <a:off x="0" y="928799"/>
          <a:ext cx="10853928" cy="327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612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 dirty="0"/>
            <a:t>Increase profit by understanding which products, regions, and time periods drive the most and least sales.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 dirty="0"/>
            <a:t>Data source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/>
            <a:t>Data cleaning summary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/>
            <a:t>The story with data.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 dirty="0"/>
            <a:t>Conclusion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b="1" kern="1200" dirty="0"/>
            <a:t>Potential Marketing Focus Areas</a:t>
          </a:r>
        </a:p>
      </dsp:txBody>
      <dsp:txXfrm>
        <a:off x="0" y="928799"/>
        <a:ext cx="10853928" cy="3278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B2AB3-2AF5-4DEA-972C-853AE3EB5B5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DEB58-ED9D-4547-BE01-163DB0A8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9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DEB58-ED9D-4547-BE01-163DB0A84E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9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E290-5A65-F350-38D4-943270FF7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A5359-48FB-FB1F-81B8-1289ADD12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71A8-9F08-2E34-0C31-7C07D0F6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3A1B6-95C0-8AD9-7A0F-02BBD5A5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75D3A-26D5-86C3-FC3A-08C57EF2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3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2DF6-39DB-9F4C-EC5A-0D0B6F4B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904CF-C69C-1246-A58D-D0EDC915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4B479-4E47-8F4F-FE4F-E41F8F5E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0CACB-8E68-CBEF-D30E-09FA3716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9FA2E-9D58-474E-54E7-9304B674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7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42CDA-962A-ED18-7B6C-B527C57BD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013FD-31D8-AA24-B92C-1B96E584A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E764B-DD90-C3DE-7995-B1D8E55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2496-BD7B-2157-2CFC-B629BE21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9425A-6644-A254-6C54-FF09858E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5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F9B6-909B-D636-2DD1-32BEC967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631-7561-802D-B387-188C9058F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CFCF-1044-06FB-B193-EB3A26C5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1C039-B981-F624-FD9E-EF769223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B8611-762E-12BC-39FB-CD2F2609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8483-0F5A-C25D-4056-4A05B45A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CDD29-5B67-A117-F425-CDA21412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A7E14-D8DC-1E97-FC1B-96902139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12822-969B-45A8-CF63-6575C07F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2EDF-57CE-BAF3-E8D3-9B59EE0D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8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C082-2E67-E43C-BEC8-A156541E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0235-A585-0C3A-2ADA-0F951E364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33F56-2C75-1A08-A6AC-40ACF445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C6436-6001-2352-71BF-C3C3F41B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C0B2A-A419-3340-DAAD-E77BFA80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3760D-4EAA-A3E4-03D7-6DA97292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A911-C52C-3386-CFE1-0C4BC328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127D1-D3E1-6B2F-26D9-522B000C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EB235-3E99-1F5D-2C8F-23727BCAF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925B9-8003-2DE5-1CFC-5A355642B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B31D2-9B58-FBA7-1DE1-884111CFE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90A67-F580-8939-70CE-777C0841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16155-AD68-72F1-26CC-4EDE56A6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3CA3F-29D2-1C2E-5E83-068A7298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08BC-2AF5-9941-CB90-0BF11B4D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DE087-9D8E-1D3A-72FC-4B9CBE18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9ECC2-B025-6EB9-04C4-B88429A1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AC1D9-C0B4-87E1-7E6E-45202BD2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4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2F318-D921-A140-CA9D-FB03CB8D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FBCD2-D067-E688-117D-51DEDF54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F5BD8-546B-B910-A459-D53C5C2F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6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4C62-5354-45F7-CF94-FA101A51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FCFA-FCB1-C50E-3A17-03ADC3AAA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2F55A-7E45-EB2B-6E71-B663A557B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FF73A-E6BD-9D2D-9C2C-AFF1F31C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D12D5-6C4F-9B84-4934-274298CD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5D49F-558C-4BBA-2EC3-C9D8F1AC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9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4070-674E-9269-80F6-91C74196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B6A4A-0CD9-95AF-A719-5B7565D96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84C0D-729D-F9F1-D172-946D60314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FF123-1CAF-51DC-D4B2-18A53F94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E34ED-F661-E094-1162-AC95216D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4ED1C-46F5-88C6-7BC6-5C29A77D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1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1F4C9-577D-74DB-85D8-166919C5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484D0-0498-5B57-C3B4-58AA72EA8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312D3-B91C-AFFA-1D9F-242E1F754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24F47-C83E-4479-B847-8908E93C242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A10E-BE56-CC15-1F96-C6891FB8C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A06A6-C773-8291-08CF-FD5AC3ED5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hyperlink" Target="https://www.kaggle.com/datasets/vivek468/superstore-dataset-fina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Macro-Enabled_Worksheet.xlsm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Bar graph with upward trend outline">
            <a:extLst>
              <a:ext uri="{FF2B5EF4-FFF2-40B4-BE49-F238E27FC236}">
                <a16:creationId xmlns:a16="http://schemas.microsoft.com/office/drawing/2014/main" id="{CBEDE199-30EB-F29A-A901-E9A2AB32E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2D737-BF3F-2DF0-5C64-DD39B53EF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n-US" sz="6100" b="1" dirty="0">
                <a:solidFill>
                  <a:srgbClr val="FFFFFF"/>
                </a:solidFill>
              </a:rPr>
              <a:t>Sales and Profit Analysis Report</a:t>
            </a:r>
            <a:br>
              <a:rPr lang="en-US" sz="6100" dirty="0">
                <a:solidFill>
                  <a:srgbClr val="FFFFFF"/>
                </a:solidFill>
              </a:rPr>
            </a:br>
            <a:endParaRPr lang="en-US" sz="61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B0024-CA3F-2196-F266-AFEF386CE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Presented by: </a:t>
            </a:r>
            <a:r>
              <a:rPr lang="en-US" b="1" dirty="0">
                <a:solidFill>
                  <a:srgbClr val="FFFFFF"/>
                </a:solidFill>
              </a:rPr>
              <a:t>Omer Metwally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Last Updated: </a:t>
            </a:r>
            <a:r>
              <a:rPr lang="en-US" b="1" dirty="0">
                <a:solidFill>
                  <a:srgbClr val="FFFFFF"/>
                </a:solidFill>
              </a:rPr>
              <a:t>17</a:t>
            </a:r>
            <a:r>
              <a:rPr lang="en-US" b="1" baseline="30000" dirty="0">
                <a:solidFill>
                  <a:srgbClr val="FFFFFF"/>
                </a:solidFill>
              </a:rPr>
              <a:t>th</a:t>
            </a:r>
            <a:r>
              <a:rPr lang="en-US" b="1" dirty="0">
                <a:solidFill>
                  <a:srgbClr val="FFFFFF"/>
                </a:solidFill>
              </a:rPr>
              <a:t> October 2025</a:t>
            </a:r>
          </a:p>
        </p:txBody>
      </p:sp>
      <p:sp>
        <p:nvSpPr>
          <p:cNvPr id="79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1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F7C51-5178-B8DD-A587-E9534BD8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 data</a:t>
            </a:r>
          </a:p>
        </p:txBody>
      </p:sp>
    </p:spTree>
    <p:extLst>
      <p:ext uri="{BB962C8B-B14F-4D97-AF65-F5344CB8AC3E}">
        <p14:creationId xmlns:p14="http://schemas.microsoft.com/office/powerpoint/2010/main" val="4278918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173DA-3538-D5DE-A591-80495FEB2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902524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dirty="0"/>
              <a:t>Monthly Profit Trend</a:t>
            </a:r>
            <a:endParaRPr lang="en-US" sz="4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B9581F-AA94-9A13-30CE-A05BFDB5DC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419872"/>
              </p:ext>
            </p:extLst>
          </p:nvPr>
        </p:nvGraphicFramePr>
        <p:xfrm>
          <a:off x="224868" y="2397967"/>
          <a:ext cx="11128932" cy="3778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BC867825-AA88-FD8B-F178-CC7772D3A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51" y="2397967"/>
            <a:ext cx="5913120" cy="39488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4937E0-CB2B-91B3-6171-797B272E244C}"/>
              </a:ext>
            </a:extLst>
          </p:cNvPr>
          <p:cNvSpPr txBox="1"/>
          <p:nvPr/>
        </p:nvSpPr>
        <p:spPr>
          <a:xfrm>
            <a:off x="833628" y="1883601"/>
            <a:ext cx="419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When do we make the most profit?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6E3551-F414-D143-A0F4-6C12BFBC509E}"/>
              </a:ext>
            </a:extLst>
          </p:cNvPr>
          <p:cNvSpPr txBox="1"/>
          <p:nvPr/>
        </p:nvSpPr>
        <p:spPr>
          <a:xfrm>
            <a:off x="224868" y="3479853"/>
            <a:ext cx="572871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Jan</a:t>
            </a:r>
            <a:r>
              <a:rPr lang="en-US" dirty="0"/>
              <a:t> and </a:t>
            </a:r>
            <a:r>
              <a:rPr lang="en-US" b="1" dirty="0"/>
              <a:t>Feb</a:t>
            </a:r>
            <a:r>
              <a:rPr lang="en-US" dirty="0"/>
              <a:t> Profits are very low showing</a:t>
            </a:r>
          </a:p>
          <a:p>
            <a:r>
              <a:rPr lang="en-US" dirty="0"/>
              <a:t>      a post-holiday slump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Profits from </a:t>
            </a:r>
            <a:r>
              <a:rPr lang="en-US" b="1" dirty="0"/>
              <a:t>May</a:t>
            </a:r>
            <a:r>
              <a:rPr lang="en-US" dirty="0"/>
              <a:t> to </a:t>
            </a:r>
            <a:r>
              <a:rPr lang="en-US" b="1" dirty="0"/>
              <a:t>August</a:t>
            </a:r>
            <a:r>
              <a:rPr lang="en-US" dirty="0"/>
              <a:t> remain steady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Nearly </a:t>
            </a:r>
            <a:r>
              <a:rPr lang="en-US" b="1" dirty="0"/>
              <a:t>40% </a:t>
            </a:r>
            <a:r>
              <a:rPr lang="en-US" dirty="0"/>
              <a:t>of annual profit comes from </a:t>
            </a:r>
            <a:r>
              <a:rPr lang="en-US" b="1" dirty="0"/>
              <a:t>Q4</a:t>
            </a:r>
            <a:r>
              <a:rPr lang="en-US" dirty="0"/>
              <a:t> indicating heavy reliance on holiday-season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Graphic 6" descr="Upward trend with solid fill">
            <a:extLst>
              <a:ext uri="{FF2B5EF4-FFF2-40B4-BE49-F238E27FC236}">
                <a16:creationId xmlns:a16="http://schemas.microsoft.com/office/drawing/2014/main" id="{EB04BABB-1512-C713-CA4F-779AD86BA1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78451" y="118427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0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6677F-0DAE-6D7E-E061-06310449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83" y="1082647"/>
            <a:ext cx="9116763" cy="1229382"/>
          </a:xfrm>
        </p:spPr>
        <p:txBody>
          <a:bodyPr anchor="b">
            <a:normAutofit/>
          </a:bodyPr>
          <a:lstStyle/>
          <a:p>
            <a:r>
              <a:rPr lang="en-US" sz="5000" dirty="0"/>
              <a:t>Profit by Region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CC85D9-70D0-628E-348E-07469C02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06334-6A8F-3F0A-AEFE-35336664D94D}"/>
              </a:ext>
            </a:extLst>
          </p:cNvPr>
          <p:cNvSpPr txBox="1"/>
          <p:nvPr/>
        </p:nvSpPr>
        <p:spPr>
          <a:xfrm>
            <a:off x="640079" y="2451006"/>
            <a:ext cx="436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Where do we make or lose the most?</a:t>
            </a:r>
            <a:endParaRPr lang="en-US" dirty="0"/>
          </a:p>
        </p:txBody>
      </p:sp>
      <p:pic>
        <p:nvPicPr>
          <p:cNvPr id="9" name="Picture 8" descr="A pie chart with numbers and a graph&#10;&#10;AI-generated content may be incorrect.">
            <a:extLst>
              <a:ext uri="{FF2B5EF4-FFF2-40B4-BE49-F238E27FC236}">
                <a16:creationId xmlns:a16="http://schemas.microsoft.com/office/drawing/2014/main" id="{1011E46A-2FD5-3205-DD05-588101880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6" y="2098554"/>
            <a:ext cx="5955438" cy="44322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DF58A0B-288E-18B5-D45D-79E4881E677A}"/>
              </a:ext>
            </a:extLst>
          </p:cNvPr>
          <p:cNvSpPr txBox="1"/>
          <p:nvPr/>
        </p:nvSpPr>
        <p:spPr>
          <a:xfrm>
            <a:off x="297501" y="3405751"/>
            <a:ext cx="52510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</a:t>
            </a:r>
            <a:r>
              <a:rPr lang="en-US" b="1" dirty="0"/>
              <a:t>70% </a:t>
            </a:r>
            <a:r>
              <a:rPr lang="en-US" dirty="0"/>
              <a:t>of profits come from the </a:t>
            </a:r>
            <a:r>
              <a:rPr lang="en-US" b="1" dirty="0"/>
              <a:t>West</a:t>
            </a:r>
            <a:r>
              <a:rPr lang="en-US" dirty="0"/>
              <a:t> and </a:t>
            </a:r>
            <a:r>
              <a:rPr lang="en-US" b="1" dirty="0"/>
              <a:t>East</a:t>
            </a:r>
            <a:r>
              <a:rPr lang="en-US" dirty="0"/>
              <a:t>, highlighting strong performance in these markets.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Central</a:t>
            </a:r>
            <a:r>
              <a:rPr lang="en-US" dirty="0"/>
              <a:t> and </a:t>
            </a:r>
            <a:r>
              <a:rPr lang="en-US" b="1" dirty="0"/>
              <a:t>South</a:t>
            </a:r>
            <a:r>
              <a:rPr lang="en-US" dirty="0"/>
              <a:t> lag behind, signaling opportunities to grow through targeted promotions.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Focusing on these underperforming regions could meaningfully boost overall revenue</a:t>
            </a:r>
          </a:p>
        </p:txBody>
      </p:sp>
      <p:pic>
        <p:nvPicPr>
          <p:cNvPr id="8" name="Graphic 7" descr="City with solid fill">
            <a:extLst>
              <a:ext uri="{FF2B5EF4-FFF2-40B4-BE49-F238E27FC236}">
                <a16:creationId xmlns:a16="http://schemas.microsoft.com/office/drawing/2014/main" id="{EEEF74E0-5A71-2C79-AB64-D88CF57E3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9493" y="1629212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4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50701-2CE8-D62C-3B64-28E44E19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106" y="703410"/>
            <a:ext cx="8910735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dirty="0"/>
              <a:t>Average Profit Margin by Category </a:t>
            </a:r>
            <a:endParaRPr lang="en-US" sz="4000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EAAFD-3876-BD33-447A-118B0702BDEC}"/>
              </a:ext>
            </a:extLst>
          </p:cNvPr>
          <p:cNvSpPr txBox="1"/>
          <p:nvPr/>
        </p:nvSpPr>
        <p:spPr>
          <a:xfrm>
            <a:off x="4236098" y="1887358"/>
            <a:ext cx="4105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Which category drive the most profit?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B653F1-1BB7-0DA6-2B8F-033C5F6EA183}"/>
              </a:ext>
            </a:extLst>
          </p:cNvPr>
          <p:cNvSpPr txBox="1"/>
          <p:nvPr/>
        </p:nvSpPr>
        <p:spPr>
          <a:xfrm>
            <a:off x="638881" y="3187745"/>
            <a:ext cx="53233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Technology</a:t>
            </a:r>
            <a:r>
              <a:rPr lang="en-US" dirty="0"/>
              <a:t> and </a:t>
            </a:r>
            <a:r>
              <a:rPr lang="en-US" b="1" dirty="0"/>
              <a:t>Office</a:t>
            </a:r>
            <a:r>
              <a:rPr lang="en-US" dirty="0"/>
              <a:t> Supplies drive strong profitability with margins of </a:t>
            </a:r>
            <a:r>
              <a:rPr lang="en-US" b="1" dirty="0"/>
              <a:t>16%</a:t>
            </a:r>
            <a:r>
              <a:rPr lang="en-US" dirty="0"/>
              <a:t> and </a:t>
            </a:r>
            <a:r>
              <a:rPr lang="en-US" b="1" dirty="0"/>
              <a:t>14%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whereas </a:t>
            </a:r>
            <a:r>
              <a:rPr lang="en-US" b="1" dirty="0"/>
              <a:t>Furniture’s 4% </a:t>
            </a:r>
            <a:r>
              <a:rPr lang="en-US" dirty="0"/>
              <a:t>margin is significantly underperforming. This indicates that Furniture is eroding overall profitability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strategies like cost </a:t>
            </a:r>
            <a:r>
              <a:rPr lang="en-US" b="1" dirty="0"/>
              <a:t>optimization</a:t>
            </a:r>
            <a:r>
              <a:rPr lang="en-US" dirty="0"/>
              <a:t>, </a:t>
            </a:r>
            <a:r>
              <a:rPr lang="en-US" b="1" dirty="0"/>
              <a:t>premium</a:t>
            </a:r>
            <a:r>
              <a:rPr lang="en-US" dirty="0"/>
              <a:t> </a:t>
            </a:r>
            <a:r>
              <a:rPr lang="en-US" b="1" dirty="0"/>
              <a:t>pricing</a:t>
            </a:r>
            <a:r>
              <a:rPr lang="en-US" dirty="0"/>
              <a:t>, or </a:t>
            </a:r>
            <a:r>
              <a:rPr lang="en-US" b="1" dirty="0"/>
              <a:t>product</a:t>
            </a:r>
            <a:r>
              <a:rPr lang="en-US" dirty="0"/>
              <a:t> </a:t>
            </a:r>
            <a:r>
              <a:rPr lang="en-US" b="1" dirty="0"/>
              <a:t>mix</a:t>
            </a:r>
            <a:r>
              <a:rPr lang="en-US" dirty="0"/>
              <a:t> adjustments are needed to improve returns in this category.</a:t>
            </a:r>
          </a:p>
        </p:txBody>
      </p:sp>
      <p:pic>
        <p:nvPicPr>
          <p:cNvPr id="17" name="Picture 16" descr="A graph of a pie chart&#10;&#10;AI-generated content may be incorrect.">
            <a:extLst>
              <a:ext uri="{FF2B5EF4-FFF2-40B4-BE49-F238E27FC236}">
                <a16:creationId xmlns:a16="http://schemas.microsoft.com/office/drawing/2014/main" id="{0F752C30-2379-D92A-11AB-272677CC4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75" y="2398357"/>
            <a:ext cx="5487812" cy="3918467"/>
          </a:xfrm>
          <a:prstGeom prst="rect">
            <a:avLst/>
          </a:prstGeom>
        </p:spPr>
      </p:pic>
      <p:pic>
        <p:nvPicPr>
          <p:cNvPr id="6" name="Graphic 5" descr="Dollar with solid fill">
            <a:extLst>
              <a:ext uri="{FF2B5EF4-FFF2-40B4-BE49-F238E27FC236}">
                <a16:creationId xmlns:a16="http://schemas.microsoft.com/office/drawing/2014/main" id="{60AA85AD-D28D-1AF0-4FBD-DE861E928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4653" y="1063717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38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4EC3F-03D7-BB03-96AF-0909801A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19" y="555553"/>
            <a:ext cx="6487108" cy="1014984"/>
          </a:xfrm>
        </p:spPr>
        <p:txBody>
          <a:bodyPr anchor="b">
            <a:normAutofit fontScale="90000"/>
          </a:bodyPr>
          <a:lstStyle/>
          <a:p>
            <a:r>
              <a:rPr lang="en-US" sz="5000" dirty="0"/>
              <a:t>Top 5 Products by Profit</a:t>
            </a:r>
            <a:r>
              <a:rPr lang="ar-EG" sz="5000" dirty="0"/>
              <a:t>  </a:t>
            </a:r>
            <a:endParaRPr lang="en-US" sz="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8204F3-5E1F-38F3-2FBE-0FF6957DF9B3}"/>
              </a:ext>
            </a:extLst>
          </p:cNvPr>
          <p:cNvSpPr txBox="1"/>
          <p:nvPr/>
        </p:nvSpPr>
        <p:spPr>
          <a:xfrm>
            <a:off x="285263" y="3015332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</a:t>
            </a:r>
            <a:r>
              <a:rPr lang="en-US" b="1" dirty="0"/>
              <a:t>half</a:t>
            </a:r>
            <a:r>
              <a:rPr lang="en-US" dirty="0"/>
              <a:t> of profits come from the </a:t>
            </a:r>
            <a:r>
              <a:rPr lang="en-US" b="1" dirty="0"/>
              <a:t>Canon</a:t>
            </a:r>
            <a:r>
              <a:rPr lang="en-US" dirty="0"/>
              <a:t>, showing heavy reliance on a single top performer.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products contribute modestly, highlighting opportunities to boost sales of lower-performing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Diversifying revenue across multiple products could reduce risk and stabilize overall profit.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F5BCB-276E-1A30-0913-702B5B2C77C1}"/>
              </a:ext>
            </a:extLst>
          </p:cNvPr>
          <p:cNvSpPr txBox="1"/>
          <p:nvPr/>
        </p:nvSpPr>
        <p:spPr>
          <a:xfrm>
            <a:off x="716125" y="1744316"/>
            <a:ext cx="3921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Which products drive the most profit?</a:t>
            </a:r>
          </a:p>
        </p:txBody>
      </p:sp>
      <p:pic>
        <p:nvPicPr>
          <p:cNvPr id="6" name="Picture 5" descr="A graph of blue bars&#10;&#10;AI-generated content may be incorrect.">
            <a:extLst>
              <a:ext uri="{FF2B5EF4-FFF2-40B4-BE49-F238E27FC236}">
                <a16:creationId xmlns:a16="http://schemas.microsoft.com/office/drawing/2014/main" id="{51F68B91-6034-6C98-8FBB-1B4F18D12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103" y="1928982"/>
            <a:ext cx="5534611" cy="4515126"/>
          </a:xfrm>
          <a:prstGeom prst="rect">
            <a:avLst/>
          </a:prstGeom>
        </p:spPr>
      </p:pic>
      <p:pic>
        <p:nvPicPr>
          <p:cNvPr id="3" name="Graphic 2" descr="Dollar with solid fill">
            <a:extLst>
              <a:ext uri="{FF2B5EF4-FFF2-40B4-BE49-F238E27FC236}">
                <a16:creationId xmlns:a16="http://schemas.microsoft.com/office/drawing/2014/main" id="{5CF0B07F-2A11-8008-C43D-CA0C9FA87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96103" y="894976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28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1AABE4A-0D8E-2E9F-BED0-37C3842E6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C2FEF26C-0A54-95F5-46BE-AFD106996ED1}"/>
              </a:ext>
            </a:extLst>
          </p:cNvPr>
          <p:cNvSpPr txBox="1">
            <a:spLocks/>
          </p:cNvSpPr>
          <p:nvPr/>
        </p:nvSpPr>
        <p:spPr>
          <a:xfrm>
            <a:off x="836676" y="9025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/>
              <a:t>Bottom 5 Products by Profit</a:t>
            </a:r>
            <a:r>
              <a:rPr lang="ar-EG" sz="5000" dirty="0"/>
              <a:t> </a:t>
            </a:r>
            <a:endParaRPr lang="en-US" sz="4000" dirty="0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C105289-72B8-E993-E0FC-FC3796AFC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67593F2D-7878-7377-74A8-7B048DC3EE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209871"/>
              </p:ext>
            </p:extLst>
          </p:nvPr>
        </p:nvGraphicFramePr>
        <p:xfrm>
          <a:off x="838200" y="2397967"/>
          <a:ext cx="10515600" cy="3778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C0B9FAC-EB46-2961-A141-D59D0EDB8036}"/>
              </a:ext>
            </a:extLst>
          </p:cNvPr>
          <p:cNvSpPr txBox="1"/>
          <p:nvPr/>
        </p:nvSpPr>
        <p:spPr>
          <a:xfrm>
            <a:off x="833628" y="1883601"/>
            <a:ext cx="460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products cause losses or low profit?</a:t>
            </a:r>
          </a:p>
        </p:txBody>
      </p:sp>
      <p:pic>
        <p:nvPicPr>
          <p:cNvPr id="32" name="Picture 31" descr="A screenshot of a graph&#10;&#10;AI-generated content may be incorrect.">
            <a:extLst>
              <a:ext uri="{FF2B5EF4-FFF2-40B4-BE49-F238E27FC236}">
                <a16:creationId xmlns:a16="http://schemas.microsoft.com/office/drawing/2014/main" id="{F0090371-707F-E545-1C25-7F2E70696F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166" y="2176457"/>
            <a:ext cx="6035243" cy="450575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BD8553B-E700-8D7A-D115-657ADA329083}"/>
              </a:ext>
            </a:extLst>
          </p:cNvPr>
          <p:cNvSpPr txBox="1"/>
          <p:nvPr/>
        </p:nvSpPr>
        <p:spPr>
          <a:xfrm>
            <a:off x="688133" y="2986890"/>
            <a:ext cx="421976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top five loss-making products total </a:t>
            </a:r>
            <a:r>
              <a:rPr lang="en-US" b="1" dirty="0"/>
              <a:t>£22,120 </a:t>
            </a:r>
            <a:r>
              <a:rPr lang="en-US" dirty="0"/>
              <a:t>in losses, led by </a:t>
            </a:r>
            <a:r>
              <a:rPr lang="en-US" b="1" dirty="0" err="1"/>
              <a:t>Cubify</a:t>
            </a:r>
            <a:r>
              <a:rPr lang="en-US" b="1" dirty="0"/>
              <a:t> </a:t>
            </a:r>
            <a:r>
              <a:rPr lang="en-US" b="1" dirty="0" err="1"/>
              <a:t>CubeX</a:t>
            </a:r>
            <a:r>
              <a:rPr lang="en-US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costs or low demand are driving these negative results. </a:t>
            </a:r>
            <a:r>
              <a:rPr lang="en-US" b="1" dirty="0"/>
              <a:t>Reviewing</a:t>
            </a:r>
            <a:r>
              <a:rPr lang="en-US" dirty="0"/>
              <a:t> </a:t>
            </a:r>
            <a:r>
              <a:rPr lang="en-US" b="1" dirty="0"/>
              <a:t>pricing</a:t>
            </a:r>
            <a:r>
              <a:rPr lang="en-US" dirty="0"/>
              <a:t>, </a:t>
            </a:r>
            <a:r>
              <a:rPr lang="en-US" b="1" dirty="0"/>
              <a:t>cutting costs</a:t>
            </a:r>
            <a:r>
              <a:rPr lang="en-US" dirty="0"/>
              <a:t>, or </a:t>
            </a:r>
            <a:r>
              <a:rPr lang="en-US" b="1" dirty="0"/>
              <a:t>discontinuing underperforming items </a:t>
            </a:r>
            <a:r>
              <a:rPr lang="en-US" dirty="0"/>
              <a:t>is critical to protect overall profitability.</a:t>
            </a:r>
          </a:p>
        </p:txBody>
      </p:sp>
      <p:pic>
        <p:nvPicPr>
          <p:cNvPr id="3" name="Graphic 2" descr="Downward trend graph with solid fill">
            <a:extLst>
              <a:ext uri="{FF2B5EF4-FFF2-40B4-BE49-F238E27FC236}">
                <a16:creationId xmlns:a16="http://schemas.microsoft.com/office/drawing/2014/main" id="{84CE7286-D986-217F-96CA-F4921C59CE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20743" y="1184276"/>
            <a:ext cx="648147" cy="64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71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81D53A6-F6F5-CE43-313D-2BA3033E4A57}"/>
              </a:ext>
            </a:extLst>
          </p:cNvPr>
          <p:cNvSpPr txBox="1">
            <a:spLocks/>
          </p:cNvSpPr>
          <p:nvPr/>
        </p:nvSpPr>
        <p:spPr>
          <a:xfrm>
            <a:off x="3130155" y="896455"/>
            <a:ext cx="730147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000" dirty="0"/>
              <a:t>How Discounts Affect Profit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4B96B7-EE0D-3C8A-4165-2E90C9C21853}"/>
              </a:ext>
            </a:extLst>
          </p:cNvPr>
          <p:cNvSpPr txBox="1"/>
          <p:nvPr/>
        </p:nvSpPr>
        <p:spPr>
          <a:xfrm>
            <a:off x="638881" y="1851381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Do discounts actually help or hurt profit?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Content Placeholder 18" descr="A graph with numbers and points&#10;&#10;AI-generated content may be incorrect.">
            <a:extLst>
              <a:ext uri="{FF2B5EF4-FFF2-40B4-BE49-F238E27FC236}">
                <a16:creationId xmlns:a16="http://schemas.microsoft.com/office/drawing/2014/main" id="{88E6DB3C-FBB9-D6A7-ED69-227E429E0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276" y="2706624"/>
            <a:ext cx="6129791" cy="39690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4463F-1E09-A406-C647-5E0C646F775F}"/>
              </a:ext>
            </a:extLst>
          </p:cNvPr>
          <p:cNvSpPr txBox="1">
            <a:spLocks/>
          </p:cNvSpPr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/>
          </a:p>
          <a:p>
            <a:pPr marL="0" indent="0">
              <a:buFont typeface="Arial" panose="020B0604020202020204" pitchFamily="34" charset="0"/>
              <a:buNone/>
            </a:pPr>
            <a:endParaRPr lang="en-US" sz="2200"/>
          </a:p>
          <a:p>
            <a:pPr marL="0" indent="0">
              <a:buFont typeface="Arial" panose="020B0604020202020204" pitchFamily="34" charset="0"/>
              <a:buNone/>
            </a:pPr>
            <a:endParaRPr lang="en-US" sz="2200"/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3BC7EC-1E8B-5867-8B54-63C2E21F9C92}"/>
              </a:ext>
            </a:extLst>
          </p:cNvPr>
          <p:cNvSpPr txBox="1"/>
          <p:nvPr/>
        </p:nvSpPr>
        <p:spPr>
          <a:xfrm>
            <a:off x="726891" y="3239758"/>
            <a:ext cx="43824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scatter plot shows a clear </a:t>
            </a:r>
            <a:r>
              <a:rPr lang="en-US" b="1" dirty="0"/>
              <a:t>negative relationship</a:t>
            </a:r>
            <a:r>
              <a:rPr lang="en-US" dirty="0"/>
              <a:t> between discount and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discount rates </a:t>
            </a:r>
            <a:r>
              <a:rPr lang="en-US" b="1" dirty="0"/>
              <a:t>above 30% </a:t>
            </a:r>
            <a:r>
              <a:rPr lang="en-US" dirty="0"/>
              <a:t>lead to significant profit losses.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increase profitability, limit high discounts or apply them only to low-demand products.</a:t>
            </a:r>
          </a:p>
        </p:txBody>
      </p:sp>
    </p:spTree>
    <p:extLst>
      <p:ext uri="{BB962C8B-B14F-4D97-AF65-F5344CB8AC3E}">
        <p14:creationId xmlns:p14="http://schemas.microsoft.com/office/powerpoint/2010/main" val="2675198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592E-FA1F-1B4A-459B-73A00C42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41438818-2C07-1E60-DE2B-D95997892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B188A3-19F1-39A9-DD02-727E147B46F0}"/>
              </a:ext>
            </a:extLst>
          </p:cNvPr>
          <p:cNvSpPr txBox="1">
            <a:spLocks/>
          </p:cNvSpPr>
          <p:nvPr/>
        </p:nvSpPr>
        <p:spPr>
          <a:xfrm>
            <a:off x="716125" y="453996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Profit by Shipping Speed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1A88CA-BD0F-70BF-3AAF-75C219DE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367516-5A29-FE22-B327-1DAD6FF51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DCC488-CB4E-B776-6076-73A5A754B25D}"/>
              </a:ext>
            </a:extLst>
          </p:cNvPr>
          <p:cNvSpPr txBox="1"/>
          <p:nvPr/>
        </p:nvSpPr>
        <p:spPr>
          <a:xfrm>
            <a:off x="716125" y="1744316"/>
            <a:ext cx="5379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Does faster delivery increase or reduce profitability?</a:t>
            </a:r>
          </a:p>
        </p:txBody>
      </p:sp>
      <p:pic>
        <p:nvPicPr>
          <p:cNvPr id="26" name="Content Placeholder 25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1185821A-931C-A69F-BC8E-ED4C7013E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076" y="2329900"/>
            <a:ext cx="6001847" cy="3794675"/>
          </a:xfr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04B216E-DA08-5C1F-51ED-769C7B63A825}"/>
              </a:ext>
            </a:extLst>
          </p:cNvPr>
          <p:cNvSpPr txBox="1"/>
          <p:nvPr/>
        </p:nvSpPr>
        <p:spPr>
          <a:xfrm>
            <a:off x="118966" y="3267025"/>
            <a:ext cx="48262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Slow shipping drives the highest profit </a:t>
            </a:r>
            <a:r>
              <a:rPr lang="en-US" b="1" dirty="0"/>
              <a:t>39% </a:t>
            </a:r>
            <a:r>
              <a:rPr lang="en-US" dirty="0"/>
              <a:t>and order volume </a:t>
            </a:r>
            <a:r>
              <a:rPr lang="en-US" b="1" dirty="0"/>
              <a:t>40%.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shipping contributes the least. This indicates slower shipments are linked to higher-value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Optimizing shipping strategies could balance speed with profitability to improve margins.</a:t>
            </a:r>
          </a:p>
        </p:txBody>
      </p:sp>
      <p:pic>
        <p:nvPicPr>
          <p:cNvPr id="10" name="Graphic 9" descr="Delivery with solid fill">
            <a:extLst>
              <a:ext uri="{FF2B5EF4-FFF2-40B4-BE49-F238E27FC236}">
                <a16:creationId xmlns:a16="http://schemas.microsoft.com/office/drawing/2014/main" id="{FC276546-5CCF-3E8E-888A-78052A6BC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0563" y="821864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42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A06B5-44BE-7B86-FDDF-951EDA2F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77091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D4E9087-649C-62FF-8468-26F5FED8B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23B989-D173-2F65-9863-90B124DB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346" y="36456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Sales and Profits Summary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9BA09D82-5FF4-F43C-9345-7C907F740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D202E42-733A-3F1C-D84B-235F66042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899797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distribution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similar for both groups, but overall usage is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male-dominated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BA9BF9-DD6B-DFC3-C3ED-B0749BCAEBBC}"/>
              </a:ext>
            </a:extLst>
          </p:cNvPr>
          <p:cNvSpPr/>
          <p:nvPr/>
        </p:nvSpPr>
        <p:spPr>
          <a:xfrm>
            <a:off x="8177818" y="6112749"/>
            <a:ext cx="2469600" cy="72"/>
          </a:xfrm>
          <a:prstGeom prst="rect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92C21-6D0D-CD56-F360-ECA7FF120F13}"/>
              </a:ext>
            </a:extLst>
          </p:cNvPr>
          <p:cNvSpPr/>
          <p:nvPr/>
        </p:nvSpPr>
        <p:spPr>
          <a:xfrm>
            <a:off x="4561206" y="6105769"/>
            <a:ext cx="2469600" cy="72"/>
          </a:xfrm>
          <a:prstGeom prst="rect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C360F4-28D0-7CC1-72FF-8FB6733CC5B7}"/>
              </a:ext>
            </a:extLst>
          </p:cNvPr>
          <p:cNvGrpSpPr/>
          <p:nvPr/>
        </p:nvGrpSpPr>
        <p:grpSpPr>
          <a:xfrm>
            <a:off x="968644" y="2106869"/>
            <a:ext cx="2468595" cy="3998900"/>
            <a:chOff x="644055" y="2112507"/>
            <a:chExt cx="2468595" cy="39989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5489B3A-0685-EF59-92DD-589617605220}"/>
                </a:ext>
              </a:extLst>
            </p:cNvPr>
            <p:cNvSpPr/>
            <p:nvPr/>
          </p:nvSpPr>
          <p:spPr>
            <a:xfrm>
              <a:off x="644055" y="2112507"/>
              <a:ext cx="2468595" cy="3998900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Profit shows strong </a:t>
              </a:r>
              <a:r>
                <a:rPr lang="en-US" b="1" dirty="0"/>
                <a:t>seasonality</a:t>
              </a:r>
              <a:r>
                <a:rPr lang="en-US" dirty="0"/>
                <a:t>, with Q4 contributing nearly </a:t>
              </a:r>
              <a:r>
                <a:rPr lang="en-US" b="1" dirty="0"/>
                <a:t>40%</a:t>
              </a:r>
              <a:r>
                <a:rPr lang="en-US" dirty="0"/>
                <a:t> of annual revenue.</a:t>
              </a:r>
              <a:endParaRPr lang="en-US" sz="18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6C1503D-2E61-DEB6-7151-F39F03E2A4FA}"/>
                </a:ext>
              </a:extLst>
            </p:cNvPr>
            <p:cNvSpPr/>
            <p:nvPr/>
          </p:nvSpPr>
          <p:spPr>
            <a:xfrm>
              <a:off x="1248929" y="2357615"/>
              <a:ext cx="1257841" cy="1257841"/>
            </a:xfrm>
            <a:custGeom>
              <a:avLst/>
              <a:gdLst>
                <a:gd name="connsiteX0" fmla="*/ 0 w 1257841"/>
                <a:gd name="connsiteY0" fmla="*/ 628921 h 1257841"/>
                <a:gd name="connsiteX1" fmla="*/ 628921 w 1257841"/>
                <a:gd name="connsiteY1" fmla="*/ 0 h 1257841"/>
                <a:gd name="connsiteX2" fmla="*/ 1257842 w 1257841"/>
                <a:gd name="connsiteY2" fmla="*/ 628921 h 1257841"/>
                <a:gd name="connsiteX3" fmla="*/ 628921 w 1257841"/>
                <a:gd name="connsiteY3" fmla="*/ 1257842 h 1257841"/>
                <a:gd name="connsiteX4" fmla="*/ 0 w 1257841"/>
                <a:gd name="connsiteY4" fmla="*/ 628921 h 12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841" h="1257841">
                  <a:moveTo>
                    <a:pt x="0" y="628921"/>
                  </a:moveTo>
                  <a:cubicBezTo>
                    <a:pt x="0" y="281578"/>
                    <a:pt x="281578" y="0"/>
                    <a:pt x="628921" y="0"/>
                  </a:cubicBezTo>
                  <a:cubicBezTo>
                    <a:pt x="976264" y="0"/>
                    <a:pt x="1257842" y="281578"/>
                    <a:pt x="1257842" y="628921"/>
                  </a:cubicBezTo>
                  <a:cubicBezTo>
                    <a:pt x="1257842" y="976264"/>
                    <a:pt x="976264" y="1257842"/>
                    <a:pt x="628921" y="1257842"/>
                  </a:cubicBezTo>
                  <a:cubicBezTo>
                    <a:pt x="281578" y="1257842"/>
                    <a:pt x="0" y="976264"/>
                    <a:pt x="0" y="628921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273" tIns="196907" rIns="282273" bIns="196907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B1FB7B-9021-3BD5-2009-3A3F390A163E}"/>
              </a:ext>
            </a:extLst>
          </p:cNvPr>
          <p:cNvGrpSpPr/>
          <p:nvPr/>
        </p:nvGrpSpPr>
        <p:grpSpPr>
          <a:xfrm>
            <a:off x="4561206" y="2113849"/>
            <a:ext cx="2468595" cy="3998972"/>
            <a:chOff x="3431390" y="2112507"/>
            <a:chExt cx="2468595" cy="399897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0A3F41-1964-0436-1359-442A13EB0557}"/>
                </a:ext>
              </a:extLst>
            </p:cNvPr>
            <p:cNvSpPr/>
            <p:nvPr/>
          </p:nvSpPr>
          <p:spPr>
            <a:xfrm>
              <a:off x="3431390" y="2112507"/>
              <a:ext cx="2468595" cy="3998972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90000"/>
              </a:schemeClr>
            </a:solidFill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Certain regions (West and East) and products </a:t>
              </a:r>
              <a:r>
                <a:rPr lang="en-US" b="1" dirty="0"/>
                <a:t>(Canon </a:t>
              </a:r>
              <a:r>
                <a:rPr lang="en-US" b="1" dirty="0" err="1"/>
                <a:t>imageCLASS</a:t>
              </a:r>
              <a:r>
                <a:rPr lang="en-US" b="1" dirty="0"/>
                <a:t> 2200)</a:t>
              </a:r>
              <a:r>
                <a:rPr lang="en-US" dirty="0"/>
                <a:t> dominate profits, while others lag significantly.</a:t>
              </a:r>
              <a:endParaRPr lang="en-US" sz="1800" kern="12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1F9E99-BD85-DE2C-1E48-47D70A5940F9}"/>
                </a:ext>
              </a:extLst>
            </p:cNvPr>
            <p:cNvSpPr/>
            <p:nvPr/>
          </p:nvSpPr>
          <p:spPr>
            <a:xfrm>
              <a:off x="4036766" y="2350635"/>
              <a:ext cx="1257841" cy="1257841"/>
            </a:xfrm>
            <a:custGeom>
              <a:avLst/>
              <a:gdLst>
                <a:gd name="connsiteX0" fmla="*/ 0 w 1257841"/>
                <a:gd name="connsiteY0" fmla="*/ 628921 h 1257841"/>
                <a:gd name="connsiteX1" fmla="*/ 628921 w 1257841"/>
                <a:gd name="connsiteY1" fmla="*/ 0 h 1257841"/>
                <a:gd name="connsiteX2" fmla="*/ 1257842 w 1257841"/>
                <a:gd name="connsiteY2" fmla="*/ 628921 h 1257841"/>
                <a:gd name="connsiteX3" fmla="*/ 628921 w 1257841"/>
                <a:gd name="connsiteY3" fmla="*/ 1257842 h 1257841"/>
                <a:gd name="connsiteX4" fmla="*/ 0 w 1257841"/>
                <a:gd name="connsiteY4" fmla="*/ 628921 h 12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841" h="1257841">
                  <a:moveTo>
                    <a:pt x="0" y="628921"/>
                  </a:moveTo>
                  <a:cubicBezTo>
                    <a:pt x="0" y="281578"/>
                    <a:pt x="281578" y="0"/>
                    <a:pt x="628921" y="0"/>
                  </a:cubicBezTo>
                  <a:cubicBezTo>
                    <a:pt x="976264" y="0"/>
                    <a:pt x="1257842" y="281578"/>
                    <a:pt x="1257842" y="628921"/>
                  </a:cubicBezTo>
                  <a:cubicBezTo>
                    <a:pt x="1257842" y="976264"/>
                    <a:pt x="976264" y="1257842"/>
                    <a:pt x="628921" y="1257842"/>
                  </a:cubicBezTo>
                  <a:cubicBezTo>
                    <a:pt x="281578" y="1257842"/>
                    <a:pt x="0" y="976264"/>
                    <a:pt x="0" y="628921"/>
                  </a:cubicBez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273" tIns="196907" rIns="282273" bIns="196907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/>
                <a:t>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9198E5-C4B6-824F-5485-64F3E31A487E}"/>
              </a:ext>
            </a:extLst>
          </p:cNvPr>
          <p:cNvGrpSpPr/>
          <p:nvPr/>
        </p:nvGrpSpPr>
        <p:grpSpPr>
          <a:xfrm>
            <a:off x="8178320" y="2113849"/>
            <a:ext cx="2468596" cy="3999600"/>
            <a:chOff x="6169270" y="2112507"/>
            <a:chExt cx="2468596" cy="39996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6CA071F-B9C8-6971-526C-C93C01878C24}"/>
                </a:ext>
              </a:extLst>
            </p:cNvPr>
            <p:cNvSpPr/>
            <p:nvPr/>
          </p:nvSpPr>
          <p:spPr>
            <a:xfrm>
              <a:off x="6169270" y="2112507"/>
              <a:ext cx="2468596" cy="3999600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Low-margin categories (Furniture) and loss-making products </a:t>
              </a:r>
              <a:r>
                <a:rPr lang="en-US" b="1" dirty="0"/>
                <a:t>(</a:t>
              </a:r>
              <a:r>
                <a:rPr lang="en-US" b="1" dirty="0" err="1"/>
                <a:t>Cubify</a:t>
              </a:r>
              <a:r>
                <a:rPr lang="en-US" b="1" dirty="0"/>
                <a:t> 3D printers) </a:t>
              </a:r>
              <a:r>
                <a:rPr lang="en-US" dirty="0"/>
                <a:t>are dragging overall profitability.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810049-2ADD-40CB-642C-E45D68770914}"/>
                </a:ext>
              </a:extLst>
            </p:cNvPr>
            <p:cNvSpPr/>
            <p:nvPr/>
          </p:nvSpPr>
          <p:spPr>
            <a:xfrm>
              <a:off x="6774647" y="2345736"/>
              <a:ext cx="1257841" cy="1257841"/>
            </a:xfrm>
            <a:custGeom>
              <a:avLst/>
              <a:gdLst>
                <a:gd name="connsiteX0" fmla="*/ 0 w 1257841"/>
                <a:gd name="connsiteY0" fmla="*/ 628921 h 1257841"/>
                <a:gd name="connsiteX1" fmla="*/ 628921 w 1257841"/>
                <a:gd name="connsiteY1" fmla="*/ 0 h 1257841"/>
                <a:gd name="connsiteX2" fmla="*/ 1257842 w 1257841"/>
                <a:gd name="connsiteY2" fmla="*/ 628921 h 1257841"/>
                <a:gd name="connsiteX3" fmla="*/ 628921 w 1257841"/>
                <a:gd name="connsiteY3" fmla="*/ 1257842 h 1257841"/>
                <a:gd name="connsiteX4" fmla="*/ 0 w 1257841"/>
                <a:gd name="connsiteY4" fmla="*/ 628921 h 12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841" h="1257841">
                  <a:moveTo>
                    <a:pt x="0" y="628921"/>
                  </a:moveTo>
                  <a:cubicBezTo>
                    <a:pt x="0" y="281578"/>
                    <a:pt x="281578" y="0"/>
                    <a:pt x="628921" y="0"/>
                  </a:cubicBezTo>
                  <a:cubicBezTo>
                    <a:pt x="976264" y="0"/>
                    <a:pt x="1257842" y="281578"/>
                    <a:pt x="1257842" y="628921"/>
                  </a:cubicBezTo>
                  <a:cubicBezTo>
                    <a:pt x="1257842" y="976264"/>
                    <a:pt x="976264" y="1257842"/>
                    <a:pt x="628921" y="1257842"/>
                  </a:cubicBezTo>
                  <a:cubicBezTo>
                    <a:pt x="281578" y="1257842"/>
                    <a:pt x="0" y="976264"/>
                    <a:pt x="0" y="628921"/>
                  </a:cubicBez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273" tIns="196907" rIns="282273" bIns="196907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3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576FC20-D1B7-41DC-4E56-823ACF495985}"/>
              </a:ext>
            </a:extLst>
          </p:cNvPr>
          <p:cNvSpPr/>
          <p:nvPr/>
        </p:nvSpPr>
        <p:spPr>
          <a:xfrm>
            <a:off x="967639" y="6112677"/>
            <a:ext cx="2469600" cy="72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5741CF8-B553-0A87-1B84-BC441361E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 shows strong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Q4 contributing nearly 40% of annual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81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D652A-707C-6326-283E-91101153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Table of Contents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FB3888A-F203-B68E-F364-9B2A1613B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960913"/>
              </p:ext>
            </p:extLst>
          </p:nvPr>
        </p:nvGraphicFramePr>
        <p:xfrm>
          <a:off x="499872" y="2606040"/>
          <a:ext cx="10853928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456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35E6D-E07E-751C-309D-804D0BD08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D8632EB-AFF8-4712-E19A-67D891C8A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394C1123-BF35-F677-24DC-97BF7F88B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1BC5AAC-8AE5-169A-C1DF-1E32CBC77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899797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distribution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similar for both groups, but overall usage is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male-dominated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2817FC-9750-1EA0-ECA8-AA4A520B46B8}"/>
              </a:ext>
            </a:extLst>
          </p:cNvPr>
          <p:cNvSpPr/>
          <p:nvPr/>
        </p:nvSpPr>
        <p:spPr>
          <a:xfrm>
            <a:off x="8177818" y="6112749"/>
            <a:ext cx="2469600" cy="72"/>
          </a:xfrm>
          <a:prstGeom prst="rect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386BA1-1872-EC4D-3DB9-7117C0713AE6}"/>
              </a:ext>
            </a:extLst>
          </p:cNvPr>
          <p:cNvSpPr/>
          <p:nvPr/>
        </p:nvSpPr>
        <p:spPr>
          <a:xfrm>
            <a:off x="4561206" y="6105769"/>
            <a:ext cx="2469600" cy="72"/>
          </a:xfrm>
          <a:prstGeom prst="rect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9D155C-CA4F-E9F4-35AC-47ACD0A7469D}"/>
              </a:ext>
            </a:extLst>
          </p:cNvPr>
          <p:cNvGrpSpPr/>
          <p:nvPr/>
        </p:nvGrpSpPr>
        <p:grpSpPr>
          <a:xfrm>
            <a:off x="968644" y="2106869"/>
            <a:ext cx="2468595" cy="3998900"/>
            <a:chOff x="644055" y="2112507"/>
            <a:chExt cx="2468595" cy="39989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90A1F1-7887-9EEA-D61F-1101B6C0467F}"/>
                </a:ext>
              </a:extLst>
            </p:cNvPr>
            <p:cNvSpPr/>
            <p:nvPr/>
          </p:nvSpPr>
          <p:spPr>
            <a:xfrm>
              <a:off x="644055" y="2112507"/>
              <a:ext cx="2468595" cy="3998900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High-margin products (</a:t>
              </a:r>
              <a:r>
                <a:rPr lang="en-US" b="1" dirty="0"/>
                <a:t>Technology, Office Supplies</a:t>
              </a:r>
              <a:r>
                <a:rPr lang="en-US" dirty="0"/>
                <a:t>) and top sellers drive most profits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7BE75B0-BB02-44AE-923C-8769A503C73B}"/>
                </a:ext>
              </a:extLst>
            </p:cNvPr>
            <p:cNvSpPr/>
            <p:nvPr/>
          </p:nvSpPr>
          <p:spPr>
            <a:xfrm>
              <a:off x="1248929" y="2357615"/>
              <a:ext cx="1257841" cy="1257841"/>
            </a:xfrm>
            <a:custGeom>
              <a:avLst/>
              <a:gdLst>
                <a:gd name="connsiteX0" fmla="*/ 0 w 1257841"/>
                <a:gd name="connsiteY0" fmla="*/ 628921 h 1257841"/>
                <a:gd name="connsiteX1" fmla="*/ 628921 w 1257841"/>
                <a:gd name="connsiteY1" fmla="*/ 0 h 1257841"/>
                <a:gd name="connsiteX2" fmla="*/ 1257842 w 1257841"/>
                <a:gd name="connsiteY2" fmla="*/ 628921 h 1257841"/>
                <a:gd name="connsiteX3" fmla="*/ 628921 w 1257841"/>
                <a:gd name="connsiteY3" fmla="*/ 1257842 h 1257841"/>
                <a:gd name="connsiteX4" fmla="*/ 0 w 1257841"/>
                <a:gd name="connsiteY4" fmla="*/ 628921 h 12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841" h="1257841">
                  <a:moveTo>
                    <a:pt x="0" y="628921"/>
                  </a:moveTo>
                  <a:cubicBezTo>
                    <a:pt x="0" y="281578"/>
                    <a:pt x="281578" y="0"/>
                    <a:pt x="628921" y="0"/>
                  </a:cubicBezTo>
                  <a:cubicBezTo>
                    <a:pt x="976264" y="0"/>
                    <a:pt x="1257842" y="281578"/>
                    <a:pt x="1257842" y="628921"/>
                  </a:cubicBezTo>
                  <a:cubicBezTo>
                    <a:pt x="1257842" y="976264"/>
                    <a:pt x="976264" y="1257842"/>
                    <a:pt x="628921" y="1257842"/>
                  </a:cubicBezTo>
                  <a:cubicBezTo>
                    <a:pt x="281578" y="1257842"/>
                    <a:pt x="0" y="976264"/>
                    <a:pt x="0" y="628921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273" tIns="196907" rIns="282273" bIns="196907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C8D64A-D5C6-9F0C-3DCF-69DC6E887338}"/>
              </a:ext>
            </a:extLst>
          </p:cNvPr>
          <p:cNvGrpSpPr/>
          <p:nvPr/>
        </p:nvGrpSpPr>
        <p:grpSpPr>
          <a:xfrm>
            <a:off x="4561206" y="2113849"/>
            <a:ext cx="2468595" cy="3998972"/>
            <a:chOff x="3431390" y="2112507"/>
            <a:chExt cx="2468595" cy="3998972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2B47129-A526-CD57-80F3-14F0060D043B}"/>
                </a:ext>
              </a:extLst>
            </p:cNvPr>
            <p:cNvSpPr/>
            <p:nvPr/>
          </p:nvSpPr>
          <p:spPr>
            <a:xfrm>
              <a:off x="3431390" y="2112507"/>
              <a:ext cx="2468595" cy="3998972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90000"/>
              </a:schemeClr>
            </a:solidFill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The business relies heavily on a </a:t>
              </a:r>
              <a:r>
                <a:rPr lang="en-US" b="1" dirty="0"/>
                <a:t>few top products</a:t>
              </a:r>
              <a:r>
                <a:rPr lang="en-US" dirty="0"/>
                <a:t> and regions for profit, creating risk if demand shifts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A27204-8116-0828-1D19-AEB500E54CF5}"/>
                </a:ext>
              </a:extLst>
            </p:cNvPr>
            <p:cNvSpPr/>
            <p:nvPr/>
          </p:nvSpPr>
          <p:spPr>
            <a:xfrm>
              <a:off x="4036766" y="2350635"/>
              <a:ext cx="1257841" cy="1257841"/>
            </a:xfrm>
            <a:custGeom>
              <a:avLst/>
              <a:gdLst>
                <a:gd name="connsiteX0" fmla="*/ 0 w 1257841"/>
                <a:gd name="connsiteY0" fmla="*/ 628921 h 1257841"/>
                <a:gd name="connsiteX1" fmla="*/ 628921 w 1257841"/>
                <a:gd name="connsiteY1" fmla="*/ 0 h 1257841"/>
                <a:gd name="connsiteX2" fmla="*/ 1257842 w 1257841"/>
                <a:gd name="connsiteY2" fmla="*/ 628921 h 1257841"/>
                <a:gd name="connsiteX3" fmla="*/ 628921 w 1257841"/>
                <a:gd name="connsiteY3" fmla="*/ 1257842 h 1257841"/>
                <a:gd name="connsiteX4" fmla="*/ 0 w 1257841"/>
                <a:gd name="connsiteY4" fmla="*/ 628921 h 12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841" h="1257841">
                  <a:moveTo>
                    <a:pt x="0" y="628921"/>
                  </a:moveTo>
                  <a:cubicBezTo>
                    <a:pt x="0" y="281578"/>
                    <a:pt x="281578" y="0"/>
                    <a:pt x="628921" y="0"/>
                  </a:cubicBezTo>
                  <a:cubicBezTo>
                    <a:pt x="976264" y="0"/>
                    <a:pt x="1257842" y="281578"/>
                    <a:pt x="1257842" y="628921"/>
                  </a:cubicBezTo>
                  <a:cubicBezTo>
                    <a:pt x="1257842" y="976264"/>
                    <a:pt x="976264" y="1257842"/>
                    <a:pt x="628921" y="1257842"/>
                  </a:cubicBezTo>
                  <a:cubicBezTo>
                    <a:pt x="281578" y="1257842"/>
                    <a:pt x="0" y="976264"/>
                    <a:pt x="0" y="628921"/>
                  </a:cubicBez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273" tIns="196907" rIns="282273" bIns="196907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5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366D27-0DDA-236D-7F56-0E3427D236CA}"/>
              </a:ext>
            </a:extLst>
          </p:cNvPr>
          <p:cNvGrpSpPr/>
          <p:nvPr/>
        </p:nvGrpSpPr>
        <p:grpSpPr>
          <a:xfrm>
            <a:off x="8178320" y="2113849"/>
            <a:ext cx="2468596" cy="3999600"/>
            <a:chOff x="6169270" y="2112507"/>
            <a:chExt cx="2468596" cy="39996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AB8D4E-16AC-8B46-F009-61FF9BEB38BA}"/>
                </a:ext>
              </a:extLst>
            </p:cNvPr>
            <p:cNvSpPr/>
            <p:nvPr/>
          </p:nvSpPr>
          <p:spPr>
            <a:xfrm>
              <a:off x="6169270" y="2112507"/>
              <a:ext cx="2468596" cy="3999600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Shipping speed data suggests </a:t>
              </a:r>
              <a:r>
                <a:rPr lang="en-US" b="1" dirty="0"/>
                <a:t>slower</a:t>
              </a:r>
              <a:r>
                <a:rPr lang="en-US" dirty="0"/>
                <a:t> shipments are linked to </a:t>
              </a:r>
              <a:r>
                <a:rPr lang="en-US" b="1" dirty="0"/>
                <a:t>higher-value </a:t>
              </a:r>
              <a:r>
                <a:rPr lang="en-US" dirty="0"/>
                <a:t>orders, presenting an opportunity to optimize logistics.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8A83B04-AB8A-38E7-C000-A6B6F986AC6B}"/>
                </a:ext>
              </a:extLst>
            </p:cNvPr>
            <p:cNvSpPr/>
            <p:nvPr/>
          </p:nvSpPr>
          <p:spPr>
            <a:xfrm>
              <a:off x="6774647" y="2345736"/>
              <a:ext cx="1257841" cy="1257841"/>
            </a:xfrm>
            <a:custGeom>
              <a:avLst/>
              <a:gdLst>
                <a:gd name="connsiteX0" fmla="*/ 0 w 1257841"/>
                <a:gd name="connsiteY0" fmla="*/ 628921 h 1257841"/>
                <a:gd name="connsiteX1" fmla="*/ 628921 w 1257841"/>
                <a:gd name="connsiteY1" fmla="*/ 0 h 1257841"/>
                <a:gd name="connsiteX2" fmla="*/ 1257842 w 1257841"/>
                <a:gd name="connsiteY2" fmla="*/ 628921 h 1257841"/>
                <a:gd name="connsiteX3" fmla="*/ 628921 w 1257841"/>
                <a:gd name="connsiteY3" fmla="*/ 1257842 h 1257841"/>
                <a:gd name="connsiteX4" fmla="*/ 0 w 1257841"/>
                <a:gd name="connsiteY4" fmla="*/ 628921 h 12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841" h="1257841">
                  <a:moveTo>
                    <a:pt x="0" y="628921"/>
                  </a:moveTo>
                  <a:cubicBezTo>
                    <a:pt x="0" y="281578"/>
                    <a:pt x="281578" y="0"/>
                    <a:pt x="628921" y="0"/>
                  </a:cubicBezTo>
                  <a:cubicBezTo>
                    <a:pt x="976264" y="0"/>
                    <a:pt x="1257842" y="281578"/>
                    <a:pt x="1257842" y="628921"/>
                  </a:cubicBezTo>
                  <a:cubicBezTo>
                    <a:pt x="1257842" y="976264"/>
                    <a:pt x="976264" y="1257842"/>
                    <a:pt x="628921" y="1257842"/>
                  </a:cubicBezTo>
                  <a:cubicBezTo>
                    <a:pt x="281578" y="1257842"/>
                    <a:pt x="0" y="976264"/>
                    <a:pt x="0" y="628921"/>
                  </a:cubicBez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273" tIns="196907" rIns="282273" bIns="196907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6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385676D-1FD1-E5C2-511D-4C131CB0B66B}"/>
              </a:ext>
            </a:extLst>
          </p:cNvPr>
          <p:cNvSpPr/>
          <p:nvPr/>
        </p:nvSpPr>
        <p:spPr>
          <a:xfrm>
            <a:off x="967639" y="6112677"/>
            <a:ext cx="2469600" cy="72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8F96B8F-DE5A-363D-E175-1DD876188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 shows strong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Q4 contributing nearly 40% of annual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46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ED87614-0F22-AA4A-7508-90C70F5AA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93818C-7DEF-4B13-20D6-A5C890C8C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E83775-8210-BB82-B2C9-7E2AFE3ED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5A3854-3554-E64D-9D6F-54860D5B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57B680-962E-64E8-62D8-AA12929D8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3EA3058-FBE4-C1EE-69F0-927C35F52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2C92B7-CEBD-EDB6-2515-6350DB05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4800" dirty="0">
                <a:solidFill>
                  <a:schemeClr val="bg1"/>
                </a:solidFill>
              </a:rPr>
              <a:t>Potential Marketing Focus Areas</a:t>
            </a:r>
          </a:p>
        </p:txBody>
      </p:sp>
    </p:spTree>
    <p:extLst>
      <p:ext uri="{BB962C8B-B14F-4D97-AF65-F5344CB8AC3E}">
        <p14:creationId xmlns:p14="http://schemas.microsoft.com/office/powerpoint/2010/main" val="463786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0B435AB-2137-36E7-EB69-0F974C05E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996289E-8765-9F8D-ECD7-DC907F42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346" y="36456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Potential Marketing Focus Areas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E8B4E116-9667-DCA0-F60A-564901794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A56BE58B-F35B-D39F-DFF1-17067E352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899797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distribution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similar for both groups, but overall usage is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male-dominated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56A0FF-9B45-8ABD-8B4D-82FC85834A7F}"/>
              </a:ext>
            </a:extLst>
          </p:cNvPr>
          <p:cNvSpPr/>
          <p:nvPr/>
        </p:nvSpPr>
        <p:spPr>
          <a:xfrm>
            <a:off x="8177818" y="6112749"/>
            <a:ext cx="2469600" cy="72"/>
          </a:xfrm>
          <a:prstGeom prst="rect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3680B4-E0C6-64AF-07E4-4CBA75D7C3F7}"/>
              </a:ext>
            </a:extLst>
          </p:cNvPr>
          <p:cNvSpPr/>
          <p:nvPr/>
        </p:nvSpPr>
        <p:spPr>
          <a:xfrm>
            <a:off x="4561206" y="6105769"/>
            <a:ext cx="2469600" cy="72"/>
          </a:xfrm>
          <a:prstGeom prst="rect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5F6EBF1-8040-59D9-FD45-873E7C6C326B}"/>
              </a:ext>
            </a:extLst>
          </p:cNvPr>
          <p:cNvGrpSpPr/>
          <p:nvPr/>
        </p:nvGrpSpPr>
        <p:grpSpPr>
          <a:xfrm>
            <a:off x="968644" y="2106869"/>
            <a:ext cx="2468595" cy="3998900"/>
            <a:chOff x="644055" y="2112507"/>
            <a:chExt cx="2468595" cy="39989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DD28E35-112C-C1DC-6A1F-3C8E8E6C457F}"/>
                </a:ext>
              </a:extLst>
            </p:cNvPr>
            <p:cNvSpPr/>
            <p:nvPr/>
          </p:nvSpPr>
          <p:spPr>
            <a:xfrm>
              <a:off x="644055" y="2112507"/>
              <a:ext cx="2468595" cy="3998900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Boost Early-Year Sales:</a:t>
              </a:r>
              <a:r>
                <a:rPr lang="en-US" dirty="0"/>
                <a:t> Target </a:t>
              </a:r>
              <a:r>
                <a:rPr lang="en-US" b="1" dirty="0"/>
                <a:t>January–March </a:t>
              </a:r>
              <a:r>
                <a:rPr lang="en-US" dirty="0"/>
                <a:t>with promotions or campaigns to reduce post-holiday slump.</a:t>
              </a: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604E307-2730-D72E-3242-EC3BED82D156}"/>
                </a:ext>
              </a:extLst>
            </p:cNvPr>
            <p:cNvSpPr/>
            <p:nvPr/>
          </p:nvSpPr>
          <p:spPr>
            <a:xfrm>
              <a:off x="1248929" y="2357615"/>
              <a:ext cx="1257841" cy="1257841"/>
            </a:xfrm>
            <a:custGeom>
              <a:avLst/>
              <a:gdLst>
                <a:gd name="connsiteX0" fmla="*/ 0 w 1257841"/>
                <a:gd name="connsiteY0" fmla="*/ 628921 h 1257841"/>
                <a:gd name="connsiteX1" fmla="*/ 628921 w 1257841"/>
                <a:gd name="connsiteY1" fmla="*/ 0 h 1257841"/>
                <a:gd name="connsiteX2" fmla="*/ 1257842 w 1257841"/>
                <a:gd name="connsiteY2" fmla="*/ 628921 h 1257841"/>
                <a:gd name="connsiteX3" fmla="*/ 628921 w 1257841"/>
                <a:gd name="connsiteY3" fmla="*/ 1257842 h 1257841"/>
                <a:gd name="connsiteX4" fmla="*/ 0 w 1257841"/>
                <a:gd name="connsiteY4" fmla="*/ 628921 h 12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841" h="1257841">
                  <a:moveTo>
                    <a:pt x="0" y="628921"/>
                  </a:moveTo>
                  <a:cubicBezTo>
                    <a:pt x="0" y="281578"/>
                    <a:pt x="281578" y="0"/>
                    <a:pt x="628921" y="0"/>
                  </a:cubicBezTo>
                  <a:cubicBezTo>
                    <a:pt x="976264" y="0"/>
                    <a:pt x="1257842" y="281578"/>
                    <a:pt x="1257842" y="628921"/>
                  </a:cubicBezTo>
                  <a:cubicBezTo>
                    <a:pt x="1257842" y="976264"/>
                    <a:pt x="976264" y="1257842"/>
                    <a:pt x="628921" y="1257842"/>
                  </a:cubicBezTo>
                  <a:cubicBezTo>
                    <a:pt x="281578" y="1257842"/>
                    <a:pt x="0" y="976264"/>
                    <a:pt x="0" y="628921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273" tIns="196907" rIns="282273" bIns="196907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B573951-B94E-FA5D-3406-E60997415A97}"/>
              </a:ext>
            </a:extLst>
          </p:cNvPr>
          <p:cNvGrpSpPr/>
          <p:nvPr/>
        </p:nvGrpSpPr>
        <p:grpSpPr>
          <a:xfrm>
            <a:off x="4561206" y="2113849"/>
            <a:ext cx="2468595" cy="3998972"/>
            <a:chOff x="3431390" y="2112507"/>
            <a:chExt cx="2468595" cy="3998972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BF6D117-7641-6F07-9DBC-1D433D7AD29F}"/>
                </a:ext>
              </a:extLst>
            </p:cNvPr>
            <p:cNvSpPr/>
            <p:nvPr/>
          </p:nvSpPr>
          <p:spPr>
            <a:xfrm>
              <a:off x="3431390" y="2112507"/>
              <a:ext cx="2468595" cy="3998972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90000"/>
              </a:schemeClr>
            </a:solidFill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Regional Growth:</a:t>
              </a:r>
              <a:r>
                <a:rPr lang="en-US" dirty="0"/>
                <a:t> Focus on underperforming regions (</a:t>
              </a:r>
              <a:r>
                <a:rPr lang="en-US" b="1" dirty="0"/>
                <a:t>Central and South</a:t>
              </a:r>
              <a:r>
                <a:rPr lang="en-US" dirty="0"/>
                <a:t>) through localized advertising, events, or promotions.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36C35FC-7AAB-A1D0-798E-4D57EA934C0A}"/>
                </a:ext>
              </a:extLst>
            </p:cNvPr>
            <p:cNvSpPr/>
            <p:nvPr/>
          </p:nvSpPr>
          <p:spPr>
            <a:xfrm>
              <a:off x="4036766" y="2350635"/>
              <a:ext cx="1257841" cy="1257841"/>
            </a:xfrm>
            <a:custGeom>
              <a:avLst/>
              <a:gdLst>
                <a:gd name="connsiteX0" fmla="*/ 0 w 1257841"/>
                <a:gd name="connsiteY0" fmla="*/ 628921 h 1257841"/>
                <a:gd name="connsiteX1" fmla="*/ 628921 w 1257841"/>
                <a:gd name="connsiteY1" fmla="*/ 0 h 1257841"/>
                <a:gd name="connsiteX2" fmla="*/ 1257842 w 1257841"/>
                <a:gd name="connsiteY2" fmla="*/ 628921 h 1257841"/>
                <a:gd name="connsiteX3" fmla="*/ 628921 w 1257841"/>
                <a:gd name="connsiteY3" fmla="*/ 1257842 h 1257841"/>
                <a:gd name="connsiteX4" fmla="*/ 0 w 1257841"/>
                <a:gd name="connsiteY4" fmla="*/ 628921 h 12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841" h="1257841">
                  <a:moveTo>
                    <a:pt x="0" y="628921"/>
                  </a:moveTo>
                  <a:cubicBezTo>
                    <a:pt x="0" y="281578"/>
                    <a:pt x="281578" y="0"/>
                    <a:pt x="628921" y="0"/>
                  </a:cubicBezTo>
                  <a:cubicBezTo>
                    <a:pt x="976264" y="0"/>
                    <a:pt x="1257842" y="281578"/>
                    <a:pt x="1257842" y="628921"/>
                  </a:cubicBezTo>
                  <a:cubicBezTo>
                    <a:pt x="1257842" y="976264"/>
                    <a:pt x="976264" y="1257842"/>
                    <a:pt x="628921" y="1257842"/>
                  </a:cubicBezTo>
                  <a:cubicBezTo>
                    <a:pt x="281578" y="1257842"/>
                    <a:pt x="0" y="976264"/>
                    <a:pt x="0" y="628921"/>
                  </a:cubicBez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273" tIns="196907" rIns="282273" bIns="196907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/>
                <a:t>2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E7E1F78-6D04-1F7C-EB55-3BA591CB3FDF}"/>
              </a:ext>
            </a:extLst>
          </p:cNvPr>
          <p:cNvGrpSpPr/>
          <p:nvPr/>
        </p:nvGrpSpPr>
        <p:grpSpPr>
          <a:xfrm>
            <a:off x="8178320" y="2113849"/>
            <a:ext cx="2468596" cy="3999600"/>
            <a:chOff x="6169270" y="2112507"/>
            <a:chExt cx="2468596" cy="39996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21333B2-51E0-E138-D332-18ED1E854BCE}"/>
                </a:ext>
              </a:extLst>
            </p:cNvPr>
            <p:cNvSpPr/>
            <p:nvPr/>
          </p:nvSpPr>
          <p:spPr>
            <a:xfrm>
              <a:off x="6169270" y="2112507"/>
              <a:ext cx="2468596" cy="3999600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90000"/>
              </a:schemeClr>
            </a:solidFill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Seasonal Campaigns:</a:t>
              </a:r>
              <a:r>
                <a:rPr lang="en-US" dirty="0"/>
                <a:t> Leverage </a:t>
              </a:r>
              <a:r>
                <a:rPr lang="en-US" b="1" dirty="0"/>
                <a:t>Q4</a:t>
              </a:r>
              <a:r>
                <a:rPr lang="en-US" dirty="0"/>
                <a:t> trends with pre-holiday marketing to maximize peak-season profits.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48E299D-908A-EC21-E511-807F1D1D4F82}"/>
                </a:ext>
              </a:extLst>
            </p:cNvPr>
            <p:cNvSpPr/>
            <p:nvPr/>
          </p:nvSpPr>
          <p:spPr>
            <a:xfrm>
              <a:off x="6774647" y="2345736"/>
              <a:ext cx="1257841" cy="1257841"/>
            </a:xfrm>
            <a:custGeom>
              <a:avLst/>
              <a:gdLst>
                <a:gd name="connsiteX0" fmla="*/ 0 w 1257841"/>
                <a:gd name="connsiteY0" fmla="*/ 628921 h 1257841"/>
                <a:gd name="connsiteX1" fmla="*/ 628921 w 1257841"/>
                <a:gd name="connsiteY1" fmla="*/ 0 h 1257841"/>
                <a:gd name="connsiteX2" fmla="*/ 1257842 w 1257841"/>
                <a:gd name="connsiteY2" fmla="*/ 628921 h 1257841"/>
                <a:gd name="connsiteX3" fmla="*/ 628921 w 1257841"/>
                <a:gd name="connsiteY3" fmla="*/ 1257842 h 1257841"/>
                <a:gd name="connsiteX4" fmla="*/ 0 w 1257841"/>
                <a:gd name="connsiteY4" fmla="*/ 628921 h 12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841" h="1257841">
                  <a:moveTo>
                    <a:pt x="0" y="628921"/>
                  </a:moveTo>
                  <a:cubicBezTo>
                    <a:pt x="0" y="281578"/>
                    <a:pt x="281578" y="0"/>
                    <a:pt x="628921" y="0"/>
                  </a:cubicBezTo>
                  <a:cubicBezTo>
                    <a:pt x="976264" y="0"/>
                    <a:pt x="1257842" y="281578"/>
                    <a:pt x="1257842" y="628921"/>
                  </a:cubicBezTo>
                  <a:cubicBezTo>
                    <a:pt x="1257842" y="976264"/>
                    <a:pt x="976264" y="1257842"/>
                    <a:pt x="628921" y="1257842"/>
                  </a:cubicBezTo>
                  <a:cubicBezTo>
                    <a:pt x="281578" y="1257842"/>
                    <a:pt x="0" y="976264"/>
                    <a:pt x="0" y="628921"/>
                  </a:cubicBezTo>
                  <a:close/>
                </a:path>
              </a:pathLst>
            </a:custGeom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273" tIns="196907" rIns="282273" bIns="196907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3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4917A84-CDDD-F4D7-88DE-AAB1324EE6D4}"/>
              </a:ext>
            </a:extLst>
          </p:cNvPr>
          <p:cNvSpPr/>
          <p:nvPr/>
        </p:nvSpPr>
        <p:spPr>
          <a:xfrm>
            <a:off x="967639" y="6112677"/>
            <a:ext cx="2469600" cy="72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BABF2C57-6239-80CE-91F1-DEF3BDB95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 shows strong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Q4 contributing nearly 40% of annual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46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46C232-B37A-A43A-ECD1-81AB4BB8A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E3559F-9B1C-DFDE-3395-096551643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00F3B772-1530-5BC4-ECB5-1207C142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F7DD05EB-7B54-142B-EFFB-468437367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899797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distribution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similar for both groups, but overall usage is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male-dominated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69EE60-175E-947A-6E63-D8F5867CBA24}"/>
              </a:ext>
            </a:extLst>
          </p:cNvPr>
          <p:cNvSpPr/>
          <p:nvPr/>
        </p:nvSpPr>
        <p:spPr>
          <a:xfrm>
            <a:off x="6212474" y="6103041"/>
            <a:ext cx="3585600" cy="72"/>
          </a:xfrm>
          <a:prstGeom prst="rect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FB48CFE-9BDC-C130-484D-E5C4028A56F5}"/>
              </a:ext>
            </a:extLst>
          </p:cNvPr>
          <p:cNvGrpSpPr/>
          <p:nvPr/>
        </p:nvGrpSpPr>
        <p:grpSpPr>
          <a:xfrm>
            <a:off x="1441926" y="2297841"/>
            <a:ext cx="3585600" cy="3805200"/>
            <a:chOff x="644055" y="2112507"/>
            <a:chExt cx="3259568" cy="39989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084E3E9-A256-BFE1-3A6E-CC621712E3EA}"/>
                </a:ext>
              </a:extLst>
            </p:cNvPr>
            <p:cNvSpPr/>
            <p:nvPr/>
          </p:nvSpPr>
          <p:spPr>
            <a:xfrm>
              <a:off x="644055" y="2112507"/>
              <a:ext cx="3259568" cy="3998900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Cross-Selling &amp; Bundling:</a:t>
              </a:r>
              <a:r>
                <a:rPr lang="en-US" dirty="0"/>
                <a:t> Use insights from shipping patterns and popular products to bundle items, encourage higher-value purchases, and optimize delivery options for profitability.</a:t>
              </a:r>
              <a:endParaRPr lang="en-US" sz="1800" kern="120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DA4F254-AE50-13F0-45A0-00A9AB55F1B8}"/>
                </a:ext>
              </a:extLst>
            </p:cNvPr>
            <p:cNvSpPr/>
            <p:nvPr/>
          </p:nvSpPr>
          <p:spPr>
            <a:xfrm>
              <a:off x="1644919" y="2421644"/>
              <a:ext cx="1257841" cy="1257841"/>
            </a:xfrm>
            <a:custGeom>
              <a:avLst/>
              <a:gdLst>
                <a:gd name="connsiteX0" fmla="*/ 0 w 1257841"/>
                <a:gd name="connsiteY0" fmla="*/ 628921 h 1257841"/>
                <a:gd name="connsiteX1" fmla="*/ 628921 w 1257841"/>
                <a:gd name="connsiteY1" fmla="*/ 0 h 1257841"/>
                <a:gd name="connsiteX2" fmla="*/ 1257842 w 1257841"/>
                <a:gd name="connsiteY2" fmla="*/ 628921 h 1257841"/>
                <a:gd name="connsiteX3" fmla="*/ 628921 w 1257841"/>
                <a:gd name="connsiteY3" fmla="*/ 1257842 h 1257841"/>
                <a:gd name="connsiteX4" fmla="*/ 0 w 1257841"/>
                <a:gd name="connsiteY4" fmla="*/ 628921 h 12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841" h="1257841">
                  <a:moveTo>
                    <a:pt x="0" y="628921"/>
                  </a:moveTo>
                  <a:cubicBezTo>
                    <a:pt x="0" y="281578"/>
                    <a:pt x="281578" y="0"/>
                    <a:pt x="628921" y="0"/>
                  </a:cubicBezTo>
                  <a:cubicBezTo>
                    <a:pt x="976264" y="0"/>
                    <a:pt x="1257842" y="281578"/>
                    <a:pt x="1257842" y="628921"/>
                  </a:cubicBezTo>
                  <a:cubicBezTo>
                    <a:pt x="1257842" y="976264"/>
                    <a:pt x="976264" y="1257842"/>
                    <a:pt x="628921" y="1257842"/>
                  </a:cubicBezTo>
                  <a:cubicBezTo>
                    <a:pt x="281578" y="1257842"/>
                    <a:pt x="0" y="976264"/>
                    <a:pt x="0" y="628921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273" tIns="196907" rIns="282273" bIns="196907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4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6EEC5E-8C72-8E7B-51DF-1A463BE20D97}"/>
              </a:ext>
            </a:extLst>
          </p:cNvPr>
          <p:cNvGrpSpPr/>
          <p:nvPr/>
        </p:nvGrpSpPr>
        <p:grpSpPr>
          <a:xfrm>
            <a:off x="6212474" y="2297841"/>
            <a:ext cx="3584418" cy="3805397"/>
            <a:chOff x="3431390" y="2112507"/>
            <a:chExt cx="3584418" cy="3805397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AD6F6C0-17C4-EB0E-5817-928D907857BB}"/>
                </a:ext>
              </a:extLst>
            </p:cNvPr>
            <p:cNvSpPr/>
            <p:nvPr/>
          </p:nvSpPr>
          <p:spPr>
            <a:xfrm>
              <a:off x="3431390" y="2112507"/>
              <a:ext cx="3584418" cy="3805397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90000"/>
              </a:schemeClr>
            </a:solidFill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Product Mix Optimization:</a:t>
              </a:r>
              <a:r>
                <a:rPr lang="en-US" dirty="0"/>
                <a:t> Promote high-margin products (</a:t>
              </a:r>
              <a:r>
                <a:rPr lang="en-US" b="1" dirty="0"/>
                <a:t>Technology, Office Supplies</a:t>
              </a:r>
              <a:r>
                <a:rPr lang="en-US" dirty="0"/>
                <a:t>) and top performers (</a:t>
              </a:r>
              <a:r>
                <a:rPr lang="en-US" b="1" dirty="0"/>
                <a:t>Canon </a:t>
              </a:r>
              <a:r>
                <a:rPr lang="en-US" b="1" dirty="0" err="1"/>
                <a:t>imageCLASS</a:t>
              </a:r>
              <a:r>
                <a:rPr lang="en-US" b="1" dirty="0"/>
                <a:t> 2200</a:t>
              </a:r>
              <a:r>
                <a:rPr lang="en-US" dirty="0"/>
                <a:t>) while reviewing pricing/costs for low-margin or loss-making items.</a:t>
              </a:r>
              <a:endParaRPr lang="en-US" sz="1800" kern="120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2907F6A-D59F-FFDB-DFF0-4D560AB25234}"/>
                </a:ext>
              </a:extLst>
            </p:cNvPr>
            <p:cNvSpPr/>
            <p:nvPr/>
          </p:nvSpPr>
          <p:spPr>
            <a:xfrm>
              <a:off x="4594678" y="2345742"/>
              <a:ext cx="1257841" cy="1257841"/>
            </a:xfrm>
            <a:custGeom>
              <a:avLst/>
              <a:gdLst>
                <a:gd name="connsiteX0" fmla="*/ 0 w 1257841"/>
                <a:gd name="connsiteY0" fmla="*/ 628921 h 1257841"/>
                <a:gd name="connsiteX1" fmla="*/ 628921 w 1257841"/>
                <a:gd name="connsiteY1" fmla="*/ 0 h 1257841"/>
                <a:gd name="connsiteX2" fmla="*/ 1257842 w 1257841"/>
                <a:gd name="connsiteY2" fmla="*/ 628921 h 1257841"/>
                <a:gd name="connsiteX3" fmla="*/ 628921 w 1257841"/>
                <a:gd name="connsiteY3" fmla="*/ 1257842 h 1257841"/>
                <a:gd name="connsiteX4" fmla="*/ 0 w 1257841"/>
                <a:gd name="connsiteY4" fmla="*/ 628921 h 12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841" h="1257841">
                  <a:moveTo>
                    <a:pt x="0" y="628921"/>
                  </a:moveTo>
                  <a:cubicBezTo>
                    <a:pt x="0" y="281578"/>
                    <a:pt x="281578" y="0"/>
                    <a:pt x="628921" y="0"/>
                  </a:cubicBezTo>
                  <a:cubicBezTo>
                    <a:pt x="976264" y="0"/>
                    <a:pt x="1257842" y="281578"/>
                    <a:pt x="1257842" y="628921"/>
                  </a:cubicBezTo>
                  <a:cubicBezTo>
                    <a:pt x="1257842" y="976264"/>
                    <a:pt x="976264" y="1257842"/>
                    <a:pt x="628921" y="1257842"/>
                  </a:cubicBezTo>
                  <a:cubicBezTo>
                    <a:pt x="281578" y="1257842"/>
                    <a:pt x="0" y="976264"/>
                    <a:pt x="0" y="628921"/>
                  </a:cubicBez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273" tIns="196907" rIns="282273" bIns="196907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5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052B54C-9DC5-9AEC-2B20-93CE52CE5E64}"/>
              </a:ext>
            </a:extLst>
          </p:cNvPr>
          <p:cNvSpPr/>
          <p:nvPr/>
        </p:nvSpPr>
        <p:spPr>
          <a:xfrm>
            <a:off x="1438878" y="6100152"/>
            <a:ext cx="3585600" cy="72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6BAFBFD-EFDC-0276-CBCD-A8A7F12BD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 shows strong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Q4 contributing nearly 40% of annual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95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801FA-F8F5-24E5-48ED-3F9789D6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260" y="1188637"/>
            <a:ext cx="5852711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28" name="Graphic 27" descr="Handshake">
            <a:extLst>
              <a:ext uri="{FF2B5EF4-FFF2-40B4-BE49-F238E27FC236}">
                <a16:creationId xmlns:a16="http://schemas.microsoft.com/office/drawing/2014/main" id="{286668B4-8BF3-1994-DEC7-50161B938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3357" y="1700588"/>
            <a:ext cx="3533985" cy="353398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0597C9F8-88FA-0B3A-97C4-DF90958BF03D}"/>
              </a:ext>
            </a:extLst>
          </p:cNvPr>
          <p:cNvSpPr txBox="1">
            <a:spLocks/>
          </p:cNvSpPr>
          <p:nvPr/>
        </p:nvSpPr>
        <p:spPr>
          <a:xfrm>
            <a:off x="5255260" y="2998278"/>
            <a:ext cx="4898390" cy="27281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Omer Metwally | Aspiring Data Analyst</a:t>
            </a:r>
          </a:p>
          <a:p>
            <a:r>
              <a:rPr lang="en-US" sz="2000" dirty="0"/>
              <a:t>Tools: Excel, PivotTables, Charts</a:t>
            </a:r>
            <a:r>
              <a:rPr lang="en-US" sz="2000" b="1" dirty="0"/>
              <a:t> </a:t>
            </a:r>
          </a:p>
          <a:p>
            <a:r>
              <a:rPr lang="en-US" sz="2000" dirty="0"/>
              <a:t>Last Updated: </a:t>
            </a:r>
            <a:r>
              <a:rPr lang="en-US" sz="2000" b="1" dirty="0"/>
              <a:t>17</a:t>
            </a:r>
            <a:r>
              <a:rPr lang="en-US" sz="2000" b="1" baseline="30000" dirty="0"/>
              <a:t>th</a:t>
            </a:r>
            <a:r>
              <a:rPr lang="en-US" sz="2000" b="1" dirty="0"/>
              <a:t> October 2025</a:t>
            </a:r>
          </a:p>
        </p:txBody>
      </p:sp>
    </p:spTree>
    <p:extLst>
      <p:ext uri="{BB962C8B-B14F-4D97-AF65-F5344CB8AC3E}">
        <p14:creationId xmlns:p14="http://schemas.microsoft.com/office/powerpoint/2010/main" val="376473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42944-6BAA-B16A-7C91-95E6C628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we talking about?</a:t>
            </a:r>
          </a:p>
        </p:txBody>
      </p:sp>
    </p:spTree>
    <p:extLst>
      <p:ext uri="{BB962C8B-B14F-4D97-AF65-F5344CB8AC3E}">
        <p14:creationId xmlns:p14="http://schemas.microsoft.com/office/powerpoint/2010/main" val="205554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0BAF5-476F-8DD2-1270-B861E3B6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55295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/>
              <a:t>Objective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CB44-4185-8322-E704-0C11FA0D0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49701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analyze sales performance and profitability</a:t>
            </a:r>
            <a:r>
              <a:rPr lang="en-US" sz="2400" dirty="0"/>
              <a:t> across products, regions, and time periods to </a:t>
            </a:r>
            <a:r>
              <a:rPr lang="en-US" sz="2400" b="1" dirty="0"/>
              <a:t>identify key factors driving profit</a:t>
            </a:r>
            <a:r>
              <a:rPr lang="en-US" sz="2400" dirty="0"/>
              <a:t> and </a:t>
            </a:r>
            <a:r>
              <a:rPr lang="en-US" sz="2400" b="1" dirty="0"/>
              <a:t>recommend actionable strategies</a:t>
            </a:r>
            <a:r>
              <a:rPr lang="en-US" sz="2400" dirty="0"/>
              <a:t> to increase overall business growth and efficiency.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8293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AACBE-E6FB-5036-3E0A-BCB6455A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source </a:t>
            </a:r>
          </a:p>
        </p:txBody>
      </p:sp>
    </p:spTree>
    <p:extLst>
      <p:ext uri="{BB962C8B-B14F-4D97-AF65-F5344CB8AC3E}">
        <p14:creationId xmlns:p14="http://schemas.microsoft.com/office/powerpoint/2010/main" val="251353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EB9C435-50E3-6D31-3EFF-C312DC7B6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843784"/>
            <a:ext cx="10515600" cy="3062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dataset used in this analysis comes from the </a:t>
            </a:r>
            <a:r>
              <a:rPr lang="en-US" sz="2200" b="1" dirty="0">
                <a:hlinkClick r:id="rId2"/>
              </a:rPr>
              <a:t>Superstore Data Set</a:t>
            </a:r>
            <a:r>
              <a:rPr lang="en-US" sz="2200" b="1" dirty="0"/>
              <a:t> </a:t>
            </a:r>
            <a:r>
              <a:rPr lang="en-US" sz="2400" dirty="0"/>
              <a:t>— available on </a:t>
            </a:r>
            <a:r>
              <a:rPr lang="en-US" sz="2400" dirty="0">
                <a:hlinkClick r:id="rId3"/>
              </a:rPr>
              <a:t>Kaggle</a:t>
            </a:r>
            <a:br>
              <a:rPr lang="en-US" sz="2200" dirty="0"/>
            </a:br>
            <a:r>
              <a:rPr lang="en-US" sz="2400" b="1" dirty="0"/>
              <a:t>License:</a:t>
            </a:r>
            <a:r>
              <a:rPr lang="en-US" sz="2400" dirty="0"/>
              <a:t> Open dataset provided for educational and analytical purposes.</a:t>
            </a:r>
            <a:br>
              <a:rPr lang="en-US" sz="2400" dirty="0"/>
            </a:br>
            <a:r>
              <a:rPr lang="en-US" sz="2400" dirty="0"/>
              <a:t>The data has been used strictly for </a:t>
            </a:r>
            <a:r>
              <a:rPr lang="en-US" sz="2400" b="1" dirty="0"/>
              <a:t>learning and non-commercial analysis</a:t>
            </a:r>
            <a:r>
              <a:rPr lang="en-US" sz="2400" dirty="0"/>
              <a:t>.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1500" b="1" dirty="0"/>
              <a:t>Data License:</a:t>
            </a:r>
            <a:br>
              <a:rPr lang="en-US" sz="1500" dirty="0"/>
            </a:br>
            <a:r>
              <a:rPr lang="en-US" sz="1500" dirty="0"/>
              <a:t>© Motivate International Inc. | Public data used for educational purposes only.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AEC4F-7643-54C8-6C17-2986E7CD2D11}"/>
              </a:ext>
            </a:extLst>
          </p:cNvPr>
          <p:cNvSpPr txBox="1"/>
          <p:nvPr/>
        </p:nvSpPr>
        <p:spPr>
          <a:xfrm>
            <a:off x="669036" y="529250"/>
            <a:ext cx="3028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ptos Display (Headings)"/>
              </a:rPr>
              <a:t>Data set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08F3DD-3441-2738-56BC-23D9C7792A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073799"/>
              </p:ext>
            </p:extLst>
          </p:nvPr>
        </p:nvGraphicFramePr>
        <p:xfrm>
          <a:off x="805544" y="429195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4" imgW="914400" imgH="771764" progId="Excel.SheetMacroEnabled.12">
                  <p:embed/>
                </p:oleObj>
              </mc:Choice>
              <mc:Fallback>
                <p:oleObj name="Macro-Enabled Worksheet" showAsIcon="1" r:id="rId4" imgW="914400" imgH="771764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5544" y="429195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659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1E9B3-65CE-47E4-15C9-594A5A69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 summary</a:t>
            </a:r>
          </a:p>
        </p:txBody>
      </p:sp>
    </p:spTree>
    <p:extLst>
      <p:ext uri="{BB962C8B-B14F-4D97-AF65-F5344CB8AC3E}">
        <p14:creationId xmlns:p14="http://schemas.microsoft.com/office/powerpoint/2010/main" val="32092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EE086-8188-D761-73B8-435D14F1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5" y="2834453"/>
            <a:ext cx="10515600" cy="4251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Removed duplicates</a:t>
            </a:r>
            <a:r>
              <a:rPr lang="en-US" sz="2000" dirty="0"/>
              <a:t> to avoid counting the same order multiple times.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Removed rows with </a:t>
            </a:r>
            <a:r>
              <a:rPr lang="en-US" sz="2000" b="1" dirty="0"/>
              <a:t>missing or invalid values </a:t>
            </a:r>
            <a:r>
              <a:rPr lang="en-US" sz="2000" dirty="0"/>
              <a:t>(e.g., null times, negative sales)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Checked for missing values</a:t>
            </a:r>
            <a:r>
              <a:rPr lang="en-US" sz="2000" dirty="0"/>
              <a:t> in key columns (Sales, Profit, Region, Dates) and handled them appropriately.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Standardized date formats</a:t>
            </a:r>
            <a:r>
              <a:rPr lang="en-US" sz="2000" dirty="0"/>
              <a:t> (Order Date, Ship Date) to </a:t>
            </a:r>
            <a:r>
              <a:rPr lang="en-US" sz="2000" b="1" dirty="0"/>
              <a:t>DD/MM/YYYY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Cleaned currency symbols and spaces</a:t>
            </a:r>
            <a:r>
              <a:rPr lang="en-US" sz="2000" dirty="0"/>
              <a:t> in Sales and Profit columns for numerical calculations.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0416D-197B-BA2A-47DE-EF4B2596CA56}"/>
              </a:ext>
            </a:extLst>
          </p:cNvPr>
          <p:cNvSpPr txBox="1"/>
          <p:nvPr/>
        </p:nvSpPr>
        <p:spPr>
          <a:xfrm>
            <a:off x="669035" y="529250"/>
            <a:ext cx="4406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ptos Display (Headings)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84442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0FF0-4DC3-EDB4-BFEA-DBC73C81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C9F0B1F6-5CFB-BB97-8260-A72136881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ketch line">
            <a:extLst>
              <a:ext uri="{FF2B5EF4-FFF2-40B4-BE49-F238E27FC236}">
                <a16:creationId xmlns:a16="http://schemas.microsoft.com/office/drawing/2014/main" id="{4C0799F7-4FB1-21ED-6209-D144EF144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A3883C-DBE5-DA3C-3C15-7220B537C0E4}"/>
              </a:ext>
            </a:extLst>
          </p:cNvPr>
          <p:cNvSpPr txBox="1">
            <a:spLocks/>
          </p:cNvSpPr>
          <p:nvPr/>
        </p:nvSpPr>
        <p:spPr>
          <a:xfrm>
            <a:off x="530290" y="2770165"/>
            <a:ext cx="10515600" cy="26975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Validated relationships</a:t>
            </a:r>
            <a:r>
              <a:rPr lang="en-US" sz="2000" dirty="0"/>
              <a:t> between fields (e.g., no negative sales or incorrect dates).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Ensured consistent text formatting</a:t>
            </a:r>
            <a:r>
              <a:rPr lang="en-US" sz="2000" dirty="0"/>
              <a:t> (e.g., product names, region names).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/>
              <a:t>Created</a:t>
            </a:r>
            <a:r>
              <a:rPr lang="en-US" sz="2000" dirty="0"/>
              <a:t> new calculated columns:</a:t>
            </a:r>
            <a:endParaRPr lang="en-US" sz="1800" dirty="0"/>
          </a:p>
          <a:p>
            <a:pPr lvl="2"/>
            <a:r>
              <a:rPr lang="en-US" sz="1800" dirty="0"/>
              <a:t>Ship Days : Difference between </a:t>
            </a:r>
            <a:r>
              <a:rPr lang="en-US" sz="1800" b="1" dirty="0"/>
              <a:t>Ship Date</a:t>
            </a:r>
            <a:r>
              <a:rPr lang="en-US" sz="1800" dirty="0"/>
              <a:t> and </a:t>
            </a:r>
            <a:r>
              <a:rPr lang="en-US" sz="1800" b="1" dirty="0"/>
              <a:t>Order Date</a:t>
            </a:r>
          </a:p>
          <a:p>
            <a:pPr lvl="2"/>
            <a:r>
              <a:rPr lang="en-US" sz="1800" dirty="0"/>
              <a:t>Shipping Speed : Slow, Average, Fast on </a:t>
            </a:r>
            <a:r>
              <a:rPr lang="en-US" sz="1800" b="1" dirty="0"/>
              <a:t>Ship Days</a:t>
            </a:r>
          </a:p>
          <a:p>
            <a:pPr lvl="2"/>
            <a:r>
              <a:rPr lang="en-US" sz="1800" dirty="0"/>
              <a:t>Year, Quarter, Month extracted from </a:t>
            </a:r>
            <a:r>
              <a:rPr lang="en-US" sz="1800" b="1" dirty="0"/>
              <a:t>Order Date</a:t>
            </a:r>
          </a:p>
          <a:p>
            <a:pPr lvl="2"/>
            <a:r>
              <a:rPr lang="en-US" sz="1800" dirty="0"/>
              <a:t>Avg Profit Margin = </a:t>
            </a:r>
            <a:r>
              <a:rPr lang="en-US" sz="1800" b="1" dirty="0"/>
              <a:t>Profit</a:t>
            </a:r>
            <a:r>
              <a:rPr lang="en-US" sz="1800" dirty="0"/>
              <a:t> / </a:t>
            </a:r>
            <a:r>
              <a:rPr lang="en-US" sz="1800" b="1" dirty="0"/>
              <a:t>Sales</a:t>
            </a:r>
          </a:p>
          <a:p>
            <a:pPr lvl="2"/>
            <a:r>
              <a:rPr lang="en-US" sz="1800" dirty="0"/>
              <a:t>Sales Category = Profitable / Loss based on </a:t>
            </a:r>
            <a:r>
              <a:rPr lang="en-US" sz="1800" b="1" dirty="0"/>
              <a:t>Profit</a:t>
            </a:r>
            <a:r>
              <a:rPr lang="en-US" sz="1800" dirty="0"/>
              <a:t> value</a:t>
            </a:r>
          </a:p>
          <a:p>
            <a:pPr lvl="2"/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871D1-44A9-E046-F1B0-58D208B9CE3F}"/>
              </a:ext>
            </a:extLst>
          </p:cNvPr>
          <p:cNvSpPr txBox="1"/>
          <p:nvPr/>
        </p:nvSpPr>
        <p:spPr>
          <a:xfrm>
            <a:off x="669035" y="529250"/>
            <a:ext cx="4406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ptos Display (Headings)"/>
              </a:rPr>
              <a:t>Data cleaning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FE0036-9148-7037-3920-1AC22D3A7A32}"/>
              </a:ext>
            </a:extLst>
          </p:cNvPr>
          <p:cNvSpPr txBox="1"/>
          <p:nvPr/>
        </p:nvSpPr>
        <p:spPr>
          <a:xfrm>
            <a:off x="530290" y="5402424"/>
            <a:ext cx="1082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✅ </a:t>
            </a:r>
            <a:r>
              <a:rPr lang="en-US" b="1" dirty="0"/>
              <a:t>Result:</a:t>
            </a:r>
          </a:p>
          <a:p>
            <a:r>
              <a:rPr lang="en-US" dirty="0"/>
              <a:t>	      Clean and structured dataset ready for analysis and dashboard creation.</a:t>
            </a:r>
          </a:p>
        </p:txBody>
      </p:sp>
    </p:spTree>
    <p:extLst>
      <p:ext uri="{BB962C8B-B14F-4D97-AF65-F5344CB8AC3E}">
        <p14:creationId xmlns:p14="http://schemas.microsoft.com/office/powerpoint/2010/main" val="124021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1117</Words>
  <Application>Microsoft Office PowerPoint</Application>
  <PresentationFormat>Widescreen</PresentationFormat>
  <Paragraphs>117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Aptos</vt:lpstr>
      <vt:lpstr>Aptos Display</vt:lpstr>
      <vt:lpstr>Aptos Display (Headings)</vt:lpstr>
      <vt:lpstr>Arial</vt:lpstr>
      <vt:lpstr>Calibri</vt:lpstr>
      <vt:lpstr>Wingdings</vt:lpstr>
      <vt:lpstr>Office Theme</vt:lpstr>
      <vt:lpstr>Macro-Enabled Worksheet</vt:lpstr>
      <vt:lpstr>Sales and Profit Analysis Report </vt:lpstr>
      <vt:lpstr>Table of Contents</vt:lpstr>
      <vt:lpstr>What are we talking about?</vt:lpstr>
      <vt:lpstr>Objective</vt:lpstr>
      <vt:lpstr>Data source </vt:lpstr>
      <vt:lpstr>PowerPoint Presentation</vt:lpstr>
      <vt:lpstr>Data cleaning summary</vt:lpstr>
      <vt:lpstr>PowerPoint Presentation</vt:lpstr>
      <vt:lpstr>PowerPoint Presentation</vt:lpstr>
      <vt:lpstr>Present data</vt:lpstr>
      <vt:lpstr>Monthly Profit Trend</vt:lpstr>
      <vt:lpstr>Profit by Region</vt:lpstr>
      <vt:lpstr>Average Profit Margin by Category </vt:lpstr>
      <vt:lpstr>Top 5 Products by Profit  </vt:lpstr>
      <vt:lpstr>PowerPoint Presentation</vt:lpstr>
      <vt:lpstr>PowerPoint Presentation</vt:lpstr>
      <vt:lpstr>PowerPoint Presentation</vt:lpstr>
      <vt:lpstr>Conclusion</vt:lpstr>
      <vt:lpstr>Sales and Profits Summary</vt:lpstr>
      <vt:lpstr>PowerPoint Presentation</vt:lpstr>
      <vt:lpstr>Potential Marketing Focus Areas</vt:lpstr>
      <vt:lpstr>Potential Marketing Focus Areas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omer metwally</dc:creator>
  <cp:lastModifiedBy>omer metwally</cp:lastModifiedBy>
  <cp:revision>13</cp:revision>
  <dcterms:created xsi:type="dcterms:W3CDTF">2025-10-07T19:27:15Z</dcterms:created>
  <dcterms:modified xsi:type="dcterms:W3CDTF">2025-10-17T12:46:33Z</dcterms:modified>
</cp:coreProperties>
</file>