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1" r:id="rId5"/>
    <p:sldId id="262" r:id="rId6"/>
    <p:sldId id="263" r:id="rId7"/>
    <p:sldId id="266" r:id="rId8"/>
    <p:sldId id="264" r:id="rId9"/>
    <p:sldId id="265"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78"/>
    <p:restoredTop sz="96327"/>
  </p:normalViewPr>
  <p:slideViewPr>
    <p:cSldViewPr snapToGrid="0">
      <p:cViewPr varScale="1">
        <p:scale>
          <a:sx n="58" d="100"/>
          <a:sy n="58" d="100"/>
        </p:scale>
        <p:origin x="208" y="1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B6CC-A255-C003-D0DA-574DB2C6BA9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767AFF9-1FE4-CAD3-210A-1C82569A3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98E8ED-A72B-BD62-0751-4CCCD4BB5BB8}"/>
              </a:ext>
            </a:extLst>
          </p:cNvPr>
          <p:cNvSpPr>
            <a:spLocks noGrp="1"/>
          </p:cNvSpPr>
          <p:nvPr>
            <p:ph type="dt" sz="half" idx="10"/>
          </p:nvPr>
        </p:nvSpPr>
        <p:spPr/>
        <p:txBody>
          <a:bodyPr/>
          <a:lstStyle/>
          <a:p>
            <a:fld id="{469EFD44-2D83-8C47-859C-45A7BF708EA9}" type="datetimeFigureOut">
              <a:rPr lang="en-US" smtClean="0"/>
              <a:t>7/24/24</a:t>
            </a:fld>
            <a:endParaRPr lang="en-US"/>
          </a:p>
        </p:txBody>
      </p:sp>
      <p:sp>
        <p:nvSpPr>
          <p:cNvPr id="5" name="Footer Placeholder 4">
            <a:extLst>
              <a:ext uri="{FF2B5EF4-FFF2-40B4-BE49-F238E27FC236}">
                <a16:creationId xmlns:a16="http://schemas.microsoft.com/office/drawing/2014/main" id="{68C0D0C9-2219-4730-D33F-61FFAF1FE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96E55-6178-9E23-62BB-F185E8DFE55A}"/>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209934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7F33-0D5F-B04F-DBB2-1464BB45CC9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692E20-86BC-3E87-79D6-F9452DB1341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3123AC-BAB9-409C-873A-CF3CE8965442}"/>
              </a:ext>
            </a:extLst>
          </p:cNvPr>
          <p:cNvSpPr>
            <a:spLocks noGrp="1"/>
          </p:cNvSpPr>
          <p:nvPr>
            <p:ph type="dt" sz="half" idx="10"/>
          </p:nvPr>
        </p:nvSpPr>
        <p:spPr/>
        <p:txBody>
          <a:bodyPr/>
          <a:lstStyle/>
          <a:p>
            <a:fld id="{469EFD44-2D83-8C47-859C-45A7BF708EA9}" type="datetimeFigureOut">
              <a:rPr lang="en-US" smtClean="0"/>
              <a:t>7/24/24</a:t>
            </a:fld>
            <a:endParaRPr lang="en-US"/>
          </a:p>
        </p:txBody>
      </p:sp>
      <p:sp>
        <p:nvSpPr>
          <p:cNvPr id="5" name="Footer Placeholder 4">
            <a:extLst>
              <a:ext uri="{FF2B5EF4-FFF2-40B4-BE49-F238E27FC236}">
                <a16:creationId xmlns:a16="http://schemas.microsoft.com/office/drawing/2014/main" id="{99A2F7CA-D09B-AE75-2E86-F952C7E34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32FED-0CD4-88C6-906D-06E26B7F7D19}"/>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262988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C04248-7C22-A81A-B7D7-44B85EB730E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A95D3D5-DE31-4AEA-0A7A-9FF0218FCDA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1B49A1-70D2-59FB-CB55-934F6DEBFE25}"/>
              </a:ext>
            </a:extLst>
          </p:cNvPr>
          <p:cNvSpPr>
            <a:spLocks noGrp="1"/>
          </p:cNvSpPr>
          <p:nvPr>
            <p:ph type="dt" sz="half" idx="10"/>
          </p:nvPr>
        </p:nvSpPr>
        <p:spPr/>
        <p:txBody>
          <a:bodyPr/>
          <a:lstStyle/>
          <a:p>
            <a:fld id="{469EFD44-2D83-8C47-859C-45A7BF708EA9}" type="datetimeFigureOut">
              <a:rPr lang="en-US" smtClean="0"/>
              <a:t>7/24/24</a:t>
            </a:fld>
            <a:endParaRPr lang="en-US"/>
          </a:p>
        </p:txBody>
      </p:sp>
      <p:sp>
        <p:nvSpPr>
          <p:cNvPr id="5" name="Footer Placeholder 4">
            <a:extLst>
              <a:ext uri="{FF2B5EF4-FFF2-40B4-BE49-F238E27FC236}">
                <a16:creationId xmlns:a16="http://schemas.microsoft.com/office/drawing/2014/main" id="{3F164EA1-AABC-6A48-628D-BAD81FD32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06DC6-08E9-0654-BF2F-FE19F567C16F}"/>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114029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832A-0A6C-76F4-612E-4248E95056E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5399817-28A1-BA36-9957-9218D045650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327FF7-E13B-0CD2-2046-AABE16B74123}"/>
              </a:ext>
            </a:extLst>
          </p:cNvPr>
          <p:cNvSpPr>
            <a:spLocks noGrp="1"/>
          </p:cNvSpPr>
          <p:nvPr>
            <p:ph type="dt" sz="half" idx="10"/>
          </p:nvPr>
        </p:nvSpPr>
        <p:spPr/>
        <p:txBody>
          <a:bodyPr/>
          <a:lstStyle/>
          <a:p>
            <a:fld id="{469EFD44-2D83-8C47-859C-45A7BF708EA9}" type="datetimeFigureOut">
              <a:rPr lang="en-US" smtClean="0"/>
              <a:t>7/24/24</a:t>
            </a:fld>
            <a:endParaRPr lang="en-US"/>
          </a:p>
        </p:txBody>
      </p:sp>
      <p:sp>
        <p:nvSpPr>
          <p:cNvPr id="5" name="Footer Placeholder 4">
            <a:extLst>
              <a:ext uri="{FF2B5EF4-FFF2-40B4-BE49-F238E27FC236}">
                <a16:creationId xmlns:a16="http://schemas.microsoft.com/office/drawing/2014/main" id="{072DA24F-9D12-8929-0460-BC15D31B3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AE48D-C223-219F-5C9B-A380E558C631}"/>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73377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CA47-8445-577F-99B8-72C073F00C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F74BFE7-E73C-E5F4-4091-37C915F3FB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59656B7-8F62-0DC4-3D23-E1AF34869653}"/>
              </a:ext>
            </a:extLst>
          </p:cNvPr>
          <p:cNvSpPr>
            <a:spLocks noGrp="1"/>
          </p:cNvSpPr>
          <p:nvPr>
            <p:ph type="dt" sz="half" idx="10"/>
          </p:nvPr>
        </p:nvSpPr>
        <p:spPr/>
        <p:txBody>
          <a:bodyPr/>
          <a:lstStyle/>
          <a:p>
            <a:fld id="{469EFD44-2D83-8C47-859C-45A7BF708EA9}" type="datetimeFigureOut">
              <a:rPr lang="en-US" smtClean="0"/>
              <a:t>7/24/24</a:t>
            </a:fld>
            <a:endParaRPr lang="en-US"/>
          </a:p>
        </p:txBody>
      </p:sp>
      <p:sp>
        <p:nvSpPr>
          <p:cNvPr id="5" name="Footer Placeholder 4">
            <a:extLst>
              <a:ext uri="{FF2B5EF4-FFF2-40B4-BE49-F238E27FC236}">
                <a16:creationId xmlns:a16="http://schemas.microsoft.com/office/drawing/2014/main" id="{0CF1F562-9236-C9DF-EA14-CC60094F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C8638-13FC-6F12-5848-702AAB60B9CE}"/>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13811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4366-2B98-9094-0227-006847676B3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4E96444-6230-2115-0D57-CCF04B918DC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EF55CA7-AF3A-CFB3-8806-C4F225259C7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857050-7946-B0C2-8A07-DC54DADE19B8}"/>
              </a:ext>
            </a:extLst>
          </p:cNvPr>
          <p:cNvSpPr>
            <a:spLocks noGrp="1"/>
          </p:cNvSpPr>
          <p:nvPr>
            <p:ph type="dt" sz="half" idx="10"/>
          </p:nvPr>
        </p:nvSpPr>
        <p:spPr/>
        <p:txBody>
          <a:bodyPr/>
          <a:lstStyle/>
          <a:p>
            <a:fld id="{469EFD44-2D83-8C47-859C-45A7BF708EA9}" type="datetimeFigureOut">
              <a:rPr lang="en-US" smtClean="0"/>
              <a:t>7/24/24</a:t>
            </a:fld>
            <a:endParaRPr lang="en-US"/>
          </a:p>
        </p:txBody>
      </p:sp>
      <p:sp>
        <p:nvSpPr>
          <p:cNvPr id="6" name="Footer Placeholder 5">
            <a:extLst>
              <a:ext uri="{FF2B5EF4-FFF2-40B4-BE49-F238E27FC236}">
                <a16:creationId xmlns:a16="http://schemas.microsoft.com/office/drawing/2014/main" id="{954D6B12-B19A-CFFE-9595-D874F9C30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889E2-48CE-ADDD-659C-C3B02A70A12A}"/>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229385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5A6E-1FA5-8779-42FF-D6A3B8AFDC3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8F6249D-46FD-96B1-D704-3291E3B24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3B1815D-267B-B27D-931E-AA1EC5F20E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F830D4E-086D-699E-AF90-C37049FB14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72D99B-A0D1-6631-A9D2-5CA131286A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56B4674-F0A0-7F21-E6CE-24239998FF09}"/>
              </a:ext>
            </a:extLst>
          </p:cNvPr>
          <p:cNvSpPr>
            <a:spLocks noGrp="1"/>
          </p:cNvSpPr>
          <p:nvPr>
            <p:ph type="dt" sz="half" idx="10"/>
          </p:nvPr>
        </p:nvSpPr>
        <p:spPr/>
        <p:txBody>
          <a:bodyPr/>
          <a:lstStyle/>
          <a:p>
            <a:fld id="{469EFD44-2D83-8C47-859C-45A7BF708EA9}" type="datetimeFigureOut">
              <a:rPr lang="en-US" smtClean="0"/>
              <a:t>7/24/24</a:t>
            </a:fld>
            <a:endParaRPr lang="en-US"/>
          </a:p>
        </p:txBody>
      </p:sp>
      <p:sp>
        <p:nvSpPr>
          <p:cNvPr id="8" name="Footer Placeholder 7">
            <a:extLst>
              <a:ext uri="{FF2B5EF4-FFF2-40B4-BE49-F238E27FC236}">
                <a16:creationId xmlns:a16="http://schemas.microsoft.com/office/drawing/2014/main" id="{6C257A15-5B8F-987F-E422-DBB1AD63DE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2DB2A2-71AE-5ACF-A9A8-596523CDECA8}"/>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273634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F613-35BC-4598-5A89-2BB3B9EEDF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3C4F377-8EA9-51EE-6E67-F29C819B5A67}"/>
              </a:ext>
            </a:extLst>
          </p:cNvPr>
          <p:cNvSpPr>
            <a:spLocks noGrp="1"/>
          </p:cNvSpPr>
          <p:nvPr>
            <p:ph type="dt" sz="half" idx="10"/>
          </p:nvPr>
        </p:nvSpPr>
        <p:spPr/>
        <p:txBody>
          <a:bodyPr/>
          <a:lstStyle/>
          <a:p>
            <a:fld id="{469EFD44-2D83-8C47-859C-45A7BF708EA9}" type="datetimeFigureOut">
              <a:rPr lang="en-US" smtClean="0"/>
              <a:t>7/24/24</a:t>
            </a:fld>
            <a:endParaRPr lang="en-US"/>
          </a:p>
        </p:txBody>
      </p:sp>
      <p:sp>
        <p:nvSpPr>
          <p:cNvPr id="4" name="Footer Placeholder 3">
            <a:extLst>
              <a:ext uri="{FF2B5EF4-FFF2-40B4-BE49-F238E27FC236}">
                <a16:creationId xmlns:a16="http://schemas.microsoft.com/office/drawing/2014/main" id="{7AA91DF6-FBAE-C34C-357F-3A2F8E8E82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C7B0DE-5F1D-F0F4-C51D-B6E2582078BC}"/>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640184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A79610-CEAC-8B3A-09AE-DC7C496AA464}"/>
              </a:ext>
            </a:extLst>
          </p:cNvPr>
          <p:cNvSpPr>
            <a:spLocks noGrp="1"/>
          </p:cNvSpPr>
          <p:nvPr>
            <p:ph type="dt" sz="half" idx="10"/>
          </p:nvPr>
        </p:nvSpPr>
        <p:spPr/>
        <p:txBody>
          <a:bodyPr/>
          <a:lstStyle/>
          <a:p>
            <a:fld id="{469EFD44-2D83-8C47-859C-45A7BF708EA9}" type="datetimeFigureOut">
              <a:rPr lang="en-US" smtClean="0"/>
              <a:t>7/24/24</a:t>
            </a:fld>
            <a:endParaRPr lang="en-US"/>
          </a:p>
        </p:txBody>
      </p:sp>
      <p:sp>
        <p:nvSpPr>
          <p:cNvPr id="3" name="Footer Placeholder 2">
            <a:extLst>
              <a:ext uri="{FF2B5EF4-FFF2-40B4-BE49-F238E27FC236}">
                <a16:creationId xmlns:a16="http://schemas.microsoft.com/office/drawing/2014/main" id="{F2D82398-D0DC-C08E-9A5D-F5A78074E8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AE43D0-C614-7B28-8B26-55F9D93FFBF8}"/>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359910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0EC1-F1A7-D0A0-844B-AE2480F988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E88E936-0D35-C33E-0BCF-06D49424B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595192B-CDDA-744A-07A4-E56B598A8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4CF39C-969C-5169-08F3-2ADC87D54F30}"/>
              </a:ext>
            </a:extLst>
          </p:cNvPr>
          <p:cNvSpPr>
            <a:spLocks noGrp="1"/>
          </p:cNvSpPr>
          <p:nvPr>
            <p:ph type="dt" sz="half" idx="10"/>
          </p:nvPr>
        </p:nvSpPr>
        <p:spPr/>
        <p:txBody>
          <a:bodyPr/>
          <a:lstStyle/>
          <a:p>
            <a:fld id="{469EFD44-2D83-8C47-859C-45A7BF708EA9}" type="datetimeFigureOut">
              <a:rPr lang="en-US" smtClean="0"/>
              <a:t>7/24/24</a:t>
            </a:fld>
            <a:endParaRPr lang="en-US"/>
          </a:p>
        </p:txBody>
      </p:sp>
      <p:sp>
        <p:nvSpPr>
          <p:cNvPr id="6" name="Footer Placeholder 5">
            <a:extLst>
              <a:ext uri="{FF2B5EF4-FFF2-40B4-BE49-F238E27FC236}">
                <a16:creationId xmlns:a16="http://schemas.microsoft.com/office/drawing/2014/main" id="{A1A54797-C5B9-05F9-6E35-15725B2D8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BDF61-9ED0-8F77-8BFB-EA6D91F705FF}"/>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15054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99D7-A6DC-03BB-5FF3-57CE00738DA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E97317-57CB-1F66-A799-EB7179121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336773-F33E-8AE5-CF6D-10E9EE3CA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B15A5C-6431-36D9-1C64-853F0A367B0E}"/>
              </a:ext>
            </a:extLst>
          </p:cNvPr>
          <p:cNvSpPr>
            <a:spLocks noGrp="1"/>
          </p:cNvSpPr>
          <p:nvPr>
            <p:ph type="dt" sz="half" idx="10"/>
          </p:nvPr>
        </p:nvSpPr>
        <p:spPr/>
        <p:txBody>
          <a:bodyPr/>
          <a:lstStyle/>
          <a:p>
            <a:fld id="{469EFD44-2D83-8C47-859C-45A7BF708EA9}" type="datetimeFigureOut">
              <a:rPr lang="en-US" smtClean="0"/>
              <a:t>7/24/24</a:t>
            </a:fld>
            <a:endParaRPr lang="en-US"/>
          </a:p>
        </p:txBody>
      </p:sp>
      <p:sp>
        <p:nvSpPr>
          <p:cNvPr id="6" name="Footer Placeholder 5">
            <a:extLst>
              <a:ext uri="{FF2B5EF4-FFF2-40B4-BE49-F238E27FC236}">
                <a16:creationId xmlns:a16="http://schemas.microsoft.com/office/drawing/2014/main" id="{A6DE3953-0DCF-2C58-E63C-1EB544C32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76A56-4E1C-F595-A30D-37F05935DC0F}"/>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399715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11242-26F1-7228-F3CF-95F8CD750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5E0B58-AC5F-8B7B-3822-3F73AFD20D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85FA5A-11F9-B331-722A-11321CF1C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EFD44-2D83-8C47-859C-45A7BF708EA9}" type="datetimeFigureOut">
              <a:rPr lang="en-US" smtClean="0"/>
              <a:t>7/24/24</a:t>
            </a:fld>
            <a:endParaRPr lang="en-US"/>
          </a:p>
        </p:txBody>
      </p:sp>
      <p:sp>
        <p:nvSpPr>
          <p:cNvPr id="5" name="Footer Placeholder 4">
            <a:extLst>
              <a:ext uri="{FF2B5EF4-FFF2-40B4-BE49-F238E27FC236}">
                <a16:creationId xmlns:a16="http://schemas.microsoft.com/office/drawing/2014/main" id="{495935EE-8607-98DC-7D37-86B43760D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A9CDB-E9D2-E6AD-EFAF-203F47B60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74C27-E667-384A-8F27-8F2F1B3AF911}" type="slidenum">
              <a:rPr lang="en-US" smtClean="0"/>
              <a:t>‹#›</a:t>
            </a:fld>
            <a:endParaRPr lang="en-US"/>
          </a:p>
        </p:txBody>
      </p:sp>
    </p:spTree>
    <p:extLst>
      <p:ext uri="{BB962C8B-B14F-4D97-AF65-F5344CB8AC3E}">
        <p14:creationId xmlns:p14="http://schemas.microsoft.com/office/powerpoint/2010/main" val="118982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FA60-68BA-23EF-7FEC-210886D8C9EC}"/>
              </a:ext>
            </a:extLst>
          </p:cNvPr>
          <p:cNvSpPr>
            <a:spLocks noGrp="1"/>
          </p:cNvSpPr>
          <p:nvPr>
            <p:ph type="ctrTitle"/>
          </p:nvPr>
        </p:nvSpPr>
        <p:spPr/>
        <p:txBody>
          <a:bodyPr/>
          <a:lstStyle/>
          <a:p>
            <a:r>
              <a:rPr lang="en-GB" b="1" dirty="0"/>
              <a:t>Introduction to Conditional Probability through Games</a:t>
            </a:r>
            <a:endParaRPr lang="en-US" dirty="0"/>
          </a:p>
        </p:txBody>
      </p:sp>
      <p:sp>
        <p:nvSpPr>
          <p:cNvPr id="3" name="Subtitle 2">
            <a:extLst>
              <a:ext uri="{FF2B5EF4-FFF2-40B4-BE49-F238E27FC236}">
                <a16:creationId xmlns:a16="http://schemas.microsoft.com/office/drawing/2014/main" id="{24DA07D4-A301-67AE-365F-702967A0E51C}"/>
              </a:ext>
            </a:extLst>
          </p:cNvPr>
          <p:cNvSpPr>
            <a:spLocks noGrp="1"/>
          </p:cNvSpPr>
          <p:nvPr>
            <p:ph type="subTitle" idx="1"/>
          </p:nvPr>
        </p:nvSpPr>
        <p:spPr/>
        <p:txBody>
          <a:bodyPr/>
          <a:lstStyle/>
          <a:p>
            <a:r>
              <a:rPr lang="en-US" dirty="0"/>
              <a:t>24/07/2024</a:t>
            </a:r>
          </a:p>
          <a:p>
            <a:r>
              <a:rPr lang="en-US" dirty="0"/>
              <a:t>Omer Eryilmaz</a:t>
            </a:r>
          </a:p>
        </p:txBody>
      </p:sp>
    </p:spTree>
    <p:extLst>
      <p:ext uri="{BB962C8B-B14F-4D97-AF65-F5344CB8AC3E}">
        <p14:creationId xmlns:p14="http://schemas.microsoft.com/office/powerpoint/2010/main" val="407229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FA26-8B83-7BCE-E6E1-EB8B0FAA8228}"/>
              </a:ext>
            </a:extLst>
          </p:cNvPr>
          <p:cNvSpPr>
            <a:spLocks noGrp="1"/>
          </p:cNvSpPr>
          <p:nvPr>
            <p:ph type="title"/>
          </p:nvPr>
        </p:nvSpPr>
        <p:spPr/>
        <p:txBody>
          <a:bodyPr/>
          <a:lstStyle/>
          <a:p>
            <a:r>
              <a:rPr lang="en-GB" dirty="0"/>
              <a:t>Back to the Game 1</a:t>
            </a:r>
            <a:endParaRPr lang="en-US" dirty="0"/>
          </a:p>
        </p:txBody>
      </p:sp>
      <p:sp>
        <p:nvSpPr>
          <p:cNvPr id="3" name="Content Placeholder 2">
            <a:extLst>
              <a:ext uri="{FF2B5EF4-FFF2-40B4-BE49-F238E27FC236}">
                <a16:creationId xmlns:a16="http://schemas.microsoft.com/office/drawing/2014/main" id="{29983C25-F880-07C5-C483-6856ED4A561A}"/>
              </a:ext>
            </a:extLst>
          </p:cNvPr>
          <p:cNvSpPr>
            <a:spLocks noGrp="1"/>
          </p:cNvSpPr>
          <p:nvPr>
            <p:ph idx="1"/>
          </p:nvPr>
        </p:nvSpPr>
        <p:spPr/>
        <p:txBody>
          <a:bodyPr/>
          <a:lstStyle/>
          <a:p>
            <a:r>
              <a:rPr lang="en-US" dirty="0"/>
              <a:t>What is the probability of finding the treasure on the map in one try?</a:t>
            </a:r>
          </a:p>
          <a:p>
            <a:r>
              <a:rPr lang="en-US" dirty="0"/>
              <a:t>What is the probability of finding the treasure in a given column or row?</a:t>
            </a:r>
          </a:p>
          <a:p>
            <a:r>
              <a:rPr lang="en-US" dirty="0"/>
              <a:t>What is the probability of receiving a truthful answer from the pirate?</a:t>
            </a:r>
          </a:p>
          <a:p>
            <a:r>
              <a:rPr lang="en-US" dirty="0"/>
              <a:t>What is the probability of receiving a false answer?</a:t>
            </a:r>
          </a:p>
          <a:p>
            <a:r>
              <a:rPr lang="en-US" dirty="0"/>
              <a:t>You asked the question, and the pirate's answer is yes or no. Given a yes answer, what is the probability of having the treasure on that row or column?</a:t>
            </a:r>
          </a:p>
        </p:txBody>
      </p:sp>
    </p:spTree>
    <p:extLst>
      <p:ext uri="{BB962C8B-B14F-4D97-AF65-F5344CB8AC3E}">
        <p14:creationId xmlns:p14="http://schemas.microsoft.com/office/powerpoint/2010/main" val="192306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FA26-8B83-7BCE-E6E1-EB8B0FAA8228}"/>
              </a:ext>
            </a:extLst>
          </p:cNvPr>
          <p:cNvSpPr>
            <a:spLocks noGrp="1"/>
          </p:cNvSpPr>
          <p:nvPr>
            <p:ph type="title"/>
          </p:nvPr>
        </p:nvSpPr>
        <p:spPr/>
        <p:txBody>
          <a:bodyPr/>
          <a:lstStyle/>
          <a:p>
            <a:r>
              <a:rPr lang="en-GB" dirty="0"/>
              <a:t>Back to the Game 1</a:t>
            </a:r>
            <a:endParaRPr lang="en-US" dirty="0"/>
          </a:p>
        </p:txBody>
      </p:sp>
      <p:sp>
        <p:nvSpPr>
          <p:cNvPr id="3" name="Content Placeholder 2">
            <a:extLst>
              <a:ext uri="{FF2B5EF4-FFF2-40B4-BE49-F238E27FC236}">
                <a16:creationId xmlns:a16="http://schemas.microsoft.com/office/drawing/2014/main" id="{29983C25-F880-07C5-C483-6856ED4A561A}"/>
              </a:ext>
            </a:extLst>
          </p:cNvPr>
          <p:cNvSpPr>
            <a:spLocks noGrp="1"/>
          </p:cNvSpPr>
          <p:nvPr>
            <p:ph idx="1"/>
          </p:nvPr>
        </p:nvSpPr>
        <p:spPr/>
        <p:txBody>
          <a:bodyPr/>
          <a:lstStyle/>
          <a:p>
            <a:pPr marL="0" indent="0">
              <a:buNone/>
            </a:pPr>
            <a:r>
              <a:rPr lang="en-US" dirty="0"/>
              <a:t>A = Treasure (Yes, No).  B = Answer (Yes, No)</a:t>
            </a:r>
          </a:p>
        </p:txBody>
      </p:sp>
      <p:pic>
        <p:nvPicPr>
          <p:cNvPr id="5" name="Picture 4" descr="A diagram of circles with dots&#10;&#10;Description automatically generated">
            <a:extLst>
              <a:ext uri="{FF2B5EF4-FFF2-40B4-BE49-F238E27FC236}">
                <a16:creationId xmlns:a16="http://schemas.microsoft.com/office/drawing/2014/main" id="{FF7A5CFD-DD59-8ED7-9AC2-5075CE78A4C3}"/>
              </a:ext>
            </a:extLst>
          </p:cNvPr>
          <p:cNvPicPr>
            <a:picLocks noChangeAspect="1"/>
          </p:cNvPicPr>
          <p:nvPr/>
        </p:nvPicPr>
        <p:blipFill>
          <a:blip r:embed="rId2"/>
          <a:stretch>
            <a:fillRect/>
          </a:stretch>
        </p:blipFill>
        <p:spPr>
          <a:xfrm>
            <a:off x="2686050" y="2506662"/>
            <a:ext cx="7372350" cy="4351338"/>
          </a:xfrm>
          <a:prstGeom prst="rect">
            <a:avLst/>
          </a:prstGeom>
        </p:spPr>
      </p:pic>
    </p:spTree>
    <p:extLst>
      <p:ext uri="{BB962C8B-B14F-4D97-AF65-F5344CB8AC3E}">
        <p14:creationId xmlns:p14="http://schemas.microsoft.com/office/powerpoint/2010/main" val="45161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circles with dots&#10;&#10;Description automatically generated">
            <a:extLst>
              <a:ext uri="{FF2B5EF4-FFF2-40B4-BE49-F238E27FC236}">
                <a16:creationId xmlns:a16="http://schemas.microsoft.com/office/drawing/2014/main" id="{85710466-5969-7F88-1F07-0715141CFFB2}"/>
              </a:ext>
            </a:extLst>
          </p:cNvPr>
          <p:cNvPicPr>
            <a:picLocks noChangeAspect="1"/>
          </p:cNvPicPr>
          <p:nvPr/>
        </p:nvPicPr>
        <p:blipFill>
          <a:blip r:embed="rId2"/>
          <a:stretch>
            <a:fillRect/>
          </a:stretch>
        </p:blipFill>
        <p:spPr>
          <a:xfrm>
            <a:off x="286342" y="0"/>
            <a:ext cx="11619315" cy="6857999"/>
          </a:xfrm>
          <a:prstGeom prst="rect">
            <a:avLst/>
          </a:prstGeom>
        </p:spPr>
      </p:pic>
    </p:spTree>
    <p:extLst>
      <p:ext uri="{BB962C8B-B14F-4D97-AF65-F5344CB8AC3E}">
        <p14:creationId xmlns:p14="http://schemas.microsoft.com/office/powerpoint/2010/main" val="718988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qr code with black squares&#10;&#10;Description automatically generated">
            <a:extLst>
              <a:ext uri="{FF2B5EF4-FFF2-40B4-BE49-F238E27FC236}">
                <a16:creationId xmlns:a16="http://schemas.microsoft.com/office/drawing/2014/main" id="{B77B7FA6-7F7C-6E02-9E5C-507B1E7BA3B0}"/>
              </a:ext>
            </a:extLst>
          </p:cNvPr>
          <p:cNvPicPr>
            <a:picLocks noGrp="1" noChangeAspect="1"/>
          </p:cNvPicPr>
          <p:nvPr>
            <p:ph idx="1"/>
          </p:nvPr>
        </p:nvPicPr>
        <p:blipFill>
          <a:blip r:embed="rId2"/>
          <a:stretch>
            <a:fillRect/>
          </a:stretch>
        </p:blipFill>
        <p:spPr>
          <a:xfrm>
            <a:off x="4401551" y="1734552"/>
            <a:ext cx="3388895" cy="3388895"/>
          </a:xfrm>
        </p:spPr>
      </p:pic>
      <p:sp>
        <p:nvSpPr>
          <p:cNvPr id="6" name="TextBox 5">
            <a:extLst>
              <a:ext uri="{FF2B5EF4-FFF2-40B4-BE49-F238E27FC236}">
                <a16:creationId xmlns:a16="http://schemas.microsoft.com/office/drawing/2014/main" id="{D1AA5AE9-E28B-8537-C9E5-3678AD9EA5F9}"/>
              </a:ext>
            </a:extLst>
          </p:cNvPr>
          <p:cNvSpPr txBox="1"/>
          <p:nvPr/>
        </p:nvSpPr>
        <p:spPr>
          <a:xfrm>
            <a:off x="3062893" y="6251141"/>
            <a:ext cx="6066212" cy="369332"/>
          </a:xfrm>
          <a:prstGeom prst="rect">
            <a:avLst/>
          </a:prstGeom>
          <a:noFill/>
        </p:spPr>
        <p:txBody>
          <a:bodyPr wrap="none" rtlCol="0">
            <a:spAutoFit/>
          </a:bodyPr>
          <a:lstStyle/>
          <a:p>
            <a:r>
              <a:rPr lang="en-US" dirty="0"/>
              <a:t>https://</a:t>
            </a:r>
            <a:r>
              <a:rPr lang="en-US" dirty="0" err="1"/>
              <a:t>github.com</a:t>
            </a:r>
            <a:r>
              <a:rPr lang="en-US" dirty="0"/>
              <a:t>/Omer1Eryilmaz/In2STEM_outreachActivity</a:t>
            </a:r>
          </a:p>
        </p:txBody>
      </p:sp>
    </p:spTree>
    <p:extLst>
      <p:ext uri="{BB962C8B-B14F-4D97-AF65-F5344CB8AC3E}">
        <p14:creationId xmlns:p14="http://schemas.microsoft.com/office/powerpoint/2010/main" val="3333184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ED17-AE5E-45BB-FD4D-5FACD40E6CCD}"/>
              </a:ext>
            </a:extLst>
          </p:cNvPr>
          <p:cNvSpPr>
            <a:spLocks noGrp="1"/>
          </p:cNvSpPr>
          <p:nvPr>
            <p:ph type="title"/>
          </p:nvPr>
        </p:nvSpPr>
        <p:spPr/>
        <p:txBody>
          <a:bodyPr/>
          <a:lstStyle/>
          <a:p>
            <a:r>
              <a:rPr lang="en-US" dirty="0"/>
              <a:t>Thank you! Any feedback?</a:t>
            </a:r>
          </a:p>
        </p:txBody>
      </p:sp>
      <p:pic>
        <p:nvPicPr>
          <p:cNvPr id="5" name="Content Placeholder 4" descr="A qr code with a black background&#10;&#10;Description automatically generated">
            <a:extLst>
              <a:ext uri="{FF2B5EF4-FFF2-40B4-BE49-F238E27FC236}">
                <a16:creationId xmlns:a16="http://schemas.microsoft.com/office/drawing/2014/main" id="{E8CB9D1A-A3DC-AC18-970B-5FD3A84C01C3}"/>
              </a:ext>
            </a:extLst>
          </p:cNvPr>
          <p:cNvPicPr>
            <a:picLocks noGrp="1" noChangeAspect="1"/>
          </p:cNvPicPr>
          <p:nvPr>
            <p:ph idx="1"/>
          </p:nvPr>
        </p:nvPicPr>
        <p:blipFill>
          <a:blip r:embed="rId2"/>
          <a:stretch>
            <a:fillRect/>
          </a:stretch>
        </p:blipFill>
        <p:spPr>
          <a:xfrm>
            <a:off x="4508500" y="2413794"/>
            <a:ext cx="3175000" cy="3175000"/>
          </a:xfrm>
        </p:spPr>
      </p:pic>
    </p:spTree>
    <p:extLst>
      <p:ext uri="{BB962C8B-B14F-4D97-AF65-F5344CB8AC3E}">
        <p14:creationId xmlns:p14="http://schemas.microsoft.com/office/powerpoint/2010/main" val="143360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248-B6BE-AF6E-39AF-D06E1143880A}"/>
              </a:ext>
            </a:extLst>
          </p:cNvPr>
          <p:cNvSpPr>
            <a:spLocks noGrp="1"/>
          </p:cNvSpPr>
          <p:nvPr>
            <p:ph type="title"/>
          </p:nvPr>
        </p:nvSpPr>
        <p:spPr/>
        <p:txBody>
          <a:bodyPr/>
          <a:lstStyle/>
          <a:p>
            <a:r>
              <a:rPr lang="en-US" dirty="0"/>
              <a:t>Game 1: Finding the Pirate’s Treasure</a:t>
            </a:r>
          </a:p>
        </p:txBody>
      </p:sp>
      <p:sp>
        <p:nvSpPr>
          <p:cNvPr id="3" name="Content Placeholder 2">
            <a:extLst>
              <a:ext uri="{FF2B5EF4-FFF2-40B4-BE49-F238E27FC236}">
                <a16:creationId xmlns:a16="http://schemas.microsoft.com/office/drawing/2014/main" id="{319AAB0A-4C63-9651-F7E3-B80F82F5728E}"/>
              </a:ext>
            </a:extLst>
          </p:cNvPr>
          <p:cNvSpPr>
            <a:spLocks noGrp="1"/>
          </p:cNvSpPr>
          <p:nvPr>
            <p:ph idx="1"/>
          </p:nvPr>
        </p:nvSpPr>
        <p:spPr/>
        <p:txBody>
          <a:bodyPr/>
          <a:lstStyle/>
          <a:p>
            <a:r>
              <a:rPr lang="en-GB" b="1" dirty="0"/>
              <a:t>Story: </a:t>
            </a:r>
            <a:r>
              <a:rPr lang="en-GB" dirty="0"/>
              <a:t>You have a map with an 8x8 grid. One grid square contains the treasure. You have captured a pirate who knows which grid square has the treasure. You can only search one grid square, and you have limited time. If the crew realizes that one pirate is missing, they will change the location of the treasure.</a:t>
            </a:r>
            <a:endParaRPr lang="en-US" dirty="0"/>
          </a:p>
        </p:txBody>
      </p:sp>
      <p:pic>
        <p:nvPicPr>
          <p:cNvPr id="6" name="Picture 5" descr="A grid of squares with black lines&#10;&#10;Description automatically generated">
            <a:extLst>
              <a:ext uri="{FF2B5EF4-FFF2-40B4-BE49-F238E27FC236}">
                <a16:creationId xmlns:a16="http://schemas.microsoft.com/office/drawing/2014/main" id="{F1C4A893-8202-A369-D977-C0F35D59F41C}"/>
              </a:ext>
            </a:extLst>
          </p:cNvPr>
          <p:cNvPicPr>
            <a:picLocks noChangeAspect="1"/>
          </p:cNvPicPr>
          <p:nvPr/>
        </p:nvPicPr>
        <p:blipFill>
          <a:blip r:embed="rId2"/>
          <a:stretch>
            <a:fillRect/>
          </a:stretch>
        </p:blipFill>
        <p:spPr>
          <a:xfrm>
            <a:off x="7687733" y="3713162"/>
            <a:ext cx="3005667" cy="3005667"/>
          </a:xfrm>
          <a:prstGeom prst="rect">
            <a:avLst/>
          </a:prstGeom>
        </p:spPr>
      </p:pic>
      <p:pic>
        <p:nvPicPr>
          <p:cNvPr id="12" name="Graphic 11" descr="Treasure chest outline">
            <a:extLst>
              <a:ext uri="{FF2B5EF4-FFF2-40B4-BE49-F238E27FC236}">
                <a16:creationId xmlns:a16="http://schemas.microsoft.com/office/drawing/2014/main" id="{E1C1136D-32EA-ED74-2D25-6AF7A3D5E2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27915" y="5338715"/>
            <a:ext cx="1154160" cy="1154160"/>
          </a:xfrm>
          <a:prstGeom prst="rect">
            <a:avLst/>
          </a:prstGeom>
        </p:spPr>
      </p:pic>
      <p:pic>
        <p:nvPicPr>
          <p:cNvPr id="14" name="Graphic 13" descr="Treasure Map with solid fill">
            <a:extLst>
              <a:ext uri="{FF2B5EF4-FFF2-40B4-BE49-F238E27FC236}">
                <a16:creationId xmlns:a16="http://schemas.microsoft.com/office/drawing/2014/main" id="{556C5B5E-3DC9-5E1A-420D-7C551F1FAB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80744" y="3916773"/>
            <a:ext cx="1154160" cy="1154160"/>
          </a:xfrm>
          <a:prstGeom prst="rect">
            <a:avLst/>
          </a:prstGeom>
        </p:spPr>
      </p:pic>
      <p:pic>
        <p:nvPicPr>
          <p:cNvPr id="15" name="Graphic 14" descr="Dice with solid fill">
            <a:extLst>
              <a:ext uri="{FF2B5EF4-FFF2-40B4-BE49-F238E27FC236}">
                <a16:creationId xmlns:a16="http://schemas.microsoft.com/office/drawing/2014/main" id="{33079B18-607D-E07B-C251-82375C2806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51787" y="4767705"/>
            <a:ext cx="806641" cy="806641"/>
          </a:xfrm>
          <a:prstGeom prst="rect">
            <a:avLst/>
          </a:prstGeom>
        </p:spPr>
      </p:pic>
    </p:spTree>
    <p:extLst>
      <p:ext uri="{BB962C8B-B14F-4D97-AF65-F5344CB8AC3E}">
        <p14:creationId xmlns:p14="http://schemas.microsoft.com/office/powerpoint/2010/main" val="192623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248-B6BE-AF6E-39AF-D06E1143880A}"/>
              </a:ext>
            </a:extLst>
          </p:cNvPr>
          <p:cNvSpPr>
            <a:spLocks noGrp="1"/>
          </p:cNvSpPr>
          <p:nvPr>
            <p:ph type="title"/>
          </p:nvPr>
        </p:nvSpPr>
        <p:spPr/>
        <p:txBody>
          <a:bodyPr/>
          <a:lstStyle/>
          <a:p>
            <a:r>
              <a:rPr lang="en-US" dirty="0"/>
              <a:t>Game 1: Finding the Pirate’s Treasure</a:t>
            </a:r>
          </a:p>
        </p:txBody>
      </p:sp>
      <p:sp>
        <p:nvSpPr>
          <p:cNvPr id="3" name="Content Placeholder 2">
            <a:extLst>
              <a:ext uri="{FF2B5EF4-FFF2-40B4-BE49-F238E27FC236}">
                <a16:creationId xmlns:a16="http://schemas.microsoft.com/office/drawing/2014/main" id="{319AAB0A-4C63-9651-F7E3-B80F82F5728E}"/>
              </a:ext>
            </a:extLst>
          </p:cNvPr>
          <p:cNvSpPr>
            <a:spLocks noGrp="1"/>
          </p:cNvSpPr>
          <p:nvPr>
            <p:ph idx="1"/>
          </p:nvPr>
        </p:nvSpPr>
        <p:spPr>
          <a:xfrm>
            <a:off x="838200" y="1825625"/>
            <a:ext cx="10515600" cy="4893204"/>
          </a:xfrm>
        </p:spPr>
        <p:txBody>
          <a:bodyPr/>
          <a:lstStyle/>
          <a:p>
            <a:r>
              <a:rPr lang="en-GB" dirty="0"/>
              <a:t>The pirate offers you a game. You can inquire about each column or row by asking, "Is the treasure in this row/column?" Then, throw a die. Each time, the pirate will keep a number in his mind, and you will throw the die. When you roll that number, the pirate will give the correct answer about your inquiry. How would you play this game optimally to find the treasure?</a:t>
            </a:r>
            <a:endParaRPr lang="en-US" dirty="0"/>
          </a:p>
        </p:txBody>
      </p:sp>
      <p:pic>
        <p:nvPicPr>
          <p:cNvPr id="6" name="Picture 5" descr="A grid of squares with black lines&#10;&#10;Description automatically generated">
            <a:extLst>
              <a:ext uri="{FF2B5EF4-FFF2-40B4-BE49-F238E27FC236}">
                <a16:creationId xmlns:a16="http://schemas.microsoft.com/office/drawing/2014/main" id="{F1C4A893-8202-A369-D977-C0F35D59F41C}"/>
              </a:ext>
            </a:extLst>
          </p:cNvPr>
          <p:cNvPicPr>
            <a:picLocks noChangeAspect="1"/>
          </p:cNvPicPr>
          <p:nvPr/>
        </p:nvPicPr>
        <p:blipFill>
          <a:blip r:embed="rId2"/>
          <a:stretch>
            <a:fillRect/>
          </a:stretch>
        </p:blipFill>
        <p:spPr>
          <a:xfrm>
            <a:off x="8882743" y="4426075"/>
            <a:ext cx="2277188" cy="2277188"/>
          </a:xfrm>
          <a:prstGeom prst="rect">
            <a:avLst/>
          </a:prstGeom>
        </p:spPr>
      </p:pic>
      <p:pic>
        <p:nvPicPr>
          <p:cNvPr id="12" name="Graphic 11" descr="Treasure chest outline">
            <a:extLst>
              <a:ext uri="{FF2B5EF4-FFF2-40B4-BE49-F238E27FC236}">
                <a16:creationId xmlns:a16="http://schemas.microsoft.com/office/drawing/2014/main" id="{E1C1136D-32EA-ED74-2D25-6AF7A3D5E2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91605" y="4987589"/>
            <a:ext cx="1154160" cy="1154160"/>
          </a:xfrm>
          <a:prstGeom prst="rect">
            <a:avLst/>
          </a:prstGeom>
        </p:spPr>
      </p:pic>
      <p:pic>
        <p:nvPicPr>
          <p:cNvPr id="4" name="Graphic 3" descr="Dice with solid fill">
            <a:extLst>
              <a:ext uri="{FF2B5EF4-FFF2-40B4-BE49-F238E27FC236}">
                <a16:creationId xmlns:a16="http://schemas.microsoft.com/office/drawing/2014/main" id="{6E1B0056-71DC-6835-3B9D-AA816BD02A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8532" y="5218305"/>
            <a:ext cx="776095" cy="776095"/>
          </a:xfrm>
          <a:prstGeom prst="rect">
            <a:avLst/>
          </a:prstGeom>
        </p:spPr>
      </p:pic>
      <p:cxnSp>
        <p:nvCxnSpPr>
          <p:cNvPr id="7" name="Straight Arrow Connector 6">
            <a:extLst>
              <a:ext uri="{FF2B5EF4-FFF2-40B4-BE49-F238E27FC236}">
                <a16:creationId xmlns:a16="http://schemas.microsoft.com/office/drawing/2014/main" id="{9044F695-F2E7-44B8-51FE-831624EF0A3A}"/>
              </a:ext>
            </a:extLst>
          </p:cNvPr>
          <p:cNvCxnSpPr/>
          <p:nvPr/>
        </p:nvCxnSpPr>
        <p:spPr>
          <a:xfrm>
            <a:off x="8737600" y="4572000"/>
            <a:ext cx="2616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D7E6B34-0D16-D314-6A17-1A0B86C79F57}"/>
              </a:ext>
            </a:extLst>
          </p:cNvPr>
          <p:cNvSpPr txBox="1"/>
          <p:nvPr/>
        </p:nvSpPr>
        <p:spPr>
          <a:xfrm>
            <a:off x="11353800" y="4387334"/>
            <a:ext cx="547137" cy="369332"/>
          </a:xfrm>
          <a:prstGeom prst="rect">
            <a:avLst/>
          </a:prstGeom>
          <a:noFill/>
        </p:spPr>
        <p:txBody>
          <a:bodyPr wrap="none" rtlCol="0">
            <a:spAutoFit/>
          </a:bodyPr>
          <a:lstStyle/>
          <a:p>
            <a:r>
              <a:rPr lang="en-US" dirty="0">
                <a:solidFill>
                  <a:schemeClr val="accent1"/>
                </a:solidFill>
              </a:rPr>
              <a:t>row</a:t>
            </a:r>
          </a:p>
        </p:txBody>
      </p:sp>
      <p:cxnSp>
        <p:nvCxnSpPr>
          <p:cNvPr id="11" name="Straight Arrow Connector 10">
            <a:extLst>
              <a:ext uri="{FF2B5EF4-FFF2-40B4-BE49-F238E27FC236}">
                <a16:creationId xmlns:a16="http://schemas.microsoft.com/office/drawing/2014/main" id="{80D8EE7D-CC86-ADFD-4D79-2836314ECB0E}"/>
              </a:ext>
            </a:extLst>
          </p:cNvPr>
          <p:cNvCxnSpPr/>
          <p:nvPr/>
        </p:nvCxnSpPr>
        <p:spPr>
          <a:xfrm>
            <a:off x="9023927" y="4272227"/>
            <a:ext cx="0" cy="2585773"/>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E79411-8250-7A7B-4BC7-98BCDD5AD516}"/>
              </a:ext>
            </a:extLst>
          </p:cNvPr>
          <p:cNvSpPr txBox="1"/>
          <p:nvPr/>
        </p:nvSpPr>
        <p:spPr>
          <a:xfrm>
            <a:off x="8882743" y="3902895"/>
            <a:ext cx="910827" cy="369332"/>
          </a:xfrm>
          <a:prstGeom prst="rect">
            <a:avLst/>
          </a:prstGeom>
          <a:noFill/>
        </p:spPr>
        <p:txBody>
          <a:bodyPr wrap="none" rtlCol="0">
            <a:spAutoFit/>
          </a:bodyPr>
          <a:lstStyle/>
          <a:p>
            <a:r>
              <a:rPr lang="en-US" dirty="0">
                <a:solidFill>
                  <a:srgbClr val="C00000"/>
                </a:solidFill>
              </a:rPr>
              <a:t>Column</a:t>
            </a:r>
          </a:p>
        </p:txBody>
      </p:sp>
    </p:spTree>
    <p:extLst>
      <p:ext uri="{BB962C8B-B14F-4D97-AF65-F5344CB8AC3E}">
        <p14:creationId xmlns:p14="http://schemas.microsoft.com/office/powerpoint/2010/main" val="411550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248-B6BE-AF6E-39AF-D06E1143880A}"/>
              </a:ext>
            </a:extLst>
          </p:cNvPr>
          <p:cNvSpPr>
            <a:spLocks noGrp="1"/>
          </p:cNvSpPr>
          <p:nvPr>
            <p:ph type="title"/>
          </p:nvPr>
        </p:nvSpPr>
        <p:spPr/>
        <p:txBody>
          <a:bodyPr/>
          <a:lstStyle/>
          <a:p>
            <a:r>
              <a:rPr lang="en-US" dirty="0"/>
              <a:t>Game 1: Finding the Pirate’s Treasure</a:t>
            </a:r>
          </a:p>
        </p:txBody>
      </p:sp>
      <p:sp>
        <p:nvSpPr>
          <p:cNvPr id="3" name="Content Placeholder 2">
            <a:extLst>
              <a:ext uri="{FF2B5EF4-FFF2-40B4-BE49-F238E27FC236}">
                <a16:creationId xmlns:a16="http://schemas.microsoft.com/office/drawing/2014/main" id="{319AAB0A-4C63-9651-F7E3-B80F82F5728E}"/>
              </a:ext>
            </a:extLst>
          </p:cNvPr>
          <p:cNvSpPr>
            <a:spLocks noGrp="1"/>
          </p:cNvSpPr>
          <p:nvPr>
            <p:ph idx="1"/>
          </p:nvPr>
        </p:nvSpPr>
        <p:spPr>
          <a:xfrm>
            <a:off x="838200" y="1825625"/>
            <a:ext cx="10515600" cy="4893204"/>
          </a:xfrm>
        </p:spPr>
        <p:txBody>
          <a:bodyPr/>
          <a:lstStyle/>
          <a:p>
            <a:r>
              <a:rPr lang="en-GB" dirty="0"/>
              <a:t>How would you play this game optimally to find the treasure?</a:t>
            </a:r>
          </a:p>
          <a:p>
            <a:pPr lvl="1"/>
            <a:r>
              <a:rPr lang="en-GB" dirty="0"/>
              <a:t>Play the game with your friends.</a:t>
            </a:r>
          </a:p>
          <a:p>
            <a:pPr lvl="1"/>
            <a:r>
              <a:rPr lang="en-GB" dirty="0"/>
              <a:t>Note how many questions you asked.</a:t>
            </a:r>
          </a:p>
          <a:p>
            <a:pPr lvl="1"/>
            <a:r>
              <a:rPr lang="en-GB" dirty="0"/>
              <a:t>Did you find the treasure?</a:t>
            </a:r>
          </a:p>
          <a:p>
            <a:pPr lvl="1"/>
            <a:r>
              <a:rPr lang="en-GB" dirty="0"/>
              <a:t>What is your optimal strategy? Explain it to me. </a:t>
            </a:r>
            <a:endParaRPr lang="en-US" dirty="0"/>
          </a:p>
        </p:txBody>
      </p:sp>
      <p:pic>
        <p:nvPicPr>
          <p:cNvPr id="6" name="Picture 5" descr="A grid of squares with black lines&#10;&#10;Description automatically generated">
            <a:extLst>
              <a:ext uri="{FF2B5EF4-FFF2-40B4-BE49-F238E27FC236}">
                <a16:creationId xmlns:a16="http://schemas.microsoft.com/office/drawing/2014/main" id="{F1C4A893-8202-A369-D977-C0F35D59F41C}"/>
              </a:ext>
            </a:extLst>
          </p:cNvPr>
          <p:cNvPicPr>
            <a:picLocks noChangeAspect="1"/>
          </p:cNvPicPr>
          <p:nvPr/>
        </p:nvPicPr>
        <p:blipFill>
          <a:blip r:embed="rId2"/>
          <a:stretch>
            <a:fillRect/>
          </a:stretch>
        </p:blipFill>
        <p:spPr>
          <a:xfrm>
            <a:off x="8882743" y="4426075"/>
            <a:ext cx="2277188" cy="2277188"/>
          </a:xfrm>
          <a:prstGeom prst="rect">
            <a:avLst/>
          </a:prstGeom>
        </p:spPr>
      </p:pic>
      <p:pic>
        <p:nvPicPr>
          <p:cNvPr id="12" name="Graphic 11" descr="Treasure chest outline">
            <a:extLst>
              <a:ext uri="{FF2B5EF4-FFF2-40B4-BE49-F238E27FC236}">
                <a16:creationId xmlns:a16="http://schemas.microsoft.com/office/drawing/2014/main" id="{E1C1136D-32EA-ED74-2D25-6AF7A3D5E2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91605" y="4987589"/>
            <a:ext cx="1154160" cy="1154160"/>
          </a:xfrm>
          <a:prstGeom prst="rect">
            <a:avLst/>
          </a:prstGeom>
        </p:spPr>
      </p:pic>
      <p:pic>
        <p:nvPicPr>
          <p:cNvPr id="4" name="Graphic 3" descr="Dice with solid fill">
            <a:extLst>
              <a:ext uri="{FF2B5EF4-FFF2-40B4-BE49-F238E27FC236}">
                <a16:creationId xmlns:a16="http://schemas.microsoft.com/office/drawing/2014/main" id="{6E1B0056-71DC-6835-3B9D-AA816BD02A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8532" y="5218305"/>
            <a:ext cx="776095" cy="776095"/>
          </a:xfrm>
          <a:prstGeom prst="rect">
            <a:avLst/>
          </a:prstGeom>
        </p:spPr>
      </p:pic>
      <p:cxnSp>
        <p:nvCxnSpPr>
          <p:cNvPr id="7" name="Straight Arrow Connector 6">
            <a:extLst>
              <a:ext uri="{FF2B5EF4-FFF2-40B4-BE49-F238E27FC236}">
                <a16:creationId xmlns:a16="http://schemas.microsoft.com/office/drawing/2014/main" id="{9044F695-F2E7-44B8-51FE-831624EF0A3A}"/>
              </a:ext>
            </a:extLst>
          </p:cNvPr>
          <p:cNvCxnSpPr/>
          <p:nvPr/>
        </p:nvCxnSpPr>
        <p:spPr>
          <a:xfrm>
            <a:off x="8737600" y="4572000"/>
            <a:ext cx="2616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D7E6B34-0D16-D314-6A17-1A0B86C79F57}"/>
              </a:ext>
            </a:extLst>
          </p:cNvPr>
          <p:cNvSpPr txBox="1"/>
          <p:nvPr/>
        </p:nvSpPr>
        <p:spPr>
          <a:xfrm>
            <a:off x="11353800" y="4387334"/>
            <a:ext cx="547137" cy="369332"/>
          </a:xfrm>
          <a:prstGeom prst="rect">
            <a:avLst/>
          </a:prstGeom>
          <a:noFill/>
        </p:spPr>
        <p:txBody>
          <a:bodyPr wrap="none" rtlCol="0">
            <a:spAutoFit/>
          </a:bodyPr>
          <a:lstStyle/>
          <a:p>
            <a:r>
              <a:rPr lang="en-US" dirty="0">
                <a:solidFill>
                  <a:schemeClr val="accent1"/>
                </a:solidFill>
              </a:rPr>
              <a:t>row</a:t>
            </a:r>
          </a:p>
        </p:txBody>
      </p:sp>
      <p:cxnSp>
        <p:nvCxnSpPr>
          <p:cNvPr id="11" name="Straight Arrow Connector 10">
            <a:extLst>
              <a:ext uri="{FF2B5EF4-FFF2-40B4-BE49-F238E27FC236}">
                <a16:creationId xmlns:a16="http://schemas.microsoft.com/office/drawing/2014/main" id="{80D8EE7D-CC86-ADFD-4D79-2836314ECB0E}"/>
              </a:ext>
            </a:extLst>
          </p:cNvPr>
          <p:cNvCxnSpPr/>
          <p:nvPr/>
        </p:nvCxnSpPr>
        <p:spPr>
          <a:xfrm>
            <a:off x="9023927" y="4272227"/>
            <a:ext cx="0" cy="2585773"/>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E79411-8250-7A7B-4BC7-98BCDD5AD516}"/>
              </a:ext>
            </a:extLst>
          </p:cNvPr>
          <p:cNvSpPr txBox="1"/>
          <p:nvPr/>
        </p:nvSpPr>
        <p:spPr>
          <a:xfrm>
            <a:off x="8882743" y="3902895"/>
            <a:ext cx="910827" cy="369332"/>
          </a:xfrm>
          <a:prstGeom prst="rect">
            <a:avLst/>
          </a:prstGeom>
          <a:noFill/>
        </p:spPr>
        <p:txBody>
          <a:bodyPr wrap="none" rtlCol="0">
            <a:spAutoFit/>
          </a:bodyPr>
          <a:lstStyle/>
          <a:p>
            <a:r>
              <a:rPr lang="en-US" dirty="0">
                <a:solidFill>
                  <a:srgbClr val="C00000"/>
                </a:solidFill>
              </a:rPr>
              <a:t>Column</a:t>
            </a:r>
          </a:p>
        </p:txBody>
      </p:sp>
    </p:spTree>
    <p:extLst>
      <p:ext uri="{BB962C8B-B14F-4D97-AF65-F5344CB8AC3E}">
        <p14:creationId xmlns:p14="http://schemas.microsoft.com/office/powerpoint/2010/main" val="398503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5D5A-9B89-D161-EAC0-0CF55767E5DE}"/>
              </a:ext>
            </a:extLst>
          </p:cNvPr>
          <p:cNvSpPr>
            <a:spLocks noGrp="1"/>
          </p:cNvSpPr>
          <p:nvPr>
            <p:ph type="title"/>
          </p:nvPr>
        </p:nvSpPr>
        <p:spPr/>
        <p:txBody>
          <a:bodyPr/>
          <a:lstStyle/>
          <a:p>
            <a:r>
              <a:rPr lang="en-GB" dirty="0"/>
              <a:t>Game 2: The Three Glasses Game</a:t>
            </a:r>
            <a:endParaRPr lang="en-US" dirty="0"/>
          </a:p>
        </p:txBody>
      </p:sp>
      <p:sp>
        <p:nvSpPr>
          <p:cNvPr id="3" name="Content Placeholder 2">
            <a:extLst>
              <a:ext uri="{FF2B5EF4-FFF2-40B4-BE49-F238E27FC236}">
                <a16:creationId xmlns:a16="http://schemas.microsoft.com/office/drawing/2014/main" id="{70952220-2BAC-328E-6352-1FC3D6672394}"/>
              </a:ext>
            </a:extLst>
          </p:cNvPr>
          <p:cNvSpPr>
            <a:spLocks noGrp="1"/>
          </p:cNvSpPr>
          <p:nvPr>
            <p:ph idx="1"/>
          </p:nvPr>
        </p:nvSpPr>
        <p:spPr/>
        <p:txBody>
          <a:bodyPr/>
          <a:lstStyle/>
          <a:p>
            <a:r>
              <a:rPr lang="en-GB" dirty="0"/>
              <a:t>In this game your friend will show you three glasses; one has a die, and the other two are empty. Your friend knows which glass contains the die. Once you make a choice, he will reveal one empty glass and ask if you want to change your choice.</a:t>
            </a:r>
            <a:endParaRPr lang="en-US" dirty="0"/>
          </a:p>
        </p:txBody>
      </p:sp>
    </p:spTree>
    <p:extLst>
      <p:ext uri="{BB962C8B-B14F-4D97-AF65-F5344CB8AC3E}">
        <p14:creationId xmlns:p14="http://schemas.microsoft.com/office/powerpoint/2010/main" val="302809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5D5A-9B89-D161-EAC0-0CF55767E5DE}"/>
              </a:ext>
            </a:extLst>
          </p:cNvPr>
          <p:cNvSpPr>
            <a:spLocks noGrp="1"/>
          </p:cNvSpPr>
          <p:nvPr>
            <p:ph type="title"/>
          </p:nvPr>
        </p:nvSpPr>
        <p:spPr/>
        <p:txBody>
          <a:bodyPr/>
          <a:lstStyle/>
          <a:p>
            <a:r>
              <a:rPr lang="en-GB" dirty="0"/>
              <a:t>Game 2: The Three Glasses Game</a:t>
            </a:r>
            <a:endParaRPr lang="en-US" dirty="0"/>
          </a:p>
        </p:txBody>
      </p:sp>
      <p:sp>
        <p:nvSpPr>
          <p:cNvPr id="3" name="Content Placeholder 2">
            <a:extLst>
              <a:ext uri="{FF2B5EF4-FFF2-40B4-BE49-F238E27FC236}">
                <a16:creationId xmlns:a16="http://schemas.microsoft.com/office/drawing/2014/main" id="{70952220-2BAC-328E-6352-1FC3D6672394}"/>
              </a:ext>
            </a:extLst>
          </p:cNvPr>
          <p:cNvSpPr>
            <a:spLocks noGrp="1"/>
          </p:cNvSpPr>
          <p:nvPr>
            <p:ph idx="1"/>
          </p:nvPr>
        </p:nvSpPr>
        <p:spPr/>
        <p:txBody>
          <a:bodyPr/>
          <a:lstStyle/>
          <a:p>
            <a:r>
              <a:rPr lang="en-GB" dirty="0"/>
              <a:t>Play this game 10 times, sticking with one strategy (e.g., change). </a:t>
            </a:r>
          </a:p>
          <a:p>
            <a:r>
              <a:rPr lang="en-GB" dirty="0"/>
              <a:t>Record how many times you won.</a:t>
            </a:r>
          </a:p>
          <a:p>
            <a:r>
              <a:rPr lang="en-GB" dirty="0"/>
              <a:t>Play the game 10 times with the other strategy (e.g., stay with your first choice). Record how many times you won.</a:t>
            </a:r>
          </a:p>
          <a:p>
            <a:r>
              <a:rPr lang="en-GB" dirty="0"/>
              <a:t>Compare your results with other groups. </a:t>
            </a:r>
          </a:p>
          <a:p>
            <a:r>
              <a:rPr lang="en-GB" dirty="0"/>
              <a:t>Which strategy is the winning one, and why? </a:t>
            </a:r>
          </a:p>
          <a:p>
            <a:r>
              <a:rPr lang="en-GB" dirty="0"/>
              <a:t>Can you explain it?</a:t>
            </a:r>
            <a:endParaRPr lang="en-US" dirty="0"/>
          </a:p>
        </p:txBody>
      </p:sp>
    </p:spTree>
    <p:extLst>
      <p:ext uri="{BB962C8B-B14F-4D97-AF65-F5344CB8AC3E}">
        <p14:creationId xmlns:p14="http://schemas.microsoft.com/office/powerpoint/2010/main" val="289239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5D5A-9B89-D161-EAC0-0CF55767E5DE}"/>
              </a:ext>
            </a:extLst>
          </p:cNvPr>
          <p:cNvSpPr>
            <a:spLocks noGrp="1"/>
          </p:cNvSpPr>
          <p:nvPr>
            <p:ph type="title"/>
          </p:nvPr>
        </p:nvSpPr>
        <p:spPr/>
        <p:txBody>
          <a:bodyPr/>
          <a:lstStyle/>
          <a:p>
            <a:r>
              <a:rPr lang="en-GB" dirty="0"/>
              <a:t>Game 2: The Three Glasses Game</a:t>
            </a:r>
            <a:endParaRPr lang="en-US" dirty="0"/>
          </a:p>
        </p:txBody>
      </p:sp>
      <p:sp>
        <p:nvSpPr>
          <p:cNvPr id="3" name="Content Placeholder 2">
            <a:extLst>
              <a:ext uri="{FF2B5EF4-FFF2-40B4-BE49-F238E27FC236}">
                <a16:creationId xmlns:a16="http://schemas.microsoft.com/office/drawing/2014/main" id="{70952220-2BAC-328E-6352-1FC3D6672394}"/>
              </a:ext>
            </a:extLst>
          </p:cNvPr>
          <p:cNvSpPr>
            <a:spLocks noGrp="1"/>
          </p:cNvSpPr>
          <p:nvPr>
            <p:ph idx="1"/>
          </p:nvPr>
        </p:nvSpPr>
        <p:spPr/>
        <p:txBody>
          <a:bodyPr>
            <a:normAutofit fontScale="92500" lnSpcReduction="10000"/>
          </a:bodyPr>
          <a:lstStyle/>
          <a:p>
            <a:r>
              <a:rPr lang="en-GB" dirty="0"/>
              <a:t>Play this game 10 times, sticking with one strategy (e.g., change). </a:t>
            </a:r>
          </a:p>
          <a:p>
            <a:r>
              <a:rPr lang="en-GB" dirty="0"/>
              <a:t>Record how many times you won.</a:t>
            </a:r>
          </a:p>
          <a:p>
            <a:r>
              <a:rPr lang="en-GB" dirty="0"/>
              <a:t>Play the game 10 times with the other strategy (e.g., stay with your first choice). Record how many times you won.</a:t>
            </a:r>
          </a:p>
          <a:p>
            <a:r>
              <a:rPr lang="en-GB" dirty="0"/>
              <a:t>Compare your results with other groups. </a:t>
            </a:r>
          </a:p>
          <a:p>
            <a:r>
              <a:rPr lang="en-GB" dirty="0"/>
              <a:t>Which strategy is the winning one, and why? </a:t>
            </a:r>
          </a:p>
          <a:p>
            <a:r>
              <a:rPr lang="en-GB" dirty="0"/>
              <a:t>Can you explain it?</a:t>
            </a:r>
          </a:p>
          <a:p>
            <a:endParaRPr lang="en-GB" dirty="0"/>
          </a:p>
          <a:p>
            <a:pPr marL="0" indent="0">
              <a:buNone/>
            </a:pPr>
            <a:r>
              <a:rPr lang="en-GB" sz="3500" dirty="0"/>
              <a:t>* This problem is famously known as the Monty Hall problem. You might also remember it from the movie 21.</a:t>
            </a:r>
            <a:endParaRPr lang="en-US" sz="3500" dirty="0"/>
          </a:p>
        </p:txBody>
      </p:sp>
    </p:spTree>
    <p:extLst>
      <p:ext uri="{BB962C8B-B14F-4D97-AF65-F5344CB8AC3E}">
        <p14:creationId xmlns:p14="http://schemas.microsoft.com/office/powerpoint/2010/main" val="252965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D1CA-AF31-9312-B8AD-F0080BE5B9E1}"/>
              </a:ext>
            </a:extLst>
          </p:cNvPr>
          <p:cNvSpPr>
            <a:spLocks noGrp="1"/>
          </p:cNvSpPr>
          <p:nvPr>
            <p:ph type="title"/>
          </p:nvPr>
        </p:nvSpPr>
        <p:spPr/>
        <p:txBody>
          <a:bodyPr/>
          <a:lstStyle/>
          <a:p>
            <a:r>
              <a:rPr lang="en-GB" dirty="0"/>
              <a:t>Probability </a:t>
            </a:r>
            <a:endParaRPr lang="en-US" dirty="0"/>
          </a:p>
        </p:txBody>
      </p:sp>
      <p:sp>
        <p:nvSpPr>
          <p:cNvPr id="3" name="Content Placeholder 2">
            <a:extLst>
              <a:ext uri="{FF2B5EF4-FFF2-40B4-BE49-F238E27FC236}">
                <a16:creationId xmlns:a16="http://schemas.microsoft.com/office/drawing/2014/main" id="{B27193D9-A2E8-1543-CE70-AA87E1BE24CD}"/>
              </a:ext>
            </a:extLst>
          </p:cNvPr>
          <p:cNvSpPr>
            <a:spLocks noGrp="1"/>
          </p:cNvSpPr>
          <p:nvPr>
            <p:ph idx="1"/>
          </p:nvPr>
        </p:nvSpPr>
        <p:spPr/>
        <p:txBody>
          <a:bodyPr/>
          <a:lstStyle/>
          <a:p>
            <a:pPr marL="0" indent="0">
              <a:buNone/>
            </a:pPr>
            <a:r>
              <a:rPr lang="en-US" dirty="0"/>
              <a:t>Imagine the Real Madrid football team plays against a local high school football team. Which option is more probable?</a:t>
            </a:r>
          </a:p>
          <a:p>
            <a:pPr marL="0" indent="0">
              <a:buNone/>
            </a:pPr>
            <a:endParaRPr lang="en-US" dirty="0"/>
          </a:p>
          <a:p>
            <a:pPr marL="0" indent="0">
              <a:buNone/>
            </a:pPr>
            <a:r>
              <a:rPr lang="en-US" dirty="0"/>
              <a:t>A) Real Madrid wins.</a:t>
            </a:r>
          </a:p>
          <a:p>
            <a:pPr marL="0" indent="0">
              <a:buNone/>
            </a:pPr>
            <a:r>
              <a:rPr lang="en-US" dirty="0"/>
              <a:t>B) Real Madrid wins and scores more than once.</a:t>
            </a:r>
          </a:p>
          <a:p>
            <a:endParaRPr lang="en-US" dirty="0"/>
          </a:p>
        </p:txBody>
      </p:sp>
    </p:spTree>
    <p:extLst>
      <p:ext uri="{BB962C8B-B14F-4D97-AF65-F5344CB8AC3E}">
        <p14:creationId xmlns:p14="http://schemas.microsoft.com/office/powerpoint/2010/main" val="386271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A91C-AA71-8D52-9A0E-E3FEA76EA3DA}"/>
              </a:ext>
            </a:extLst>
          </p:cNvPr>
          <p:cNvSpPr>
            <a:spLocks noGrp="1"/>
          </p:cNvSpPr>
          <p:nvPr>
            <p:ph type="title"/>
          </p:nvPr>
        </p:nvSpPr>
        <p:spPr/>
        <p:txBody>
          <a:bodyPr/>
          <a:lstStyle/>
          <a:p>
            <a:r>
              <a:rPr lang="en-GB" dirty="0"/>
              <a:t>Conditional Probability</a:t>
            </a:r>
            <a:endParaRPr lang="en-US" dirty="0"/>
          </a:p>
        </p:txBody>
      </p:sp>
      <p:sp>
        <p:nvSpPr>
          <p:cNvPr id="3" name="Content Placeholder 2">
            <a:extLst>
              <a:ext uri="{FF2B5EF4-FFF2-40B4-BE49-F238E27FC236}">
                <a16:creationId xmlns:a16="http://schemas.microsoft.com/office/drawing/2014/main" id="{C562E14D-0721-6E2F-41AF-571274A2E8B7}"/>
              </a:ext>
            </a:extLst>
          </p:cNvPr>
          <p:cNvSpPr>
            <a:spLocks noGrp="1"/>
          </p:cNvSpPr>
          <p:nvPr>
            <p:ph idx="1"/>
          </p:nvPr>
        </p:nvSpPr>
        <p:spPr/>
        <p:txBody>
          <a:bodyPr/>
          <a:lstStyle/>
          <a:p>
            <a:r>
              <a:rPr lang="en-US" dirty="0"/>
              <a:t>What is the probability of seeing the Northern Lights given that your location is Birmingham?</a:t>
            </a:r>
          </a:p>
          <a:p>
            <a:r>
              <a:rPr lang="en-US" dirty="0"/>
              <a:t>What is the probability of seeing the Northern Lights given that your location is Norway?</a:t>
            </a:r>
          </a:p>
          <a:p>
            <a:r>
              <a:rPr lang="en-US" dirty="0"/>
              <a:t>What is the probability of having a rainy day given that you are in the UK?</a:t>
            </a:r>
          </a:p>
          <a:p>
            <a:r>
              <a:rPr lang="en-US" dirty="0"/>
              <a:t>What is the probability of having snow given that your location is Nigeria? (Or Siberia).</a:t>
            </a:r>
          </a:p>
        </p:txBody>
      </p:sp>
    </p:spTree>
    <p:extLst>
      <p:ext uri="{BB962C8B-B14F-4D97-AF65-F5344CB8AC3E}">
        <p14:creationId xmlns:p14="http://schemas.microsoft.com/office/powerpoint/2010/main" val="13763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705</Words>
  <Application>Microsoft Macintosh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Introduction to Conditional Probability through Games</vt:lpstr>
      <vt:lpstr>Game 1: Finding the Pirate’s Treasure</vt:lpstr>
      <vt:lpstr>Game 1: Finding the Pirate’s Treasure</vt:lpstr>
      <vt:lpstr>Game 1: Finding the Pirate’s Treasure</vt:lpstr>
      <vt:lpstr>Game 2: The Three Glasses Game</vt:lpstr>
      <vt:lpstr>Game 2: The Three Glasses Game</vt:lpstr>
      <vt:lpstr>Game 2: The Three Glasses Game</vt:lpstr>
      <vt:lpstr>Probability </vt:lpstr>
      <vt:lpstr>Conditional Probability</vt:lpstr>
      <vt:lpstr>Back to the Game 1</vt:lpstr>
      <vt:lpstr>Back to the Game 1</vt:lpstr>
      <vt:lpstr>PowerPoint Presentation</vt:lpstr>
      <vt:lpstr>PowerPoint Presentation</vt:lpstr>
      <vt:lpstr>Thank you! Any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Conditional Probability through Games</dc:title>
  <dc:creator>Omer Eryilmaz (PhD School of Computer Sci FT)</dc:creator>
  <cp:lastModifiedBy>Omer Eryilmaz (PhD School of Computer Sci FT)</cp:lastModifiedBy>
  <cp:revision>2</cp:revision>
  <dcterms:created xsi:type="dcterms:W3CDTF">2024-07-23T16:47:32Z</dcterms:created>
  <dcterms:modified xsi:type="dcterms:W3CDTF">2024-07-24T11:51:19Z</dcterms:modified>
</cp:coreProperties>
</file>