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dirty="0"/>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18137E9-2AC8-4024-A614-05D6F618D24C}" type="datetimeFigureOut">
              <a:rPr lang="he-IL" smtClean="0"/>
              <a:t>כ"ח/שבט/תשפ"ג</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dirty="0"/>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C34D9FA-EBB2-4231-9631-C4C1919C7C84}" type="slidenum">
              <a:rPr lang="he-IL" smtClean="0"/>
              <a:t>‹#›</a:t>
            </a:fld>
            <a:endParaRPr lang="he-IL" dirty="0"/>
          </a:p>
        </p:txBody>
      </p:sp>
    </p:spTree>
    <p:extLst>
      <p:ext uri="{BB962C8B-B14F-4D97-AF65-F5344CB8AC3E}">
        <p14:creationId xmlns:p14="http://schemas.microsoft.com/office/powerpoint/2010/main" val="200286547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C34D9FA-EBB2-4231-9631-C4C1919C7C84}" type="slidenum">
              <a:rPr lang="he-IL" smtClean="0"/>
              <a:t>3</a:t>
            </a:fld>
            <a:endParaRPr lang="he-IL" dirty="0"/>
          </a:p>
        </p:txBody>
      </p:sp>
    </p:spTree>
    <p:extLst>
      <p:ext uri="{BB962C8B-B14F-4D97-AF65-F5344CB8AC3E}">
        <p14:creationId xmlns:p14="http://schemas.microsoft.com/office/powerpoint/2010/main" val="1722001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dirty="0"/>
              <a:t>2/19/2023</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CF3075A-B3CA-4308-8288-4AA3FDE33D80}"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C674B8D-FEEF-4ACC-AE11-BD533592BCDC}"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0326006-7E0B-4944-9FC8-8FFECA54B11C}"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B5A3413-B80B-4905-8668-7292F4C8B0D5}"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4019662-C6A4-45F9-A235-129F0C1DEF43}"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dirty="0"/>
              <a:t>לחץ על הסמל כדי להוסיף תמונה</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dirty="0"/>
              <a:t>לחץ על הסמל כדי להוסיף תמונה</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dirty="0"/>
              <a:t>לחץ על הסמל כדי להוסיף תמונה</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909BB764-976A-4040-BDCA-252C91CEE939}"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14FC935-CE77-4008-BAD9-6108F00BE393}"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4C562D5-4244-4B26-B385-E71032EABECD}"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9D1490F-3E6A-4544-9694-22B6007FE3C6}" type="datetimeFigureOut">
              <a:rPr lang="en-US" dirty="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AAF9620-38BC-4982-922B-C904A70C41DD}"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685802" y="2861733"/>
            <a:ext cx="5088712" cy="2512852"/>
          </a:xfrm>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5993969" y="2861733"/>
            <a:ext cx="5088713" cy="2512852"/>
          </a:xfrm>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dirty="0"/>
              <a:t>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829323-6A73-409C-86A6-9EAF0F851121}"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E240176-F1D3-49EC-82F4-0915A3AC4184}"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dirty="0"/>
              <a:t>2/19/2023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1"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san81/hotel-reservationsclassification-datas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9341BD-1127-0977-E2E0-1C9FE8BE9C38}"/>
              </a:ext>
            </a:extLst>
          </p:cNvPr>
          <p:cNvSpPr>
            <a:spLocks noGrp="1"/>
          </p:cNvSpPr>
          <p:nvPr>
            <p:ph type="ctrTitle"/>
          </p:nvPr>
        </p:nvSpPr>
        <p:spPr/>
        <p:txBody>
          <a:bodyPr/>
          <a:lstStyle/>
          <a:p>
            <a:pPr algn="l"/>
            <a:r>
              <a:rPr lang="en-US" dirty="0"/>
              <a:t>Hotel Reservations research</a:t>
            </a:r>
            <a:endParaRPr lang="he-IL" dirty="0"/>
          </a:p>
        </p:txBody>
      </p:sp>
      <p:sp>
        <p:nvSpPr>
          <p:cNvPr id="3" name="כותרת משנה 2">
            <a:extLst>
              <a:ext uri="{FF2B5EF4-FFF2-40B4-BE49-F238E27FC236}">
                <a16:creationId xmlns:a16="http://schemas.microsoft.com/office/drawing/2014/main" id="{B0EC5BE1-795F-2228-4ADF-98D811654708}"/>
              </a:ext>
            </a:extLst>
          </p:cNvPr>
          <p:cNvSpPr>
            <a:spLocks noGrp="1"/>
          </p:cNvSpPr>
          <p:nvPr>
            <p:ph type="subTitle" idx="1"/>
          </p:nvPr>
        </p:nvSpPr>
        <p:spPr>
          <a:xfrm rot="21420000">
            <a:off x="983062" y="3383906"/>
            <a:ext cx="9755187" cy="550333"/>
          </a:xfrm>
        </p:spPr>
        <p:txBody>
          <a:bodyPr/>
          <a:lstStyle/>
          <a:p>
            <a:pPr algn="l"/>
            <a:r>
              <a:rPr lang="en-US" dirty="0"/>
              <a:t>By omer shalom, asif rot</a:t>
            </a:r>
          </a:p>
          <a:p>
            <a:pPr algn="l"/>
            <a:r>
              <a:rPr lang="en-US" dirty="0"/>
              <a:t>iD 204124945, 315312249</a:t>
            </a:r>
            <a:endParaRPr lang="he-IL" dirty="0"/>
          </a:p>
        </p:txBody>
      </p:sp>
    </p:spTree>
    <p:extLst>
      <p:ext uri="{BB962C8B-B14F-4D97-AF65-F5344CB8AC3E}">
        <p14:creationId xmlns:p14="http://schemas.microsoft.com/office/powerpoint/2010/main" val="54266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B1AC45A-F9B7-4D03-9EC3-BA0410EE6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34" y="1"/>
            <a:ext cx="11721533" cy="398062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 descr="Chart, calendar&#10;&#10;Description automatically generated with medium confidence">
            <a:extLst>
              <a:ext uri="{FF2B5EF4-FFF2-40B4-BE49-F238E27FC236}">
                <a16:creationId xmlns:a16="http://schemas.microsoft.com/office/drawing/2014/main" id="{5E44A15F-4CBD-5546-3E0F-1E6D7D306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549764"/>
            <a:ext cx="5791144" cy="2881092"/>
          </a:xfrm>
          <a:prstGeom prst="rect">
            <a:avLst/>
          </a:prstGeom>
          <a:ln>
            <a:noFill/>
          </a:ln>
        </p:spPr>
      </p:pic>
      <p:pic>
        <p:nvPicPr>
          <p:cNvPr id="8" name="Picture 3" descr="Chart&#10;&#10;Description automatically generated with medium confidence">
            <a:extLst>
              <a:ext uri="{FF2B5EF4-FFF2-40B4-BE49-F238E27FC236}">
                <a16:creationId xmlns:a16="http://schemas.microsoft.com/office/drawing/2014/main" id="{B927BCA6-7286-4DF0-028E-928964588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4589" y="548853"/>
            <a:ext cx="5794811" cy="2882916"/>
          </a:xfrm>
          <a:prstGeom prst="rect">
            <a:avLst/>
          </a:prstGeom>
          <a:ln>
            <a:noFill/>
          </a:ln>
        </p:spPr>
      </p:pic>
      <p:sp>
        <p:nvSpPr>
          <p:cNvPr id="26" name="Rectangle 25">
            <a:extLst>
              <a:ext uri="{FF2B5EF4-FFF2-40B4-BE49-F238E27FC236}">
                <a16:creationId xmlns:a16="http://schemas.microsoft.com/office/drawing/2014/main" id="{9851FC3B-CE9A-4567-83E2-E185C75C4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134" y="4109680"/>
            <a:ext cx="11730000" cy="2299058"/>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C0D1D021-A639-B557-7100-C67093DE0D3E}"/>
              </a:ext>
            </a:extLst>
          </p:cNvPr>
          <p:cNvSpPr>
            <a:spLocks noGrp="1"/>
          </p:cNvSpPr>
          <p:nvPr>
            <p:ph type="title"/>
          </p:nvPr>
        </p:nvSpPr>
        <p:spPr>
          <a:xfrm>
            <a:off x="685801" y="4267829"/>
            <a:ext cx="3373149" cy="1608035"/>
          </a:xfrm>
        </p:spPr>
        <p:txBody>
          <a:bodyPr>
            <a:normAutofit/>
          </a:bodyPr>
          <a:lstStyle/>
          <a:p>
            <a:r>
              <a:rPr lang="en-US" sz="1900" dirty="0">
                <a:solidFill>
                  <a:schemeClr val="bg1"/>
                </a:solidFill>
              </a:rPr>
              <a:t>RESULTS - What factors most influence the booking status (cancelled or not cancelled)?</a:t>
            </a:r>
            <a:endParaRPr lang="he-IL" sz="1900" dirty="0">
              <a:solidFill>
                <a:schemeClr val="bg1"/>
              </a:solidFill>
            </a:endParaRPr>
          </a:p>
        </p:txBody>
      </p:sp>
      <p:sp>
        <p:nvSpPr>
          <p:cNvPr id="12" name="מציין מיקום תוכן 2">
            <a:extLst>
              <a:ext uri="{FF2B5EF4-FFF2-40B4-BE49-F238E27FC236}">
                <a16:creationId xmlns:a16="http://schemas.microsoft.com/office/drawing/2014/main" id="{141657F2-3A9E-D8BA-1D26-89186B077A20}"/>
              </a:ext>
            </a:extLst>
          </p:cNvPr>
          <p:cNvSpPr>
            <a:spLocks noGrp="1"/>
          </p:cNvSpPr>
          <p:nvPr>
            <p:ph sz="quarter" idx="13"/>
          </p:nvPr>
        </p:nvSpPr>
        <p:spPr>
          <a:xfrm>
            <a:off x="4159045" y="4267829"/>
            <a:ext cx="7111443" cy="1946158"/>
          </a:xfrm>
        </p:spPr>
        <p:txBody>
          <a:bodyPr numCol="1">
            <a:normAutofit lnSpcReduction="10000"/>
          </a:bodyPr>
          <a:lstStyle/>
          <a:p>
            <a:pPr algn="l" rtl="0">
              <a:lnSpc>
                <a:spcPct val="110000"/>
              </a:lnSpc>
            </a:pPr>
            <a:r>
              <a:rPr lang="en-US" sz="1200" dirty="0">
                <a:solidFill>
                  <a:schemeClr val="bg1"/>
                </a:solidFill>
              </a:rPr>
              <a:t>Based on the feature importance values that the Random Forest Classifier and Decision Tree Classifier classes returned,</a:t>
            </a:r>
          </a:p>
          <a:p>
            <a:pPr algn="l" rtl="0">
              <a:lnSpc>
                <a:spcPct val="110000"/>
              </a:lnSpc>
            </a:pPr>
            <a:r>
              <a:rPr lang="en-US" sz="1200" dirty="0">
                <a:solidFill>
                  <a:schemeClr val="bg1"/>
                </a:solidFill>
              </a:rPr>
              <a:t>the feature that has the highest importance for predicting whether a booking will be canceled or not is the 'lead_time' feature.</a:t>
            </a:r>
          </a:p>
          <a:p>
            <a:pPr algn="l" rtl="0">
              <a:lnSpc>
                <a:spcPct val="110000"/>
              </a:lnSpc>
            </a:pPr>
            <a:r>
              <a:rPr lang="en-US" sz="1200" dirty="0">
                <a:solidFill>
                  <a:schemeClr val="bg1"/>
                </a:solidFill>
              </a:rPr>
              <a:t>It has an importance score of 0.31132 (Random Forest) or 0.34635 (Decision Tree), which is higher than any other feature in the dataset (on both models).</a:t>
            </a:r>
          </a:p>
          <a:p>
            <a:pPr algn="l" rtl="0">
              <a:lnSpc>
                <a:spcPct val="110000"/>
              </a:lnSpc>
            </a:pPr>
            <a:r>
              <a:rPr lang="en-US" sz="1200" dirty="0">
                <a:solidFill>
                  <a:schemeClr val="bg1"/>
                </a:solidFill>
              </a:rPr>
              <a:t>Actually,  It is very reasonable - The higher the lead_time is, there is more chances of unpredictable events to cause for a cancellation.</a:t>
            </a:r>
          </a:p>
        </p:txBody>
      </p:sp>
      <p:sp>
        <p:nvSpPr>
          <p:cNvPr id="53" name="תיבת טקסט 52">
            <a:extLst>
              <a:ext uri="{FF2B5EF4-FFF2-40B4-BE49-F238E27FC236}">
                <a16:creationId xmlns:a16="http://schemas.microsoft.com/office/drawing/2014/main" id="{82887B27-BD3F-4074-8B1A-1DD04293670E}"/>
              </a:ext>
            </a:extLst>
          </p:cNvPr>
          <p:cNvSpPr txBox="1"/>
          <p:nvPr/>
        </p:nvSpPr>
        <p:spPr>
          <a:xfrm>
            <a:off x="482601" y="3493725"/>
            <a:ext cx="3181350" cy="276999"/>
          </a:xfrm>
          <a:prstGeom prst="rect">
            <a:avLst/>
          </a:prstGeom>
          <a:noFill/>
        </p:spPr>
        <p:txBody>
          <a:bodyPr wrap="square">
            <a:spAutoFit/>
          </a:bodyPr>
          <a:lstStyle/>
          <a:p>
            <a:r>
              <a:rPr lang="en-US" sz="1200" dirty="0"/>
              <a:t>Figure 1. Feature importance by Random Forest.</a:t>
            </a:r>
            <a:endParaRPr lang="he-IL" sz="1200" dirty="0"/>
          </a:p>
        </p:txBody>
      </p:sp>
      <p:sp>
        <p:nvSpPr>
          <p:cNvPr id="55" name="תיבת טקסט 54">
            <a:extLst>
              <a:ext uri="{FF2B5EF4-FFF2-40B4-BE49-F238E27FC236}">
                <a16:creationId xmlns:a16="http://schemas.microsoft.com/office/drawing/2014/main" id="{3B54BF94-E10E-39DD-27E0-5ABACBF8E99A}"/>
              </a:ext>
            </a:extLst>
          </p:cNvPr>
          <p:cNvSpPr txBox="1"/>
          <p:nvPr/>
        </p:nvSpPr>
        <p:spPr>
          <a:xfrm>
            <a:off x="6253317" y="3493724"/>
            <a:ext cx="3181350" cy="276999"/>
          </a:xfrm>
          <a:prstGeom prst="rect">
            <a:avLst/>
          </a:prstGeom>
          <a:noFill/>
        </p:spPr>
        <p:txBody>
          <a:bodyPr wrap="square">
            <a:spAutoFit/>
          </a:bodyPr>
          <a:lstStyle/>
          <a:p>
            <a:r>
              <a:rPr lang="en-US" sz="1200" dirty="0"/>
              <a:t>Figure 2. Feature importance by Decision Tree.</a:t>
            </a:r>
            <a:endParaRPr lang="he-IL" sz="1200" dirty="0"/>
          </a:p>
        </p:txBody>
      </p:sp>
    </p:spTree>
    <p:extLst>
      <p:ext uri="{BB962C8B-B14F-4D97-AF65-F5344CB8AC3E}">
        <p14:creationId xmlns:p14="http://schemas.microsoft.com/office/powerpoint/2010/main" val="254896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576326-8FEB-6516-1B7B-EB3BA68A1804}"/>
              </a:ext>
            </a:extLst>
          </p:cNvPr>
          <p:cNvSpPr>
            <a:spLocks noGrp="1"/>
          </p:cNvSpPr>
          <p:nvPr>
            <p:ph type="title"/>
          </p:nvPr>
        </p:nvSpPr>
        <p:spPr>
          <a:xfrm>
            <a:off x="284480" y="234072"/>
            <a:ext cx="11176000" cy="1151965"/>
          </a:xfrm>
        </p:spPr>
        <p:txBody>
          <a:bodyPr>
            <a:normAutofit/>
          </a:bodyPr>
          <a:lstStyle/>
          <a:p>
            <a:pPr algn="ctr"/>
            <a:r>
              <a:rPr lang="en-US" sz="2800" dirty="0"/>
              <a:t>Results - How does the number of adults, children, and special requests affect the average price per room?</a:t>
            </a:r>
            <a:endParaRPr lang="he-IL" sz="2800" dirty="0"/>
          </a:p>
        </p:txBody>
      </p:sp>
      <p:pic>
        <p:nvPicPr>
          <p:cNvPr id="8" name="Picture 6" descr="Chart, bar chart, histogram&#10;&#10;Description automatically generated">
            <a:extLst>
              <a:ext uri="{FF2B5EF4-FFF2-40B4-BE49-F238E27FC236}">
                <a16:creationId xmlns:a16="http://schemas.microsoft.com/office/drawing/2014/main" id="{AB65B0A0-B027-77B4-589D-F872C1FAED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0998" y="2700298"/>
            <a:ext cx="2407130" cy="1865525"/>
          </a:xfrm>
          <a:prstGeom prst="rect">
            <a:avLst/>
          </a:prstGeom>
          <a:ln w="57150" cmpd="thinThick">
            <a:solidFill>
              <a:schemeClr val="bg1">
                <a:lumMod val="50000"/>
              </a:schemeClr>
            </a:solidFill>
            <a:miter lim="800000"/>
          </a:ln>
        </p:spPr>
      </p:pic>
      <p:pic>
        <p:nvPicPr>
          <p:cNvPr id="9" name="Picture 7" descr="Chart, bar chart&#10;&#10;Description automatically generated">
            <a:extLst>
              <a:ext uri="{FF2B5EF4-FFF2-40B4-BE49-F238E27FC236}">
                <a16:creationId xmlns:a16="http://schemas.microsoft.com/office/drawing/2014/main" id="{8DE08F71-BF75-F9FD-504D-7535175ECE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0086" y="2687627"/>
            <a:ext cx="2438596" cy="1865525"/>
          </a:xfrm>
          <a:prstGeom prst="rect">
            <a:avLst/>
          </a:prstGeom>
          <a:ln w="57150" cmpd="thinThick">
            <a:solidFill>
              <a:schemeClr val="bg1">
                <a:lumMod val="50000"/>
              </a:schemeClr>
            </a:solidFill>
            <a:miter lim="800000"/>
          </a:ln>
        </p:spPr>
      </p:pic>
      <p:pic>
        <p:nvPicPr>
          <p:cNvPr id="7" name="Picture 4" descr="Chart, bar chart&#10;&#10;Description automatically generated">
            <a:extLst>
              <a:ext uri="{FF2B5EF4-FFF2-40B4-BE49-F238E27FC236}">
                <a16:creationId xmlns:a16="http://schemas.microsoft.com/office/drawing/2014/main" id="{8AC0DAE7-4A79-A6D0-E8B8-97C6606B4B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911" y="2700298"/>
            <a:ext cx="2407129" cy="1865525"/>
          </a:xfrm>
          <a:prstGeom prst="rect">
            <a:avLst/>
          </a:prstGeom>
          <a:ln w="57150" cmpd="thinThick">
            <a:solidFill>
              <a:schemeClr val="bg1">
                <a:lumMod val="50000"/>
              </a:schemeClr>
            </a:solidFill>
            <a:miter lim="800000"/>
          </a:ln>
        </p:spPr>
      </p:pic>
      <p:pic>
        <p:nvPicPr>
          <p:cNvPr id="14" name="Picture 8" descr="Chart, scatter chart&#10;&#10;Description automatically generated">
            <a:extLst>
              <a:ext uri="{FF2B5EF4-FFF2-40B4-BE49-F238E27FC236}">
                <a16:creationId xmlns:a16="http://schemas.microsoft.com/office/drawing/2014/main" id="{58E39492-13A6-AC02-2A55-150C8A8B9C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1992" y="4696406"/>
            <a:ext cx="2154784" cy="1653797"/>
          </a:xfrm>
          <a:prstGeom prst="rect">
            <a:avLst/>
          </a:prstGeom>
          <a:ln w="57150" cmpd="thinThick">
            <a:solidFill>
              <a:schemeClr val="bg1">
                <a:lumMod val="50000"/>
              </a:schemeClr>
            </a:solidFill>
            <a:miter lim="800000"/>
          </a:ln>
        </p:spPr>
      </p:pic>
      <p:sp>
        <p:nvSpPr>
          <p:cNvPr id="3" name="מציין מיקום תוכן 2">
            <a:extLst>
              <a:ext uri="{FF2B5EF4-FFF2-40B4-BE49-F238E27FC236}">
                <a16:creationId xmlns:a16="http://schemas.microsoft.com/office/drawing/2014/main" id="{EAC939BF-83FA-B1EC-CD0D-C15BA996DF3E}"/>
              </a:ext>
            </a:extLst>
          </p:cNvPr>
          <p:cNvSpPr>
            <a:spLocks noGrp="1"/>
          </p:cNvSpPr>
          <p:nvPr>
            <p:ph sz="quarter" idx="13"/>
          </p:nvPr>
        </p:nvSpPr>
        <p:spPr>
          <a:xfrm>
            <a:off x="0" y="1334695"/>
            <a:ext cx="11078460" cy="1365603"/>
          </a:xfrm>
        </p:spPr>
        <p:txBody>
          <a:bodyPr>
            <a:normAutofit/>
          </a:bodyPr>
          <a:lstStyle/>
          <a:p>
            <a:pPr algn="l" rtl="0">
              <a:lnSpc>
                <a:spcPct val="110000"/>
              </a:lnSpc>
            </a:pPr>
            <a:r>
              <a:rPr lang="en-US" sz="1700" dirty="0"/>
              <a:t>Based on the figures, Number of adults has the largest impact on avg price per room. </a:t>
            </a:r>
          </a:p>
          <a:p>
            <a:pPr algn="l" rtl="0">
              <a:lnSpc>
                <a:spcPct val="110000"/>
              </a:lnSpc>
            </a:pPr>
            <a:r>
              <a:rPr lang="en-US" sz="1700" dirty="0"/>
              <a:t>Additionally, we can see by the figures that the 2 other features (Number of children, number of special requests) are not increasing monotonically, that means they don’t impact directly on the average price per room.</a:t>
            </a:r>
          </a:p>
        </p:txBody>
      </p:sp>
      <p:sp>
        <p:nvSpPr>
          <p:cNvPr id="16" name="תיבת טקסט 15">
            <a:extLst>
              <a:ext uri="{FF2B5EF4-FFF2-40B4-BE49-F238E27FC236}">
                <a16:creationId xmlns:a16="http://schemas.microsoft.com/office/drawing/2014/main" id="{17B79587-F6DB-0D87-9634-CD9F909BD704}"/>
              </a:ext>
            </a:extLst>
          </p:cNvPr>
          <p:cNvSpPr txBox="1"/>
          <p:nvPr/>
        </p:nvSpPr>
        <p:spPr>
          <a:xfrm>
            <a:off x="284480" y="5263202"/>
            <a:ext cx="8106660" cy="353366"/>
          </a:xfrm>
          <a:prstGeom prst="rect">
            <a:avLst/>
          </a:prstGeom>
          <a:noFill/>
        </p:spPr>
        <p:txBody>
          <a:bodyPr wrap="square">
            <a:spAutoFit/>
          </a:bodyPr>
          <a:lstStyle/>
          <a:p>
            <a:pPr rtl="0">
              <a:lnSpc>
                <a:spcPct val="110000"/>
              </a:lnSpc>
            </a:pPr>
            <a:r>
              <a:rPr lang="en-US" sz="1700" cap="all" dirty="0"/>
              <a:t>Here we can see the models prediction accuracy rate relative to the actual values:</a:t>
            </a:r>
          </a:p>
        </p:txBody>
      </p:sp>
    </p:spTree>
    <p:extLst>
      <p:ext uri="{BB962C8B-B14F-4D97-AF65-F5344CB8AC3E}">
        <p14:creationId xmlns:p14="http://schemas.microsoft.com/office/powerpoint/2010/main" val="64993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29C3-697F-5E25-67AB-EAB7EE1296C0}"/>
              </a:ext>
            </a:extLst>
          </p:cNvPr>
          <p:cNvSpPr>
            <a:spLocks noGrp="1"/>
          </p:cNvSpPr>
          <p:nvPr>
            <p:ph type="title"/>
          </p:nvPr>
        </p:nvSpPr>
        <p:spPr>
          <a:xfrm>
            <a:off x="685802" y="685800"/>
            <a:ext cx="3491682" cy="4453732"/>
          </a:xfrm>
        </p:spPr>
        <p:txBody>
          <a:bodyPr>
            <a:normAutofit/>
          </a:bodyPr>
          <a:lstStyle/>
          <a:p>
            <a:r>
              <a:rPr lang="en-US" sz="3800" dirty="0"/>
              <a:t>Results - What is the impact of the number of previous cancellations on the booking status?</a:t>
            </a:r>
            <a:endParaRPr lang="he-IL" sz="3800" dirty="0"/>
          </a:p>
        </p:txBody>
      </p:sp>
      <p:sp>
        <p:nvSpPr>
          <p:cNvPr id="3" name="מציין מיקום תוכן 2">
            <a:extLst>
              <a:ext uri="{FF2B5EF4-FFF2-40B4-BE49-F238E27FC236}">
                <a16:creationId xmlns:a16="http://schemas.microsoft.com/office/drawing/2014/main" id="{E8C17091-3AE3-C3C9-DD70-C0A66BED1C8D}"/>
              </a:ext>
            </a:extLst>
          </p:cNvPr>
          <p:cNvSpPr>
            <a:spLocks noGrp="1"/>
          </p:cNvSpPr>
          <p:nvPr>
            <p:ph sz="quarter" idx="13"/>
          </p:nvPr>
        </p:nvSpPr>
        <p:spPr>
          <a:xfrm>
            <a:off x="4620248" y="670560"/>
            <a:ext cx="6448000" cy="3103879"/>
          </a:xfrm>
        </p:spPr>
        <p:txBody>
          <a:bodyPr>
            <a:normAutofit fontScale="92500" lnSpcReduction="20000"/>
          </a:bodyPr>
          <a:lstStyle/>
          <a:p>
            <a:pPr algn="l" rtl="0">
              <a:lnSpc>
                <a:spcPct val="110000"/>
              </a:lnSpc>
            </a:pPr>
            <a:r>
              <a:rPr lang="en-US" sz="1400" dirty="0"/>
              <a:t>Based on the results of the code and the fact that only the no_of_previous_cancellations feature is used for training the models, we can infer that the number of previous cancellations has some impact on the booking status.</a:t>
            </a:r>
          </a:p>
          <a:p>
            <a:pPr algn="l" rtl="0">
              <a:lnSpc>
                <a:spcPct val="110000"/>
              </a:lnSpc>
            </a:pPr>
            <a:r>
              <a:rPr lang="en-US" sz="1400" dirty="0"/>
              <a:t>Looking at the accuracy scores of the different models, we can see that they are all relatively low (and even), with around 66% accuracy rate. </a:t>
            </a:r>
          </a:p>
          <a:p>
            <a:pPr algn="l" rtl="0">
              <a:lnSpc>
                <a:spcPct val="110000"/>
              </a:lnSpc>
            </a:pPr>
            <a:r>
              <a:rPr lang="en-US" sz="1400" dirty="0"/>
              <a:t>This suggests that the no_of_previous_cancellations feature alone may not be sufficient to accurately predict the booking status, and other features may need to be considered.</a:t>
            </a:r>
          </a:p>
          <a:p>
            <a:pPr algn="l" rtl="0">
              <a:lnSpc>
                <a:spcPct val="110000"/>
              </a:lnSpc>
            </a:pPr>
            <a:r>
              <a:rPr lang="en-US" sz="1400" dirty="0"/>
              <a:t>The reason why we are getting the same accuracy for all four models (Random Forest, Logistic Regression, Decision Tree and KNN) is because we are using only one feature 'no_of_previous_cancellations' to train the models, which may not have a strong correlation with the target variable 'booking_status'. As a result, the models may not be able to capture the underlying patterns and relationships in the data, leading to similar accuracy scores.</a:t>
            </a:r>
          </a:p>
        </p:txBody>
      </p:sp>
      <p:pic>
        <p:nvPicPr>
          <p:cNvPr id="5" name="תמונה 4">
            <a:extLst>
              <a:ext uri="{FF2B5EF4-FFF2-40B4-BE49-F238E27FC236}">
                <a16:creationId xmlns:a16="http://schemas.microsoft.com/office/drawing/2014/main" id="{951A409F-B92E-07BD-94D8-B25B9288BFE7}"/>
              </a:ext>
            </a:extLst>
          </p:cNvPr>
          <p:cNvPicPr>
            <a:picLocks noChangeAspect="1"/>
          </p:cNvPicPr>
          <p:nvPr/>
        </p:nvPicPr>
        <p:blipFill>
          <a:blip r:embed="rId3"/>
          <a:stretch>
            <a:fillRect/>
          </a:stretch>
        </p:blipFill>
        <p:spPr>
          <a:xfrm>
            <a:off x="4634684" y="3932000"/>
            <a:ext cx="6448000" cy="713016"/>
          </a:xfrm>
          <a:prstGeom prst="rect">
            <a:avLst/>
          </a:prstGeom>
        </p:spPr>
      </p:pic>
    </p:spTree>
    <p:extLst>
      <p:ext uri="{BB962C8B-B14F-4D97-AF65-F5344CB8AC3E}">
        <p14:creationId xmlns:p14="http://schemas.microsoft.com/office/powerpoint/2010/main" val="146709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5050B5-0D50-AB6E-4202-FEA5BAB0E18B}"/>
              </a:ext>
            </a:extLst>
          </p:cNvPr>
          <p:cNvSpPr>
            <a:spLocks noGrp="1"/>
          </p:cNvSpPr>
          <p:nvPr>
            <p:ph type="title"/>
          </p:nvPr>
        </p:nvSpPr>
        <p:spPr>
          <a:xfrm>
            <a:off x="685802" y="685800"/>
            <a:ext cx="3491682" cy="4453732"/>
          </a:xfrm>
        </p:spPr>
        <p:txBody>
          <a:bodyPr>
            <a:normAutofit/>
          </a:bodyPr>
          <a:lstStyle/>
          <a:p>
            <a:r>
              <a:rPr lang="en-US" sz="4200" dirty="0"/>
              <a:t>Results - Is it possible to predict an order cancellation?</a:t>
            </a:r>
            <a:endParaRPr lang="he-IL" sz="4200" dirty="0"/>
          </a:p>
        </p:txBody>
      </p:sp>
      <p:sp>
        <p:nvSpPr>
          <p:cNvPr id="3" name="מציין מיקום תוכן 2">
            <a:extLst>
              <a:ext uri="{FF2B5EF4-FFF2-40B4-BE49-F238E27FC236}">
                <a16:creationId xmlns:a16="http://schemas.microsoft.com/office/drawing/2014/main" id="{CAC84E1C-5680-AF77-3B59-4102B24D1E45}"/>
              </a:ext>
            </a:extLst>
          </p:cNvPr>
          <p:cNvSpPr>
            <a:spLocks noGrp="1"/>
          </p:cNvSpPr>
          <p:nvPr>
            <p:ph sz="quarter" idx="13"/>
          </p:nvPr>
        </p:nvSpPr>
        <p:spPr>
          <a:xfrm>
            <a:off x="4634684" y="685801"/>
            <a:ext cx="6433564" cy="2514561"/>
          </a:xfrm>
        </p:spPr>
        <p:txBody>
          <a:bodyPr>
            <a:normAutofit lnSpcReduction="10000"/>
          </a:bodyPr>
          <a:lstStyle/>
          <a:p>
            <a:pPr algn="l" rtl="0">
              <a:lnSpc>
                <a:spcPct val="110000"/>
              </a:lnSpc>
            </a:pPr>
            <a:r>
              <a:rPr lang="en-US" sz="1900" dirty="0"/>
              <a:t>Yes, its possible.</a:t>
            </a:r>
          </a:p>
          <a:p>
            <a:pPr algn="l" rtl="0">
              <a:lnSpc>
                <a:spcPct val="110000"/>
              </a:lnSpc>
            </a:pPr>
            <a:r>
              <a:rPr lang="en-US" sz="1900" dirty="0"/>
              <a:t>Based on the accuracy of all models that are not overfitted, we can obtain a prediction for order cancellation.</a:t>
            </a:r>
          </a:p>
          <a:p>
            <a:pPr algn="l" rtl="0">
              <a:lnSpc>
                <a:spcPct val="110000"/>
              </a:lnSpc>
            </a:pPr>
            <a:r>
              <a:rPr lang="en-US" sz="1900" dirty="0"/>
              <a:t>We can see the knn model is overfitting!</a:t>
            </a:r>
          </a:p>
          <a:p>
            <a:pPr algn="l" rtl="0">
              <a:lnSpc>
                <a:spcPct val="110000"/>
              </a:lnSpc>
            </a:pPr>
            <a:r>
              <a:rPr lang="en-US" sz="1900" dirty="0"/>
              <a:t>The model which has the best accuracy is Random Forest Classifier – with 0.90723638869745 accuracy rate.</a:t>
            </a:r>
          </a:p>
        </p:txBody>
      </p:sp>
      <p:pic>
        <p:nvPicPr>
          <p:cNvPr id="5" name="תמונה 4">
            <a:extLst>
              <a:ext uri="{FF2B5EF4-FFF2-40B4-BE49-F238E27FC236}">
                <a16:creationId xmlns:a16="http://schemas.microsoft.com/office/drawing/2014/main" id="{E3C651B0-5019-6D90-730C-28EE49BE4A4A}"/>
              </a:ext>
            </a:extLst>
          </p:cNvPr>
          <p:cNvPicPr>
            <a:picLocks noChangeAspect="1"/>
          </p:cNvPicPr>
          <p:nvPr/>
        </p:nvPicPr>
        <p:blipFill>
          <a:blip r:embed="rId3"/>
          <a:stretch>
            <a:fillRect/>
          </a:stretch>
        </p:blipFill>
        <p:spPr>
          <a:xfrm>
            <a:off x="4634684" y="3486365"/>
            <a:ext cx="6448000" cy="1604287"/>
          </a:xfrm>
          <a:prstGeom prst="rect">
            <a:avLst/>
          </a:prstGeom>
        </p:spPr>
      </p:pic>
    </p:spTree>
    <p:extLst>
      <p:ext uri="{BB962C8B-B14F-4D97-AF65-F5344CB8AC3E}">
        <p14:creationId xmlns:p14="http://schemas.microsoft.com/office/powerpoint/2010/main" val="424949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931F63-1BA1-6687-1A66-7358CAC1847E}"/>
              </a:ext>
            </a:extLst>
          </p:cNvPr>
          <p:cNvSpPr>
            <a:spLocks noGrp="1"/>
          </p:cNvSpPr>
          <p:nvPr>
            <p:ph type="title"/>
          </p:nvPr>
        </p:nvSpPr>
        <p:spPr/>
        <p:txBody>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A367EE1-1B47-4844-D8AF-97F1DE84EB9C}"/>
              </a:ext>
            </a:extLst>
          </p:cNvPr>
          <p:cNvSpPr>
            <a:spLocks noGrp="1"/>
          </p:cNvSpPr>
          <p:nvPr>
            <p:ph sz="quarter" idx="13"/>
          </p:nvPr>
        </p:nvSpPr>
        <p:spPr>
          <a:xfrm>
            <a:off x="683626" y="1837766"/>
            <a:ext cx="10396881" cy="3536820"/>
          </a:xfrm>
        </p:spPr>
        <p:txBody>
          <a:bodyPr>
            <a:normAutofit fontScale="92500" lnSpcReduction="10000"/>
          </a:bodyPr>
          <a:lstStyle/>
          <a:p>
            <a:pPr marL="0" indent="0" algn="l" rtl="0">
              <a:lnSpc>
                <a:spcPct val="145000"/>
              </a:lnSpc>
              <a:buNone/>
            </a:pPr>
            <a:r>
              <a:rPr lang="en-US" sz="1800" dirty="0"/>
              <a:t>The analysis of the hotel booking dataset showed that various factors can impact the average price per room, including the number of adults, children, and special requests. However, the impact of the number of previous cancellations on the booking status is less clear, and it seems that other factors may be more influential in determining whether a booking is canceled or not. </a:t>
            </a:r>
          </a:p>
          <a:p>
            <a:pPr marL="0" indent="0" algn="l" rtl="0">
              <a:lnSpc>
                <a:spcPct val="145000"/>
              </a:lnSpc>
              <a:buNone/>
            </a:pPr>
            <a:r>
              <a:rPr lang="en-US" sz="1800" dirty="0"/>
              <a:t>Finally, various features such as lead time, arrival date, and length of stay were found to be important in predicting whether a booking would be canceled, and several machine learning techniques were used to predict order cancellations with a reasonable level of accuracy.</a:t>
            </a:r>
          </a:p>
          <a:p>
            <a:pPr marL="0" indent="0" algn="l" rtl="0">
              <a:lnSpc>
                <a:spcPct val="145000"/>
              </a:lnSpc>
              <a:buNone/>
            </a:pPr>
            <a:r>
              <a:rPr lang="en-US" sz="1800" dirty="0"/>
              <a:t>Overall, the analysis highlights the importance of considering multiple factors when analyzing hotel booking data and the potential of using machine learning to make predictions and inform decision-making.</a:t>
            </a:r>
            <a:endParaRPr lang="he-IL" sz="1800" dirty="0"/>
          </a:p>
        </p:txBody>
      </p:sp>
    </p:spTree>
    <p:extLst>
      <p:ext uri="{BB962C8B-B14F-4D97-AF65-F5344CB8AC3E}">
        <p14:creationId xmlns:p14="http://schemas.microsoft.com/office/powerpoint/2010/main" val="97585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C45CBE5-AD4E-767A-0AB2-F5643E752D98}"/>
              </a:ext>
            </a:extLst>
          </p:cNvPr>
          <p:cNvSpPr>
            <a:spLocks noGrp="1"/>
          </p:cNvSpPr>
          <p:nvPr>
            <p:ph type="title"/>
          </p:nvPr>
        </p:nvSpPr>
        <p:spPr/>
        <p:txBody>
          <a:bodyPr/>
          <a:lstStyle/>
          <a:p>
            <a:r>
              <a:rPr lang="en-US" dirty="0"/>
              <a:t>Difficulties and solutions</a:t>
            </a:r>
            <a:endParaRPr lang="he-IL" dirty="0"/>
          </a:p>
        </p:txBody>
      </p:sp>
      <p:sp>
        <p:nvSpPr>
          <p:cNvPr id="3" name="מציין מיקום תוכן 2">
            <a:extLst>
              <a:ext uri="{FF2B5EF4-FFF2-40B4-BE49-F238E27FC236}">
                <a16:creationId xmlns:a16="http://schemas.microsoft.com/office/drawing/2014/main" id="{8BAB97E8-B0A1-29CE-339F-0CF655B7A094}"/>
              </a:ext>
            </a:extLst>
          </p:cNvPr>
          <p:cNvSpPr>
            <a:spLocks noGrp="1"/>
          </p:cNvSpPr>
          <p:nvPr>
            <p:ph sz="quarter" idx="13"/>
          </p:nvPr>
        </p:nvSpPr>
        <p:spPr>
          <a:xfrm>
            <a:off x="685801" y="1690282"/>
            <a:ext cx="10394707" cy="3771927"/>
          </a:xfrm>
        </p:spPr>
        <p:txBody>
          <a:bodyPr>
            <a:normAutofit/>
          </a:bodyPr>
          <a:lstStyle/>
          <a:p>
            <a:pPr algn="l" rtl="0"/>
            <a:r>
              <a:rPr lang="en-US" sz="1600" dirty="0"/>
              <a:t>Feature selection: Given the large number of features, selecting the most relevant ones was challenging. We solved it by A combination of the knowledge we acquired during the semester and by feature importance analysis (After deciding which questions we are going to ask; it was easier to analyze which features we need)</a:t>
            </a:r>
          </a:p>
          <a:p>
            <a:pPr algn="l" rtl="0"/>
            <a:r>
              <a:rPr lang="en-US" sz="1600" dirty="0"/>
              <a:t>Same results: To answer question 3, we tried 4 different models and got exactly the same accuracy on all of them, which is strange. After some research, we found out that it is because the feature set consists of only 1 feature (according to the question). When we tried to add a random feature, we saw that the accuracy had changed in all models. Nevertheless, we decided to leave it with the one feature - according to the question.</a:t>
            </a:r>
          </a:p>
          <a:p>
            <a:pPr algn="l" rtl="0"/>
            <a:r>
              <a:rPr lang="en-US" sz="1600" dirty="0"/>
              <a:t>Model selection: Given the questions we have to answer, we didn't know which model to choose for each question. After learning about each model and its purpose (classification or regression), we were able to select them accordingly.</a:t>
            </a:r>
            <a:endParaRPr lang="he-IL" sz="1600" dirty="0"/>
          </a:p>
        </p:txBody>
      </p:sp>
    </p:spTree>
    <p:extLst>
      <p:ext uri="{BB962C8B-B14F-4D97-AF65-F5344CB8AC3E}">
        <p14:creationId xmlns:p14="http://schemas.microsoft.com/office/powerpoint/2010/main" val="151453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3EE440-4D91-B9E5-8B9E-30DFD0B3D012}"/>
              </a:ext>
            </a:extLst>
          </p:cNvPr>
          <p:cNvSpPr>
            <a:spLocks noGrp="1"/>
          </p:cNvSpPr>
          <p:nvPr>
            <p:ph type="title"/>
          </p:nvPr>
        </p:nvSpPr>
        <p:spPr/>
        <p:txBody>
          <a:bodyPr/>
          <a:lstStyle/>
          <a:p>
            <a:r>
              <a:rPr lang="en-US" dirty="0"/>
              <a:t>Project Overview and Objective</a:t>
            </a:r>
            <a:endParaRPr lang="he-IL" dirty="0"/>
          </a:p>
        </p:txBody>
      </p:sp>
      <p:sp>
        <p:nvSpPr>
          <p:cNvPr id="3" name="מציין מיקום תוכן 2">
            <a:extLst>
              <a:ext uri="{FF2B5EF4-FFF2-40B4-BE49-F238E27FC236}">
                <a16:creationId xmlns:a16="http://schemas.microsoft.com/office/drawing/2014/main" id="{30C783B2-A95E-F601-279C-09DA39E9F877}"/>
              </a:ext>
            </a:extLst>
          </p:cNvPr>
          <p:cNvSpPr>
            <a:spLocks noGrp="1"/>
          </p:cNvSpPr>
          <p:nvPr>
            <p:ph sz="quarter" idx="13"/>
          </p:nvPr>
        </p:nvSpPr>
        <p:spPr/>
        <p:txBody>
          <a:bodyPr/>
          <a:lstStyle/>
          <a:p>
            <a:pPr marL="0" indent="0" algn="l" rtl="0">
              <a:buNone/>
            </a:pPr>
            <a:r>
              <a:rPr lang="en-US" sz="2400" dirty="0"/>
              <a:t>The main purpose of this project was to build models that would answer some questions using the dataset provided. Each model would attempt to learn the dataset and make a prediction using its algorithm.</a:t>
            </a:r>
            <a:endParaRPr lang="he-IL" sz="2400" dirty="0"/>
          </a:p>
          <a:p>
            <a:endParaRPr lang="he-IL" dirty="0"/>
          </a:p>
        </p:txBody>
      </p:sp>
    </p:spTree>
    <p:extLst>
      <p:ext uri="{BB962C8B-B14F-4D97-AF65-F5344CB8AC3E}">
        <p14:creationId xmlns:p14="http://schemas.microsoft.com/office/powerpoint/2010/main" val="335753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69C3CB-6FA9-09FC-ED46-84EBDAAB63B9}"/>
              </a:ext>
            </a:extLst>
          </p:cNvPr>
          <p:cNvSpPr>
            <a:spLocks noGrp="1"/>
          </p:cNvSpPr>
          <p:nvPr>
            <p:ph type="title"/>
          </p:nvPr>
        </p:nvSpPr>
        <p:spPr>
          <a:xfrm>
            <a:off x="683626" y="175260"/>
            <a:ext cx="10396882" cy="1151965"/>
          </a:xfrm>
        </p:spPr>
        <p:txBody>
          <a:bodyPr/>
          <a:lstStyle/>
          <a:p>
            <a:r>
              <a:rPr lang="en-US" dirty="0"/>
              <a:t>The dataset</a:t>
            </a:r>
            <a:endParaRPr lang="he-IL" dirty="0"/>
          </a:p>
        </p:txBody>
      </p:sp>
      <p:sp>
        <p:nvSpPr>
          <p:cNvPr id="3" name="מציין מיקום תוכן 2">
            <a:extLst>
              <a:ext uri="{FF2B5EF4-FFF2-40B4-BE49-F238E27FC236}">
                <a16:creationId xmlns:a16="http://schemas.microsoft.com/office/drawing/2014/main" id="{48E372FC-4CA3-2209-B4D8-6D9D56FB089D}"/>
              </a:ext>
            </a:extLst>
          </p:cNvPr>
          <p:cNvSpPr>
            <a:spLocks noGrp="1"/>
          </p:cNvSpPr>
          <p:nvPr>
            <p:ph sz="quarter" idx="13"/>
          </p:nvPr>
        </p:nvSpPr>
        <p:spPr>
          <a:xfrm>
            <a:off x="205740" y="1104901"/>
            <a:ext cx="10874768" cy="4269686"/>
          </a:xfrm>
        </p:spPr>
        <p:txBody>
          <a:bodyPr numCol="2">
            <a:normAutofit fontScale="62500" lnSpcReduction="20000"/>
          </a:bodyPr>
          <a:lstStyle/>
          <a:p>
            <a:pPr algn="l" rtl="0"/>
            <a:r>
              <a:rPr lang="en-US" sz="1900" dirty="0"/>
              <a:t>Dataset was Taken from: </a:t>
            </a:r>
            <a:r>
              <a:rPr lang="en-US" sz="1900" dirty="0">
                <a:hlinkClick r:id="rId3"/>
              </a:rPr>
              <a:t>https://www.kaggle.com/datasets/ahsan81/hotel-reservationsclassification-dataset</a:t>
            </a:r>
            <a:endParaRPr lang="en-US" sz="1900" dirty="0"/>
          </a:p>
          <a:p>
            <a:pPr algn="l" rtl="0"/>
            <a:r>
              <a:rPr lang="en-US" sz="1900" dirty="0"/>
              <a:t>The file contains the different attributes of customers' reservation details. </a:t>
            </a:r>
          </a:p>
          <a:p>
            <a:pPr algn="l" rtl="0"/>
            <a:r>
              <a:rPr lang="en-US" sz="1900" dirty="0"/>
              <a:t>Data Dictionary:</a:t>
            </a:r>
          </a:p>
          <a:p>
            <a:pPr lvl="1" algn="l" rtl="0"/>
            <a:r>
              <a:rPr lang="en-US" sz="1900" dirty="0"/>
              <a:t>Booking_ID: unique identifier of each booking</a:t>
            </a:r>
          </a:p>
          <a:p>
            <a:pPr lvl="1" algn="l" rtl="0"/>
            <a:r>
              <a:rPr lang="en-US" sz="1900" dirty="0"/>
              <a:t>no_of_adults: Number of adults</a:t>
            </a:r>
          </a:p>
          <a:p>
            <a:pPr lvl="1" algn="l" rtl="0"/>
            <a:r>
              <a:rPr lang="en-US" sz="1900" dirty="0"/>
              <a:t>no_of_children: Number of Children</a:t>
            </a:r>
          </a:p>
          <a:p>
            <a:pPr lvl="1" algn="l" rtl="0"/>
            <a:r>
              <a:rPr lang="en-US" sz="1900" dirty="0"/>
              <a:t>no_of_weekend_nights: Number of weekend nights (Saturday or Sunday) the guest stayed or booked to stay at the hotel</a:t>
            </a:r>
          </a:p>
          <a:p>
            <a:pPr lvl="1" algn="l" rtl="0"/>
            <a:r>
              <a:rPr lang="en-US" sz="1900" dirty="0"/>
              <a:t>no_of_week_nights: Number of week nights (Monday to Friday) the guest stayed or booked to stay at the hotel</a:t>
            </a:r>
          </a:p>
          <a:p>
            <a:pPr lvl="1" algn="l" rtl="0"/>
            <a:r>
              <a:rPr lang="en-US" sz="1900" dirty="0"/>
              <a:t>type_of_meal_plan: Type of meal plan booked by the customer:</a:t>
            </a:r>
          </a:p>
          <a:p>
            <a:pPr lvl="1" algn="l" rtl="0"/>
            <a:r>
              <a:rPr lang="en-US" sz="1900" dirty="0"/>
              <a:t>required_car_parking_space: Does the customer require a car parking space? (0 - No, 1- Yes)</a:t>
            </a:r>
          </a:p>
          <a:p>
            <a:pPr lvl="1" algn="l" rtl="0"/>
            <a:r>
              <a:rPr lang="en-US" sz="1900" dirty="0"/>
              <a:t>room_type_reserved: Type of room reserved by the customer. The values are ciphered (encoded) by INN Hotels.</a:t>
            </a:r>
          </a:p>
          <a:p>
            <a:pPr lvl="1" algn="l" rtl="0"/>
            <a:r>
              <a:rPr lang="en-US" sz="1900" dirty="0"/>
              <a:t>lead_time: Number of days between the date of booking and the arrival date</a:t>
            </a:r>
          </a:p>
          <a:p>
            <a:pPr lvl="1" algn="l" rtl="0"/>
            <a:r>
              <a:rPr lang="en-US" sz="1900" dirty="0"/>
              <a:t>arrival_year: Year of arrival date</a:t>
            </a:r>
          </a:p>
          <a:p>
            <a:pPr lvl="1" algn="l" rtl="0"/>
            <a:r>
              <a:rPr lang="en-US" sz="1900" dirty="0"/>
              <a:t>arrival_month: Month of arrival date</a:t>
            </a:r>
          </a:p>
          <a:p>
            <a:pPr lvl="1" algn="l" rtl="0"/>
            <a:r>
              <a:rPr lang="en-US" sz="1900" dirty="0"/>
              <a:t>arrival_date: Date of the month</a:t>
            </a:r>
          </a:p>
          <a:p>
            <a:pPr lvl="1" algn="l" rtl="0"/>
            <a:r>
              <a:rPr lang="en-US" sz="1900" dirty="0"/>
              <a:t>market_segment_type: Market segment designation.</a:t>
            </a:r>
          </a:p>
          <a:p>
            <a:pPr lvl="1" algn="l" rtl="0"/>
            <a:r>
              <a:rPr lang="en-US" sz="1900" dirty="0"/>
              <a:t>repeated_guest: Is the customer a repeated guest? (0 - No, 1- Yes)</a:t>
            </a:r>
          </a:p>
          <a:p>
            <a:pPr lvl="1" algn="l" rtl="0"/>
            <a:r>
              <a:rPr lang="en-US" sz="1900" dirty="0"/>
              <a:t>no_of_previous_cancellations: Number of previous bookings that were canceled by the customer prior to the current booking.</a:t>
            </a:r>
          </a:p>
          <a:p>
            <a:pPr lvl="1" algn="l" rtl="0"/>
            <a:r>
              <a:rPr lang="en-US" sz="1900" dirty="0"/>
              <a:t>no_of_previous_bookings_not_canceled: Number of previous bookings not canceled by the customer prior to the current booking</a:t>
            </a:r>
          </a:p>
          <a:p>
            <a:pPr lvl="1" algn="l" rtl="0"/>
            <a:r>
              <a:rPr lang="en-US" sz="1900" dirty="0"/>
              <a:t>avg_price_per_room: Average price per day of the reservation; prices of the rooms are dynamic. (in euros)</a:t>
            </a:r>
          </a:p>
          <a:p>
            <a:pPr lvl="1" algn="l" rtl="0"/>
            <a:r>
              <a:rPr lang="en-US" sz="1900" dirty="0"/>
              <a:t>no_of_special_requests: Total number of special requests made by the customer (e.g., high floor, view from the room, etc.)</a:t>
            </a:r>
          </a:p>
          <a:p>
            <a:pPr lvl="1" algn="l" rtl="0"/>
            <a:r>
              <a:rPr lang="en-US" sz="1900" dirty="0"/>
              <a:t>booking_status: Flag indicating if the booking was canceled or not.</a:t>
            </a:r>
          </a:p>
          <a:p>
            <a:pPr algn="l" rtl="0"/>
            <a:endParaRPr lang="en-US" dirty="0"/>
          </a:p>
          <a:p>
            <a:pPr algn="l" rtl="0"/>
            <a:endParaRPr lang="he-IL" dirty="0"/>
          </a:p>
        </p:txBody>
      </p:sp>
    </p:spTree>
    <p:extLst>
      <p:ext uri="{BB962C8B-B14F-4D97-AF65-F5344CB8AC3E}">
        <p14:creationId xmlns:p14="http://schemas.microsoft.com/office/powerpoint/2010/main" val="174495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ABB2D5-50DA-5597-2ED4-05BEC6A71296}"/>
              </a:ext>
            </a:extLst>
          </p:cNvPr>
          <p:cNvSpPr>
            <a:spLocks noGrp="1"/>
          </p:cNvSpPr>
          <p:nvPr>
            <p:ph type="title"/>
          </p:nvPr>
        </p:nvSpPr>
        <p:spPr/>
        <p:txBody>
          <a:bodyPr/>
          <a:lstStyle/>
          <a:p>
            <a:r>
              <a:rPr lang="en-US" dirty="0"/>
              <a:t>The research Questions</a:t>
            </a:r>
            <a:endParaRPr lang="he-IL" dirty="0"/>
          </a:p>
        </p:txBody>
      </p:sp>
      <p:sp>
        <p:nvSpPr>
          <p:cNvPr id="3" name="מציין מיקום תוכן 2">
            <a:extLst>
              <a:ext uri="{FF2B5EF4-FFF2-40B4-BE49-F238E27FC236}">
                <a16:creationId xmlns:a16="http://schemas.microsoft.com/office/drawing/2014/main" id="{E484D7A7-B6B5-7E43-6687-DBBED88F01B0}"/>
              </a:ext>
            </a:extLst>
          </p:cNvPr>
          <p:cNvSpPr>
            <a:spLocks noGrp="1"/>
          </p:cNvSpPr>
          <p:nvPr>
            <p:ph sz="quarter" idx="13"/>
          </p:nvPr>
        </p:nvSpPr>
        <p:spPr>
          <a:xfrm>
            <a:off x="685801" y="1840211"/>
            <a:ext cx="9974579" cy="3180025"/>
          </a:xfrm>
        </p:spPr>
        <p:txBody>
          <a:bodyPr/>
          <a:lstStyle/>
          <a:p>
            <a:pPr algn="l" rtl="0"/>
            <a:r>
              <a:rPr lang="en-US" dirty="0">
                <a:solidFill>
                  <a:schemeClr val="tx1">
                    <a:lumMod val="75000"/>
                    <a:lumOff val="25000"/>
                  </a:schemeClr>
                </a:solidFill>
                <a:latin typeface="+mn-lt"/>
                <a:ea typeface="+mn-ea"/>
                <a:cs typeface="+mn-cs"/>
              </a:rPr>
              <a:t>Q1. What factors most influence the booking status (cancelled or not cancelled)?</a:t>
            </a:r>
          </a:p>
          <a:p>
            <a:pPr algn="l" rtl="0"/>
            <a:r>
              <a:rPr lang="en-US" dirty="0">
                <a:solidFill>
                  <a:schemeClr val="tx1">
                    <a:lumMod val="75000"/>
                    <a:lumOff val="25000"/>
                  </a:schemeClr>
                </a:solidFill>
                <a:latin typeface="+mn-lt"/>
                <a:ea typeface="+mn-ea"/>
                <a:cs typeface="+mn-cs"/>
              </a:rPr>
              <a:t>Q2. How does the number of adults, children, and special requests affect the average price per room?</a:t>
            </a:r>
          </a:p>
          <a:p>
            <a:pPr algn="l" rtl="0"/>
            <a:r>
              <a:rPr lang="en-US" dirty="0">
                <a:solidFill>
                  <a:schemeClr val="tx1">
                    <a:lumMod val="75000"/>
                    <a:lumOff val="25000"/>
                  </a:schemeClr>
                </a:solidFill>
                <a:latin typeface="+mn-lt"/>
                <a:ea typeface="+mn-ea"/>
                <a:cs typeface="+mn-cs"/>
              </a:rPr>
              <a:t>Q3. What is the impact of the number of previous cancellations on the booking status?</a:t>
            </a:r>
          </a:p>
          <a:p>
            <a:pPr algn="l" rtl="0"/>
            <a:r>
              <a:rPr lang="en-US" dirty="0">
                <a:solidFill>
                  <a:schemeClr val="tx1">
                    <a:lumMod val="75000"/>
                    <a:lumOff val="25000"/>
                  </a:schemeClr>
                </a:solidFill>
                <a:latin typeface="+mn-lt"/>
                <a:ea typeface="+mn-ea"/>
                <a:cs typeface="+mn-cs"/>
              </a:rPr>
              <a:t>Q4. Is it possible to predict an order cancellation?</a:t>
            </a:r>
          </a:p>
        </p:txBody>
      </p:sp>
      <p:sp>
        <p:nvSpPr>
          <p:cNvPr id="4" name="תיבת טקסט 3">
            <a:extLst>
              <a:ext uri="{FF2B5EF4-FFF2-40B4-BE49-F238E27FC236}">
                <a16:creationId xmlns:a16="http://schemas.microsoft.com/office/drawing/2014/main" id="{3A1D40ED-696E-536C-9ED5-F4407348D2D7}"/>
              </a:ext>
            </a:extLst>
          </p:cNvPr>
          <p:cNvSpPr txBox="1"/>
          <p:nvPr/>
        </p:nvSpPr>
        <p:spPr>
          <a:xfrm flipH="1">
            <a:off x="2227443" y="4881340"/>
            <a:ext cx="731359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GB" dirty="0">
                <a:solidFill>
                  <a:schemeClr val="tx1">
                    <a:lumMod val="75000"/>
                    <a:lumOff val="25000"/>
                  </a:schemeClr>
                </a:solidFill>
                <a:latin typeface="+mn-lt"/>
                <a:ea typeface="+mn-ea"/>
                <a:cs typeface="+mn-cs"/>
              </a:rPr>
              <a:t>Note: We divided the dataset into two parts: 80% for training, 20% for testing.</a:t>
            </a:r>
          </a:p>
          <a:p>
            <a:endParaRPr lang="he-IL" dirty="0"/>
          </a:p>
        </p:txBody>
      </p:sp>
    </p:spTree>
    <p:extLst>
      <p:ext uri="{BB962C8B-B14F-4D97-AF65-F5344CB8AC3E}">
        <p14:creationId xmlns:p14="http://schemas.microsoft.com/office/powerpoint/2010/main" val="369431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9E5C94-55F2-1D4F-13B8-3F62DDC8B8B7}"/>
              </a:ext>
            </a:extLst>
          </p:cNvPr>
          <p:cNvSpPr>
            <a:spLocks noGrp="1"/>
          </p:cNvSpPr>
          <p:nvPr>
            <p:ph type="title"/>
          </p:nvPr>
        </p:nvSpPr>
        <p:spPr/>
        <p:txBody>
          <a:bodyPr/>
          <a:lstStyle/>
          <a:p>
            <a:r>
              <a:rPr lang="en-US" dirty="0"/>
              <a:t>Our Techniques</a:t>
            </a:r>
            <a:endParaRPr lang="he-IL" dirty="0"/>
          </a:p>
        </p:txBody>
      </p:sp>
      <p:sp>
        <p:nvSpPr>
          <p:cNvPr id="3" name="מציין מיקום תוכן 2">
            <a:extLst>
              <a:ext uri="{FF2B5EF4-FFF2-40B4-BE49-F238E27FC236}">
                <a16:creationId xmlns:a16="http://schemas.microsoft.com/office/drawing/2014/main" id="{973519F2-092C-8495-0814-36EE28D18D67}"/>
              </a:ext>
            </a:extLst>
          </p:cNvPr>
          <p:cNvSpPr>
            <a:spLocks noGrp="1"/>
          </p:cNvSpPr>
          <p:nvPr>
            <p:ph sz="quarter" idx="13"/>
          </p:nvPr>
        </p:nvSpPr>
        <p:spPr>
          <a:xfrm>
            <a:off x="687976" y="1744980"/>
            <a:ext cx="10394707" cy="3705805"/>
          </a:xfrm>
        </p:spPr>
        <p:txBody>
          <a:bodyPr>
            <a:normAutofit fontScale="92500" lnSpcReduction="10000"/>
          </a:bodyPr>
          <a:lstStyle/>
          <a:p>
            <a:pPr algn="l" rtl="0"/>
            <a:r>
              <a:rPr lang="en-US" sz="1200" u="sng" dirty="0">
                <a:solidFill>
                  <a:schemeClr val="accent3">
                    <a:lumMod val="75000"/>
                  </a:schemeClr>
                </a:solidFill>
              </a:rPr>
              <a:t>Linear Regression</a:t>
            </a:r>
            <a:r>
              <a:rPr lang="en-US" sz="1200" dirty="0"/>
              <a:t>: is a supervised machine learning algorithm used for predicting a continuous target variable based on one or more predictor variables. The basic idea behind linear regression is to find the best linear relationship between the target variable and the predictor variables.</a:t>
            </a:r>
          </a:p>
          <a:p>
            <a:pPr algn="l" rtl="0"/>
            <a:r>
              <a:rPr lang="en-US" sz="1200" u="sng" dirty="0">
                <a:solidFill>
                  <a:schemeClr val="accent3">
                    <a:lumMod val="75000"/>
                  </a:schemeClr>
                </a:solidFill>
              </a:rPr>
              <a:t>Random Forest</a:t>
            </a:r>
            <a:r>
              <a:rPr lang="en-US" sz="1200" dirty="0"/>
              <a:t>: is an ensemble machine learning algorithm that can be used for both classification and regression problems. The basic idea behind Random Forest is to combine the predictions of multiple decision trees to improve the overall accuracy of the model.</a:t>
            </a:r>
          </a:p>
          <a:p>
            <a:pPr algn="l" rtl="0"/>
            <a:r>
              <a:rPr lang="en-US" sz="1200" u="sng" dirty="0">
                <a:solidFill>
                  <a:schemeClr val="accent3">
                    <a:lumMod val="75000"/>
                  </a:schemeClr>
                </a:solidFill>
              </a:rPr>
              <a:t>Logistic Regression</a:t>
            </a:r>
            <a:r>
              <a:rPr lang="en-US" sz="1200" dirty="0"/>
              <a:t>: is a type of supervised machine learning algorithm used for binary classification problems. The goal of logistic regression is to predict a binary outcome (e.g., yes/no, 0/1) based on one or more predictor variables.</a:t>
            </a:r>
          </a:p>
          <a:p>
            <a:pPr algn="l" rtl="0"/>
            <a:r>
              <a:rPr lang="en-US" sz="1200" u="sng" dirty="0">
                <a:solidFill>
                  <a:schemeClr val="accent3">
                    <a:lumMod val="75000"/>
                  </a:schemeClr>
                </a:solidFill>
              </a:rPr>
              <a:t>Decision Trees</a:t>
            </a:r>
            <a:r>
              <a:rPr lang="en-US" sz="1200" dirty="0"/>
              <a:t>: is a type of supervised machine learning algorithm used for both classification and regression problems. It works by creating a tree-like model that splits the data into smaller and smaller subgroups based on the values of the input features. Each split is represented by a node in the tree, and each leaf node represents a prediction for the target variable.</a:t>
            </a:r>
          </a:p>
          <a:p>
            <a:pPr algn="l" rtl="0"/>
            <a:r>
              <a:rPr lang="en-US" sz="1200" u="sng" dirty="0">
                <a:solidFill>
                  <a:schemeClr val="accent3">
                    <a:lumMod val="75000"/>
                  </a:schemeClr>
                </a:solidFill>
              </a:rPr>
              <a:t>KNN</a:t>
            </a:r>
            <a:r>
              <a:rPr lang="en-US" sz="1200" dirty="0"/>
              <a:t>: (K-Nearest Neighbors) is a machine learning algorithm that is commonly used for classification and regression problems. KNN is a non-parametric algorithm, meaning it doesn't make any assumptions about the underlying distribution of the data. KNN is a simple algorithm that uses the distance metric to identify the k-nearest neighbors to a new data point and classify it based on the majority class of the k-nearest neighbors.</a:t>
            </a:r>
          </a:p>
          <a:p>
            <a:pPr algn="l" rtl="0"/>
            <a:r>
              <a:rPr lang="en-US" sz="1200" u="sng" dirty="0">
                <a:solidFill>
                  <a:schemeClr val="accent3">
                    <a:lumMod val="75000"/>
                  </a:schemeClr>
                </a:solidFill>
              </a:rPr>
              <a:t>SVM</a:t>
            </a:r>
            <a:r>
              <a:rPr lang="en-US" sz="1200" dirty="0"/>
              <a:t>: (Support Vector Machines) is a machine learning algorithm that is commonly used for classification and regression problems. SVM is a linear model that tries to find a hyperplane that separates the data into two or more classes. The hyperplane is chosen in such a way that it maximizes the margin between the classes. SVM is a powerful algorithm that can handle both linear and non-linear problems, making it useful for various applications.</a:t>
            </a:r>
          </a:p>
        </p:txBody>
      </p:sp>
    </p:spTree>
    <p:extLst>
      <p:ext uri="{BB962C8B-B14F-4D97-AF65-F5344CB8AC3E}">
        <p14:creationId xmlns:p14="http://schemas.microsoft.com/office/powerpoint/2010/main" val="385678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223C9D-8571-98BD-ACEB-D70D9216CF1C}"/>
              </a:ext>
            </a:extLst>
          </p:cNvPr>
          <p:cNvSpPr>
            <a:spLocks noGrp="1"/>
          </p:cNvSpPr>
          <p:nvPr>
            <p:ph type="title"/>
          </p:nvPr>
        </p:nvSpPr>
        <p:spPr/>
        <p:txBody>
          <a:bodyPr>
            <a:normAutofit fontScale="90000"/>
          </a:bodyPr>
          <a:lstStyle/>
          <a:p>
            <a:r>
              <a:rPr lang="en-US" dirty="0"/>
              <a:t>Algorithms Description Summary - q1</a:t>
            </a:r>
            <a:endParaRPr lang="he-IL" dirty="0"/>
          </a:p>
        </p:txBody>
      </p:sp>
      <p:sp>
        <p:nvSpPr>
          <p:cNvPr id="3" name="מציין מיקום תוכן 2">
            <a:extLst>
              <a:ext uri="{FF2B5EF4-FFF2-40B4-BE49-F238E27FC236}">
                <a16:creationId xmlns:a16="http://schemas.microsoft.com/office/drawing/2014/main" id="{0157A927-C30D-C557-7FE7-096E8A33ACBA}"/>
              </a:ext>
            </a:extLst>
          </p:cNvPr>
          <p:cNvSpPr>
            <a:spLocks noGrp="1"/>
          </p:cNvSpPr>
          <p:nvPr>
            <p:ph sz="quarter" idx="13"/>
          </p:nvPr>
        </p:nvSpPr>
        <p:spPr>
          <a:xfrm>
            <a:off x="685800" y="1921396"/>
            <a:ext cx="10394707" cy="3383740"/>
          </a:xfrm>
        </p:spPr>
        <p:txBody>
          <a:bodyPr>
            <a:normAutofit/>
          </a:bodyPr>
          <a:lstStyle/>
          <a:p>
            <a:pPr marL="0" indent="0" algn="l" rtl="0">
              <a:buNone/>
            </a:pPr>
            <a:r>
              <a:rPr lang="en-US" dirty="0"/>
              <a:t>This algorithm performs a binary classification task on the dataset using random forest and decision tree classifiers. </a:t>
            </a:r>
          </a:p>
          <a:p>
            <a:pPr marL="0" indent="0" algn="l" rtl="0">
              <a:buNone/>
            </a:pPr>
            <a:r>
              <a:rPr lang="en-US" dirty="0"/>
              <a:t>It preprocesses the data by dropping a column, one-hot encoding categorical columns, and scaling the data. </a:t>
            </a:r>
          </a:p>
          <a:p>
            <a:pPr marL="0" indent="0" algn="l" rtl="0">
              <a:buNone/>
            </a:pPr>
            <a:r>
              <a:rPr lang="en-US" dirty="0"/>
              <a:t>The data is split into training and test sets, and the classifiers are trained on the training data. </a:t>
            </a:r>
          </a:p>
          <a:p>
            <a:pPr marL="0" indent="0" algn="l" rtl="0">
              <a:buNone/>
            </a:pPr>
            <a:r>
              <a:rPr lang="en-US" dirty="0"/>
              <a:t>Finally, the feature importance of the trained classifiers is displayed using the showInfo() function.</a:t>
            </a:r>
          </a:p>
        </p:txBody>
      </p:sp>
    </p:spTree>
    <p:extLst>
      <p:ext uri="{BB962C8B-B14F-4D97-AF65-F5344CB8AC3E}">
        <p14:creationId xmlns:p14="http://schemas.microsoft.com/office/powerpoint/2010/main" val="305878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223C9D-8571-98BD-ACEB-D70D9216CF1C}"/>
              </a:ext>
            </a:extLst>
          </p:cNvPr>
          <p:cNvSpPr>
            <a:spLocks noGrp="1"/>
          </p:cNvSpPr>
          <p:nvPr>
            <p:ph type="title"/>
          </p:nvPr>
        </p:nvSpPr>
        <p:spPr>
          <a:xfrm>
            <a:off x="685800" y="685800"/>
            <a:ext cx="10483769" cy="1151965"/>
          </a:xfrm>
        </p:spPr>
        <p:txBody>
          <a:bodyPr>
            <a:normAutofit fontScale="90000"/>
          </a:bodyPr>
          <a:lstStyle/>
          <a:p>
            <a:r>
              <a:rPr lang="en-US" dirty="0"/>
              <a:t>Algorithms Description Summary – Q2</a:t>
            </a:r>
            <a:endParaRPr lang="he-IL" dirty="0"/>
          </a:p>
        </p:txBody>
      </p:sp>
      <p:sp>
        <p:nvSpPr>
          <p:cNvPr id="3" name="מציין מיקום תוכן 2">
            <a:extLst>
              <a:ext uri="{FF2B5EF4-FFF2-40B4-BE49-F238E27FC236}">
                <a16:creationId xmlns:a16="http://schemas.microsoft.com/office/drawing/2014/main" id="{0157A927-C30D-C557-7FE7-096E8A33ACBA}"/>
              </a:ext>
            </a:extLst>
          </p:cNvPr>
          <p:cNvSpPr>
            <a:spLocks noGrp="1"/>
          </p:cNvSpPr>
          <p:nvPr>
            <p:ph sz="quarter" idx="13"/>
          </p:nvPr>
        </p:nvSpPr>
        <p:spPr>
          <a:xfrm>
            <a:off x="685800" y="1921396"/>
            <a:ext cx="10394707" cy="3383740"/>
          </a:xfrm>
        </p:spPr>
        <p:txBody>
          <a:bodyPr>
            <a:normAutofit/>
          </a:bodyPr>
          <a:lstStyle/>
          <a:p>
            <a:pPr marL="0" indent="0" algn="l" rtl="0">
              <a:buNone/>
            </a:pPr>
            <a:r>
              <a:rPr lang="en-US" dirty="0"/>
              <a:t>This algorithm prepares the dataset for training three regression models: Linear Regression, Random Forest, and Decision Tree.</a:t>
            </a:r>
          </a:p>
          <a:p>
            <a:pPr marL="0" indent="0" algn="l" rtl="0">
              <a:buNone/>
            </a:pPr>
            <a:r>
              <a:rPr lang="en-US" dirty="0"/>
              <a:t>It then splits the data into training and test sets, trains the models, makes predictions on the test set, and evaluates each model using mean absolute error.</a:t>
            </a:r>
          </a:p>
          <a:p>
            <a:pPr marL="0" indent="0" algn="l" rtl="0">
              <a:buNone/>
            </a:pPr>
            <a:r>
              <a:rPr lang="en-US" dirty="0"/>
              <a:t>Finally, it creates a scatter plot of the actual values and the predictions for each model, and it generates bar charts of the average price per room by the number of adults, children, and special requests.</a:t>
            </a:r>
          </a:p>
        </p:txBody>
      </p:sp>
    </p:spTree>
    <p:extLst>
      <p:ext uri="{BB962C8B-B14F-4D97-AF65-F5344CB8AC3E}">
        <p14:creationId xmlns:p14="http://schemas.microsoft.com/office/powerpoint/2010/main" val="32539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223C9D-8571-98BD-ACEB-D70D9216CF1C}"/>
              </a:ext>
            </a:extLst>
          </p:cNvPr>
          <p:cNvSpPr>
            <a:spLocks noGrp="1"/>
          </p:cNvSpPr>
          <p:nvPr>
            <p:ph type="title"/>
          </p:nvPr>
        </p:nvSpPr>
        <p:spPr>
          <a:xfrm>
            <a:off x="685800" y="685800"/>
            <a:ext cx="10553218" cy="1151965"/>
          </a:xfrm>
        </p:spPr>
        <p:txBody>
          <a:bodyPr>
            <a:normAutofit fontScale="90000"/>
          </a:bodyPr>
          <a:lstStyle/>
          <a:p>
            <a:r>
              <a:rPr lang="en-US" dirty="0"/>
              <a:t>Algorithms Description Summary – q3</a:t>
            </a:r>
            <a:endParaRPr lang="he-IL" dirty="0"/>
          </a:p>
        </p:txBody>
      </p:sp>
      <p:sp>
        <p:nvSpPr>
          <p:cNvPr id="3" name="מציין מיקום תוכן 2">
            <a:extLst>
              <a:ext uri="{FF2B5EF4-FFF2-40B4-BE49-F238E27FC236}">
                <a16:creationId xmlns:a16="http://schemas.microsoft.com/office/drawing/2014/main" id="{0157A927-C30D-C557-7FE7-096E8A33ACBA}"/>
              </a:ext>
            </a:extLst>
          </p:cNvPr>
          <p:cNvSpPr>
            <a:spLocks noGrp="1"/>
          </p:cNvSpPr>
          <p:nvPr>
            <p:ph sz="quarter" idx="13"/>
          </p:nvPr>
        </p:nvSpPr>
        <p:spPr>
          <a:xfrm>
            <a:off x="685800" y="1921396"/>
            <a:ext cx="10394707" cy="3383740"/>
          </a:xfrm>
        </p:spPr>
        <p:txBody>
          <a:bodyPr>
            <a:normAutofit/>
          </a:bodyPr>
          <a:lstStyle/>
          <a:p>
            <a:pPr marL="0" indent="0" algn="l" rtl="0">
              <a:buNone/>
            </a:pPr>
            <a:r>
              <a:rPr lang="en-US" dirty="0"/>
              <a:t>This algorithm demonstrates the use of four different classification models (Random Forest, Logistic Regression and Decision Tree and KNN) to predict the booking status of hotel reservations based on the number of previous cancellations. </a:t>
            </a:r>
          </a:p>
          <a:p>
            <a:pPr marL="0" indent="0" algn="l" rtl="0">
              <a:buNone/>
            </a:pPr>
            <a:r>
              <a:rPr lang="en-US" dirty="0"/>
              <a:t>The dataset is loaded, prepared, and split into training and test sets using the pandas and scikit-learn libraries. </a:t>
            </a:r>
          </a:p>
          <a:p>
            <a:pPr marL="0" indent="0" algn="l" rtl="0">
              <a:buNone/>
            </a:pPr>
            <a:r>
              <a:rPr lang="en-US" dirty="0"/>
              <a:t>The accuracy of each model is then calculated and printed to the console.</a:t>
            </a:r>
          </a:p>
        </p:txBody>
      </p:sp>
    </p:spTree>
    <p:extLst>
      <p:ext uri="{BB962C8B-B14F-4D97-AF65-F5344CB8AC3E}">
        <p14:creationId xmlns:p14="http://schemas.microsoft.com/office/powerpoint/2010/main" val="346492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223C9D-8571-98BD-ACEB-D70D9216CF1C}"/>
              </a:ext>
            </a:extLst>
          </p:cNvPr>
          <p:cNvSpPr>
            <a:spLocks noGrp="1"/>
          </p:cNvSpPr>
          <p:nvPr>
            <p:ph type="title"/>
          </p:nvPr>
        </p:nvSpPr>
        <p:spPr>
          <a:xfrm>
            <a:off x="685800" y="685800"/>
            <a:ext cx="10553218" cy="1151965"/>
          </a:xfrm>
        </p:spPr>
        <p:txBody>
          <a:bodyPr>
            <a:normAutofit fontScale="90000"/>
          </a:bodyPr>
          <a:lstStyle/>
          <a:p>
            <a:r>
              <a:rPr lang="en-US" dirty="0"/>
              <a:t>Algorithms Description Summary – q4</a:t>
            </a:r>
            <a:endParaRPr lang="he-IL" dirty="0"/>
          </a:p>
        </p:txBody>
      </p:sp>
      <p:sp>
        <p:nvSpPr>
          <p:cNvPr id="3" name="מציין מיקום תוכן 2">
            <a:extLst>
              <a:ext uri="{FF2B5EF4-FFF2-40B4-BE49-F238E27FC236}">
                <a16:creationId xmlns:a16="http://schemas.microsoft.com/office/drawing/2014/main" id="{0157A927-C30D-C557-7FE7-096E8A33ACBA}"/>
              </a:ext>
            </a:extLst>
          </p:cNvPr>
          <p:cNvSpPr>
            <a:spLocks noGrp="1"/>
          </p:cNvSpPr>
          <p:nvPr>
            <p:ph sz="quarter" idx="13"/>
          </p:nvPr>
        </p:nvSpPr>
        <p:spPr>
          <a:xfrm>
            <a:off x="685800" y="1921396"/>
            <a:ext cx="10394707" cy="3383740"/>
          </a:xfrm>
        </p:spPr>
        <p:txBody>
          <a:bodyPr>
            <a:normAutofit/>
          </a:bodyPr>
          <a:lstStyle/>
          <a:p>
            <a:pPr marL="0" indent="0" algn="l" rtl="0">
              <a:buNone/>
            </a:pPr>
            <a:r>
              <a:rPr lang="en-US" dirty="0"/>
              <a:t>In order to answer that question, we would use a few different ML techniques which used for classification and regression problems: Linear Regression, Logistic Regression, Random Forest, KNN, SVC.</a:t>
            </a:r>
          </a:p>
          <a:p>
            <a:pPr marL="0" indent="0" algn="l" rtl="0">
              <a:buNone/>
            </a:pPr>
            <a:r>
              <a:rPr lang="en-US" dirty="0"/>
              <a:t>The algorithm gets the dataset after preprocessing and check the relations between the relevant features and the order cancellation label.</a:t>
            </a:r>
          </a:p>
          <a:p>
            <a:pPr marL="0" indent="0" algn="l" rtl="0">
              <a:buNone/>
            </a:pPr>
            <a:r>
              <a:rPr lang="en-US" dirty="0"/>
              <a:t>Each model will answer the question with the accuracy rate he predicted.</a:t>
            </a:r>
          </a:p>
          <a:p>
            <a:pPr marL="0" indent="0" algn="l" rtl="0">
              <a:buNone/>
            </a:pPr>
            <a:r>
              <a:rPr lang="en-US" dirty="0"/>
              <a:t>Finally, the algorithm reports the prediction accuracy of each model and checks if any of the models overfits the data.</a:t>
            </a:r>
          </a:p>
        </p:txBody>
      </p:sp>
    </p:spTree>
    <p:extLst>
      <p:ext uri="{BB962C8B-B14F-4D97-AF65-F5344CB8AC3E}">
        <p14:creationId xmlns:p14="http://schemas.microsoft.com/office/powerpoint/2010/main" val="17235932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האירוע המרכזי">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TM04033927[[fn=האירוע המרכזי]]</Template>
  <TotalTime>147</TotalTime>
  <Words>2078</Words>
  <Application>Microsoft Office PowerPoint</Application>
  <PresentationFormat>מסך רחב</PresentationFormat>
  <Paragraphs>89</Paragraphs>
  <Slides>15</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Calibri</vt:lpstr>
      <vt:lpstr>Impact</vt:lpstr>
      <vt:lpstr>האירוע המרכזי</vt:lpstr>
      <vt:lpstr>Hotel Reservations research</vt:lpstr>
      <vt:lpstr>Project Overview and Objective</vt:lpstr>
      <vt:lpstr>The dataset</vt:lpstr>
      <vt:lpstr>The research Questions</vt:lpstr>
      <vt:lpstr>Our Techniques</vt:lpstr>
      <vt:lpstr>Algorithms Description Summary - q1</vt:lpstr>
      <vt:lpstr>Algorithms Description Summary – Q2</vt:lpstr>
      <vt:lpstr>Algorithms Description Summary – q3</vt:lpstr>
      <vt:lpstr>Algorithms Description Summary – q4</vt:lpstr>
      <vt:lpstr>RESULTS - What factors most influence the booking status (cancelled or not cancelled)?</vt:lpstr>
      <vt:lpstr>Results - How does the number of adults, children, and special requests affect the average price per room?</vt:lpstr>
      <vt:lpstr>Results - What is the impact of the number of previous cancellations on the booking status?</vt:lpstr>
      <vt:lpstr>Results - Is it possible to predict an order cancellation?</vt:lpstr>
      <vt:lpstr>Conclusion</vt:lpstr>
      <vt:lpstr>Difficulties and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Reservations research</dc:title>
  <dc:creator>אסיף רוט</dc:creator>
  <cp:lastModifiedBy>אסיף רוט</cp:lastModifiedBy>
  <cp:revision>6</cp:revision>
  <dcterms:created xsi:type="dcterms:W3CDTF">2023-02-15T20:48:55Z</dcterms:created>
  <dcterms:modified xsi:type="dcterms:W3CDTF">2023-02-19T20:58:36Z</dcterms:modified>
</cp:coreProperties>
</file>