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7794619429203E-2"/>
          <c:y val="7.8320051498635926E-2"/>
          <c:w val="0.91444441076114158"/>
          <c:h val="0.69333691331711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conversion!$G$30</c:f>
              <c:strCache>
                <c:ptCount val="1"/>
                <c:pt idx="0">
                  <c:v>% conversion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3A-47BC-AD22-297E39CA12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conversion!$F$31:$F$32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conversion!$G$31:$G$32</c:f>
              <c:numCache>
                <c:formatCode>0.0%</c:formatCode>
                <c:ptCount val="2"/>
                <c:pt idx="0">
                  <c:v>0.50285225328009131</c:v>
                </c:pt>
                <c:pt idx="1">
                  <c:v>0.54034408827066882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7BC-AD22-297E39CA1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081680"/>
        <c:axId val="1540086672"/>
      </c:barChart>
      <c:catAx>
        <c:axId val="154008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86672"/>
        <c:crosses val="autoZero"/>
        <c:auto val="1"/>
        <c:lblAlgn val="ctr"/>
        <c:lblOffset val="100"/>
        <c:noMultiLvlLbl val="0"/>
      </c:catAx>
      <c:valAx>
        <c:axId val="154008667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54008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per precentiles'!$A$3</c:f>
              <c:strCache>
                <c:ptCount val="1"/>
                <c:pt idx="0">
                  <c:v>ios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'Revenue per precentiles'!$B$1:$J$1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'Revenue per precentiles'!$B$3:$J$3</c:f>
              <c:numCache>
                <c:formatCode>_(* #,##0_);_(* \(#,##0\);_(* "-"??_);_(@_)</c:formatCode>
                <c:ptCount val="9"/>
                <c:pt idx="0">
                  <c:v>20.992999999999999</c:v>
                </c:pt>
                <c:pt idx="1">
                  <c:v>41.993000000000002</c:v>
                </c:pt>
                <c:pt idx="2">
                  <c:v>41.993000000000002</c:v>
                </c:pt>
                <c:pt idx="3">
                  <c:v>41.993000000000002</c:v>
                </c:pt>
                <c:pt idx="4">
                  <c:v>41.993000000000002</c:v>
                </c:pt>
                <c:pt idx="5">
                  <c:v>61.122999999999998</c:v>
                </c:pt>
                <c:pt idx="6">
                  <c:v>83.986000000000004</c:v>
                </c:pt>
                <c:pt idx="7">
                  <c:v>119.443</c:v>
                </c:pt>
                <c:pt idx="8">
                  <c:v>188.965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0-4DA4-B354-CEF9CAA96254}"/>
            </c:ext>
          </c:extLst>
        </c:ser>
        <c:ser>
          <c:idx val="1"/>
          <c:order val="1"/>
          <c:tx>
            <c:strRef>
              <c:f>'Revenue per precentiles'!$A$2</c:f>
              <c:strCache>
                <c:ptCount val="1"/>
                <c:pt idx="0">
                  <c:v>android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'Revenue per precentiles'!$B$1:$J$1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'Revenue per precentiles'!$B$2:$J$2</c:f>
              <c:numCache>
                <c:formatCode>_(* #,##0_);_(* \(#,##0\);_(* "-"??_);_(@_)</c:formatCode>
                <c:ptCount val="9"/>
                <c:pt idx="0">
                  <c:v>21</c:v>
                </c:pt>
                <c:pt idx="1">
                  <c:v>33.417255333881698</c:v>
                </c:pt>
                <c:pt idx="2">
                  <c:v>38.799127863519203</c:v>
                </c:pt>
                <c:pt idx="3">
                  <c:v>41.930330348584803</c:v>
                </c:pt>
                <c:pt idx="4">
                  <c:v>42</c:v>
                </c:pt>
                <c:pt idx="5">
                  <c:v>58.02</c:v>
                </c:pt>
                <c:pt idx="6">
                  <c:v>78.113101942673694</c:v>
                </c:pt>
                <c:pt idx="7">
                  <c:v>105</c:v>
                </c:pt>
                <c:pt idx="8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A0-4DA4-B354-CEF9CAA96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54975296"/>
        <c:axId val="854973632"/>
      </c:barChart>
      <c:catAx>
        <c:axId val="85497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973632"/>
        <c:crosses val="autoZero"/>
        <c:auto val="1"/>
        <c:lblAlgn val="ctr"/>
        <c:lblOffset val="100"/>
        <c:noMultiLvlLbl val="0"/>
      </c:catAx>
      <c:valAx>
        <c:axId val="854973632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85497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8" y="248195"/>
            <a:ext cx="10672354" cy="83602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Agenda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8" y="1182698"/>
            <a:ext cx="9858103" cy="430370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 acquisition per </a:t>
            </a:r>
            <a:r>
              <a:rPr lang="en-US" sz="2800" dirty="0" smtClean="0"/>
              <a:t>platform review</a:t>
            </a:r>
          </a:p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Market opportunities – Channel </a:t>
            </a:r>
            <a:r>
              <a:rPr lang="en-US" sz="2800" dirty="0" smtClean="0"/>
              <a:t>&amp; countries</a:t>
            </a:r>
          </a:p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Market opportunities – Channel </a:t>
            </a:r>
          </a:p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Market opportunities – </a:t>
            </a:r>
            <a:r>
              <a:rPr lang="en-US" sz="2800" dirty="0" smtClean="0"/>
              <a:t>Countries  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8" y="248195"/>
            <a:ext cx="10672354" cy="83602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Users </a:t>
            </a:r>
            <a:r>
              <a:rPr lang="en-US" sz="5400" dirty="0">
                <a:solidFill>
                  <a:srgbClr val="0070C0"/>
                </a:solidFill>
              </a:rPr>
              <a:t>acquisition</a:t>
            </a:r>
            <a:r>
              <a:rPr lang="en-US" sz="5400" dirty="0"/>
              <a:t> </a:t>
            </a:r>
            <a:r>
              <a:rPr lang="en-US" sz="5400" dirty="0" smtClean="0">
                <a:solidFill>
                  <a:srgbClr val="0070C0"/>
                </a:solidFill>
              </a:rPr>
              <a:t>per platform 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8" y="1182699"/>
            <a:ext cx="9858103" cy="280935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% ROI on </a:t>
            </a:r>
            <a:r>
              <a:rPr lang="en-US" b="1" dirty="0" smtClean="0">
                <a:solidFill>
                  <a:schemeClr val="accent2"/>
                </a:solidFill>
              </a:rPr>
              <a:t>android</a:t>
            </a:r>
            <a:r>
              <a:rPr lang="en-US" b="1" dirty="0" smtClean="0"/>
              <a:t> is higher by 6%</a:t>
            </a:r>
          </a:p>
          <a:p>
            <a:pPr marL="800100" lvl="1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Cost per subscribe user is higher on </a:t>
            </a:r>
            <a:r>
              <a:rPr lang="en-US" sz="2400" dirty="0" smtClean="0">
                <a:solidFill>
                  <a:srgbClr val="0070C0"/>
                </a:solidFill>
              </a:rPr>
              <a:t>iOS</a:t>
            </a:r>
            <a:r>
              <a:rPr lang="en-US" sz="2400" dirty="0" smtClean="0"/>
              <a:t> by 21.5% VS </a:t>
            </a:r>
            <a:r>
              <a:rPr lang="en-US" sz="2400" dirty="0" smtClean="0">
                <a:solidFill>
                  <a:schemeClr val="accent2"/>
                </a:solidFill>
              </a:rPr>
              <a:t>android</a:t>
            </a:r>
          </a:p>
          <a:p>
            <a:pPr marL="800100" lvl="1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Average revenue per subscription is higher on </a:t>
            </a:r>
            <a:r>
              <a:rPr lang="en-US" sz="2400" dirty="0" smtClean="0">
                <a:solidFill>
                  <a:srgbClr val="0070C0"/>
                </a:solidFill>
              </a:rPr>
              <a:t>iOS</a:t>
            </a:r>
            <a:r>
              <a:rPr lang="en-US" sz="2400" dirty="0" smtClean="0"/>
              <a:t> by 9.9%</a:t>
            </a:r>
          </a:p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Suggestion: to move budgets to </a:t>
            </a:r>
            <a:r>
              <a:rPr lang="en-US" b="1" dirty="0" smtClean="0">
                <a:solidFill>
                  <a:schemeClr val="accent2"/>
                </a:solidFill>
              </a:rPr>
              <a:t>android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73173"/>
              </p:ext>
            </p:extLst>
          </p:nvPr>
        </p:nvGraphicFramePr>
        <p:xfrm>
          <a:off x="289136" y="4558355"/>
          <a:ext cx="9482661" cy="20608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61992">
                  <a:extLst>
                    <a:ext uri="{9D8B030D-6E8A-4147-A177-3AD203B41FA5}">
                      <a16:colId xmlns:a16="http://schemas.microsoft.com/office/drawing/2014/main" val="327747017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22961237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4256955651"/>
                    </a:ext>
                  </a:extLst>
                </a:gridCol>
                <a:gridCol w="1678675">
                  <a:extLst>
                    <a:ext uri="{9D8B030D-6E8A-4147-A177-3AD203B41FA5}">
                      <a16:colId xmlns:a16="http://schemas.microsoft.com/office/drawing/2014/main" val="2213153989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979159830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1333844450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1884323611"/>
                    </a:ext>
                  </a:extLst>
                </a:gridCol>
              </a:tblGrid>
              <a:tr h="693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Subscriptions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Cost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 subscription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Revenue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Avg. Revenue</a:t>
                      </a:r>
                      <a:r>
                        <a:rPr lang="en-US" sz="18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for subscription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 ROI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3219426"/>
                  </a:ext>
                </a:extLst>
              </a:tr>
              <a:tr h="683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endParaRPr 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$862,532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19,123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$469,732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721020"/>
                  </a:ext>
                </a:extLst>
              </a:tr>
              <a:tr h="683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endParaRPr lang="en-US" sz="20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$390,596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10,518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$235,126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6227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136" y="4090541"/>
            <a:ext cx="938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UA main KPIs per platform for Q4/16 – Q1/17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321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8" y="248195"/>
            <a:ext cx="10672354" cy="83602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Users </a:t>
            </a:r>
            <a:r>
              <a:rPr lang="en-US" sz="5400" dirty="0">
                <a:solidFill>
                  <a:srgbClr val="0070C0"/>
                </a:solidFill>
              </a:rPr>
              <a:t>acquisition</a:t>
            </a:r>
            <a:r>
              <a:rPr lang="en-US" sz="5400" dirty="0"/>
              <a:t> </a:t>
            </a:r>
            <a:r>
              <a:rPr lang="en-US" sz="5400" dirty="0" smtClean="0">
                <a:solidFill>
                  <a:srgbClr val="0070C0"/>
                </a:solidFill>
              </a:rPr>
              <a:t>per platform 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8" y="1319349"/>
            <a:ext cx="9858103" cy="172410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% Conversion of subscribed user is higher on </a:t>
            </a:r>
            <a:r>
              <a:rPr lang="en-US" dirty="0" smtClean="0">
                <a:solidFill>
                  <a:srgbClr val="0070C0"/>
                </a:solidFill>
              </a:rPr>
              <a:t>iOS</a:t>
            </a:r>
            <a:r>
              <a:rPr lang="en-US" dirty="0" smtClean="0"/>
              <a:t> by 3.7%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median Revenue from subscribe user is ~even among platforms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However, the average is higher on </a:t>
            </a:r>
            <a:r>
              <a:rPr lang="en-US" dirty="0" smtClean="0">
                <a:solidFill>
                  <a:srgbClr val="0070C0"/>
                </a:solidFill>
              </a:rPr>
              <a:t>iOS</a:t>
            </a:r>
            <a:r>
              <a:rPr lang="en-US" dirty="0" smtClean="0"/>
              <a:t> by 7.7% ($86.6 VS $80.4)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123861"/>
              </p:ext>
            </p:extLst>
          </p:nvPr>
        </p:nvGraphicFramePr>
        <p:xfrm>
          <a:off x="437637" y="4371405"/>
          <a:ext cx="3265713" cy="210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7637" y="3522762"/>
            <a:ext cx="38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% conversion (from subscribed users)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308979" y="3522762"/>
            <a:ext cx="63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Revenue ($) from subscribe users per percentiles per platform </a:t>
            </a:r>
            <a:endParaRPr lang="en-US" u="sn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18600"/>
              </p:ext>
            </p:extLst>
          </p:nvPr>
        </p:nvGraphicFramePr>
        <p:xfrm>
          <a:off x="5063320" y="4026091"/>
          <a:ext cx="6728346" cy="283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79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3" y="248195"/>
            <a:ext cx="11541131" cy="836023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Market opportunities – ROI per country &amp;channel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1319348"/>
            <a:ext cx="6573152" cy="1645921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u="sng" dirty="0" smtClean="0"/>
              <a:t>Overall ROI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higher % ROI in Latin America 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higher % ROI in marketing channel 2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68299" y="3177035"/>
            <a:ext cx="4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% RO per country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470" y="3546367"/>
            <a:ext cx="4512340" cy="32399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27" y="3546367"/>
            <a:ext cx="3673353" cy="1762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1258" y="3177035"/>
            <a:ext cx="33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% RO per Marketing channel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941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8" y="1319349"/>
            <a:ext cx="9858103" cy="180781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Suggestion: </a:t>
            </a:r>
            <a:r>
              <a:rPr lang="en-US" b="1" dirty="0" smtClean="0"/>
              <a:t>invest the marketing channel per region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For example: in Latin America channel 2 has the best ROI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68300" y="3186088"/>
            <a:ext cx="4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% RO per country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641" y="3614347"/>
            <a:ext cx="4512340" cy="3239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3" y="3636790"/>
            <a:ext cx="5358502" cy="31595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753" y="3186088"/>
            <a:ext cx="55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% RO per country per channel</a:t>
            </a:r>
            <a:endParaRPr lang="en-US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3509" y="248195"/>
            <a:ext cx="11423565" cy="836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Market opportunities – ROI per country &amp;channel 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27" y="96185"/>
            <a:ext cx="10672354" cy="8360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Market opportunities – Channels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327" y="1086950"/>
            <a:ext cx="11186681" cy="3002508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Channel 4</a:t>
            </a:r>
            <a:r>
              <a:rPr lang="en-US" sz="2200" dirty="0" smtClean="0"/>
              <a:t> has the best % conversion for subscribe users, and very high average revenue from paying users ($217), however it has the highest cost per subscribe user </a:t>
            </a:r>
            <a:r>
              <a:rPr lang="en-US" sz="2200" dirty="0" smtClean="0">
                <a:sym typeface="Wingdings" panose="05000000000000000000" pitchFamily="2" charset="2"/>
              </a:rPr>
              <a:t> Therefore it has ~ average ROI, looking on the whole 4 months together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On Oct’16 and Nov’16 </a:t>
            </a:r>
            <a:r>
              <a:rPr lang="en-US" sz="2200" b="1" dirty="0"/>
              <a:t>Channel 4</a:t>
            </a:r>
            <a:r>
              <a:rPr lang="en-US" sz="2200" dirty="0" smtClean="0"/>
              <a:t> has the highest ROI, need to check the reasons for the drop on Dec’16 and Jan’17 (while the rest of the channels are stable)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/>
              <a:t>n Jan’17 the spending on the app grew 3 times over Dec’16, and the revenue effect might come in delay, especially in </a:t>
            </a:r>
            <a:r>
              <a:rPr lang="en-US" sz="2200" b="1" dirty="0" smtClean="0"/>
              <a:t>Channel 4 </a:t>
            </a:r>
            <a:r>
              <a:rPr lang="en-US" sz="2200" dirty="0" smtClean="0"/>
              <a:t>(high avg. revenue from paying users </a:t>
            </a:r>
            <a:r>
              <a:rPr lang="en-US" sz="2200" dirty="0" smtClean="0">
                <a:sym typeface="Wingdings" panose="05000000000000000000" pitchFamily="2" charset="2"/>
              </a:rPr>
              <a:t> high potential</a:t>
            </a:r>
            <a:r>
              <a:rPr lang="en-US" sz="2200" dirty="0" smtClean="0"/>
              <a:t>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So on Feb we might see more clear results and get decisions about Channel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251" y="4292881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KPIs per channel</a:t>
            </a:r>
            <a:endParaRPr lang="en-US" u="sn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30296"/>
              </p:ext>
            </p:extLst>
          </p:nvPr>
        </p:nvGraphicFramePr>
        <p:xfrm>
          <a:off x="149271" y="4662211"/>
          <a:ext cx="5985397" cy="2046395"/>
        </p:xfrm>
        <a:graphic>
          <a:graphicData uri="http://schemas.openxmlformats.org/drawingml/2006/table">
            <a:tbl>
              <a:tblPr/>
              <a:tblGrid>
                <a:gridCol w="950062">
                  <a:extLst>
                    <a:ext uri="{9D8B030D-6E8A-4147-A177-3AD203B41FA5}">
                      <a16:colId xmlns:a16="http://schemas.microsoft.com/office/drawing/2014/main" val="1269042198"/>
                    </a:ext>
                  </a:extLst>
                </a:gridCol>
                <a:gridCol w="971654">
                  <a:extLst>
                    <a:ext uri="{9D8B030D-6E8A-4147-A177-3AD203B41FA5}">
                      <a16:colId xmlns:a16="http://schemas.microsoft.com/office/drawing/2014/main" val="482415067"/>
                    </a:ext>
                  </a:extLst>
                </a:gridCol>
                <a:gridCol w="1629736">
                  <a:extLst>
                    <a:ext uri="{9D8B030D-6E8A-4147-A177-3AD203B41FA5}">
                      <a16:colId xmlns:a16="http://schemas.microsoft.com/office/drawing/2014/main" val="1397068840"/>
                    </a:ext>
                  </a:extLst>
                </a:gridCol>
                <a:gridCol w="1591426">
                  <a:extLst>
                    <a:ext uri="{9D8B030D-6E8A-4147-A177-3AD203B41FA5}">
                      <a16:colId xmlns:a16="http://schemas.microsoft.com/office/drawing/2014/main" val="735483157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1073703874"/>
                    </a:ext>
                  </a:extLst>
                </a:gridCol>
              </a:tblGrid>
              <a:tr h="70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Channel 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conversion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subscribe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($)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paying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($)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ROI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71552"/>
                  </a:ext>
                </a:extLst>
              </a:tr>
              <a:tr h="268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31797"/>
                  </a:ext>
                </a:extLst>
              </a:tr>
              <a:tr h="268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47655"/>
                  </a:ext>
                </a:extLst>
              </a:tr>
              <a:tr h="268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64716"/>
                  </a:ext>
                </a:extLst>
              </a:tr>
              <a:tr h="268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4821"/>
                  </a:ext>
                </a:extLst>
              </a:tr>
              <a:tr h="268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4709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24087"/>
              </p:ext>
            </p:extLst>
          </p:nvPr>
        </p:nvGraphicFramePr>
        <p:xfrm>
          <a:off x="6851175" y="4713406"/>
          <a:ext cx="5213440" cy="1995200"/>
        </p:xfrm>
        <a:graphic>
          <a:graphicData uri="http://schemas.openxmlformats.org/drawingml/2006/table">
            <a:tbl>
              <a:tblPr/>
              <a:tblGrid>
                <a:gridCol w="1042688">
                  <a:extLst>
                    <a:ext uri="{9D8B030D-6E8A-4147-A177-3AD203B41FA5}">
                      <a16:colId xmlns:a16="http://schemas.microsoft.com/office/drawing/2014/main" val="1097507757"/>
                    </a:ext>
                  </a:extLst>
                </a:gridCol>
                <a:gridCol w="1042688">
                  <a:extLst>
                    <a:ext uri="{9D8B030D-6E8A-4147-A177-3AD203B41FA5}">
                      <a16:colId xmlns:a16="http://schemas.microsoft.com/office/drawing/2014/main" val="1851493553"/>
                    </a:ext>
                  </a:extLst>
                </a:gridCol>
                <a:gridCol w="997599">
                  <a:extLst>
                    <a:ext uri="{9D8B030D-6E8A-4147-A177-3AD203B41FA5}">
                      <a16:colId xmlns:a16="http://schemas.microsoft.com/office/drawing/2014/main" val="3029572008"/>
                    </a:ext>
                  </a:extLst>
                </a:gridCol>
                <a:gridCol w="1087777">
                  <a:extLst>
                    <a:ext uri="{9D8B030D-6E8A-4147-A177-3AD203B41FA5}">
                      <a16:colId xmlns:a16="http://schemas.microsoft.com/office/drawing/2014/main" val="3534826218"/>
                    </a:ext>
                  </a:extLst>
                </a:gridCol>
                <a:gridCol w="1042688">
                  <a:extLst>
                    <a:ext uri="{9D8B030D-6E8A-4147-A177-3AD203B41FA5}">
                      <a16:colId xmlns:a16="http://schemas.microsoft.com/office/drawing/2014/main" val="4006704957"/>
                    </a:ext>
                  </a:extLst>
                </a:gridCol>
              </a:tblGrid>
              <a:tr h="449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Channel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Oct’16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Nov’16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Dec’16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Jan’17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828834"/>
                  </a:ext>
                </a:extLst>
              </a:tr>
              <a:tr h="29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97592"/>
                  </a:ext>
                </a:extLst>
              </a:tr>
              <a:tr h="29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04939"/>
                  </a:ext>
                </a:extLst>
              </a:tr>
              <a:tr h="29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95249"/>
                  </a:ext>
                </a:extLst>
              </a:tr>
              <a:tr h="29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6090"/>
                  </a:ext>
                </a:extLst>
              </a:tr>
              <a:tr h="299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37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50924" y="4344074"/>
            <a:ext cx="52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Cumulative % ROI per channel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0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8" y="248195"/>
            <a:ext cx="10672354" cy="83602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Market opportunities – Countries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8" y="1286573"/>
            <a:ext cx="11338562" cy="1731158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United kingdom </a:t>
            </a:r>
            <a:r>
              <a:rPr lang="en-US" dirty="0" smtClean="0"/>
              <a:t>has average ROI</a:t>
            </a:r>
            <a:r>
              <a:rPr lang="en-US" b="1" dirty="0" smtClean="0"/>
              <a:t> </a:t>
            </a:r>
            <a:r>
              <a:rPr lang="en-US" dirty="0" smtClean="0"/>
              <a:t>, and stable during the last few months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Relatedly low cost per subscribe user, and low avg. revenue from subscribe paying user</a:t>
            </a:r>
          </a:p>
          <a:p>
            <a:pPr marL="342900" indent="-342900" algn="l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I suggest not to increase the investment, as it seems we have better opportunities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404" y="3181488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KPIs per channel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923965" y="3181488"/>
            <a:ext cx="52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Cumulative % ROI per country</a:t>
            </a:r>
            <a:endParaRPr lang="en-US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17854"/>
              </p:ext>
            </p:extLst>
          </p:nvPr>
        </p:nvGraphicFramePr>
        <p:xfrm>
          <a:off x="6914117" y="3550814"/>
          <a:ext cx="5077587" cy="3032866"/>
        </p:xfrm>
        <a:graphic>
          <a:graphicData uri="http://schemas.openxmlformats.org/drawingml/2006/table">
            <a:tbl>
              <a:tblPr/>
              <a:tblGrid>
                <a:gridCol w="1593343">
                  <a:extLst>
                    <a:ext uri="{9D8B030D-6E8A-4147-A177-3AD203B41FA5}">
                      <a16:colId xmlns:a16="http://schemas.microsoft.com/office/drawing/2014/main" val="2378318308"/>
                    </a:ext>
                  </a:extLst>
                </a:gridCol>
                <a:gridCol w="819420">
                  <a:extLst>
                    <a:ext uri="{9D8B030D-6E8A-4147-A177-3AD203B41FA5}">
                      <a16:colId xmlns:a16="http://schemas.microsoft.com/office/drawing/2014/main" val="426241343"/>
                    </a:ext>
                  </a:extLst>
                </a:gridCol>
                <a:gridCol w="922702">
                  <a:extLst>
                    <a:ext uri="{9D8B030D-6E8A-4147-A177-3AD203B41FA5}">
                      <a16:colId xmlns:a16="http://schemas.microsoft.com/office/drawing/2014/main" val="1145424361"/>
                    </a:ext>
                  </a:extLst>
                </a:gridCol>
                <a:gridCol w="871061">
                  <a:extLst>
                    <a:ext uri="{9D8B030D-6E8A-4147-A177-3AD203B41FA5}">
                      <a16:colId xmlns:a16="http://schemas.microsoft.com/office/drawing/2014/main" val="3891499365"/>
                    </a:ext>
                  </a:extLst>
                </a:gridCol>
                <a:gridCol w="871061">
                  <a:extLst>
                    <a:ext uri="{9D8B030D-6E8A-4147-A177-3AD203B41FA5}">
                      <a16:colId xmlns:a16="http://schemas.microsoft.com/office/drawing/2014/main" val="3704080880"/>
                    </a:ext>
                  </a:extLst>
                </a:gridCol>
              </a:tblGrid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Oct’16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Nov’16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Dec’16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Jan’17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59897"/>
                  </a:ext>
                </a:extLst>
              </a:tr>
              <a:tr h="34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263542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36739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40371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26751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08422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5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41146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71080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79328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48032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999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74835"/>
              </p:ext>
            </p:extLst>
          </p:nvPr>
        </p:nvGraphicFramePr>
        <p:xfrm>
          <a:off x="156752" y="3636201"/>
          <a:ext cx="6322424" cy="3007969"/>
        </p:xfrm>
        <a:graphic>
          <a:graphicData uri="http://schemas.openxmlformats.org/drawingml/2006/table">
            <a:tbl>
              <a:tblPr/>
              <a:tblGrid>
                <a:gridCol w="1672048">
                  <a:extLst>
                    <a:ext uri="{9D8B030D-6E8A-4147-A177-3AD203B41FA5}">
                      <a16:colId xmlns:a16="http://schemas.microsoft.com/office/drawing/2014/main" val="330991244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192846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58286676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1693064999"/>
                    </a:ext>
                  </a:extLst>
                </a:gridCol>
                <a:gridCol w="862147">
                  <a:extLst>
                    <a:ext uri="{9D8B030D-6E8A-4147-A177-3AD203B41FA5}">
                      <a16:colId xmlns:a16="http://schemas.microsoft.com/office/drawing/2014/main" val="4110721699"/>
                    </a:ext>
                  </a:extLst>
                </a:gridCol>
              </a:tblGrid>
              <a:tr h="497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Country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conversion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 per subscribe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users ($)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from paying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 ($)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56896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39616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6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24759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B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57016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11295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89988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E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01513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05454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78419"/>
                  </a:ext>
                </a:extLst>
              </a:tr>
              <a:tr h="251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9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04919"/>
                  </a:ext>
                </a:extLst>
              </a:tr>
              <a:tr h="233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34285"/>
                  </a:ext>
                </a:extLst>
              </a:tr>
              <a:tr h="20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8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741</Words>
  <Application>Microsoft Office PowerPoint</Application>
  <PresentationFormat>Widescreen</PresentationFormat>
  <Paragraphs>238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Agenda</vt:lpstr>
      <vt:lpstr>Users acquisition per platform </vt:lpstr>
      <vt:lpstr>Users acquisition per platform </vt:lpstr>
      <vt:lpstr>Market opportunities – ROI per country &amp;channel </vt:lpstr>
      <vt:lpstr>PowerPoint Presentation</vt:lpstr>
      <vt:lpstr>Market opportunities – Channels</vt:lpstr>
      <vt:lpstr>Market opportunities – Countries</vt:lpstr>
    </vt:vector>
  </TitlesOfParts>
  <Company>Playtika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</dc:title>
  <dc:creator>Omer Erenthal</dc:creator>
  <cp:lastModifiedBy>Omer Erenthal</cp:lastModifiedBy>
  <cp:revision>27</cp:revision>
  <dcterms:created xsi:type="dcterms:W3CDTF">2019-07-13T17:11:58Z</dcterms:created>
  <dcterms:modified xsi:type="dcterms:W3CDTF">2019-07-14T18:52:48Z</dcterms:modified>
</cp:coreProperties>
</file>