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1" r:id="rId4"/>
    <p:sldId id="266" r:id="rId5"/>
    <p:sldId id="265" r:id="rId6"/>
    <p:sldId id="263" r:id="rId7"/>
    <p:sldId id="269" r:id="rId8"/>
    <p:sldId id="268" r:id="rId9"/>
    <p:sldId id="267" r:id="rId10"/>
    <p:sldId id="260" r:id="rId11"/>
    <p:sldId id="261" r:id="rId12"/>
    <p:sldId id="262" r:id="rId13"/>
    <p:sldId id="270" r:id="rId14"/>
    <p:sldId id="273" r:id="rId15"/>
    <p:sldId id="276" r:id="rId16"/>
    <p:sldId id="274"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12/9/2016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12/9/2016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CONTACTSPRO</a:t>
            </a:r>
            <a:endParaRPr lang="en-US" sz="4800" b="1" dirty="0"/>
          </a:p>
        </p:txBody>
      </p:sp>
      <p:sp>
        <p:nvSpPr>
          <p:cNvPr id="3" name="Subtitle 2"/>
          <p:cNvSpPr>
            <a:spLocks noGrp="1"/>
          </p:cNvSpPr>
          <p:nvPr>
            <p:ph type="subTitle" idx="1"/>
          </p:nvPr>
        </p:nvSpPr>
        <p:spPr/>
        <p:txBody>
          <a:bodyPr/>
          <a:lstStyle/>
          <a:p>
            <a:r>
              <a:rPr lang="en-US" dirty="0" smtClean="0"/>
              <a:t>Submitted by:  Omer Farooq, tabish Muzaffar, maaz Hassan.</a:t>
            </a:r>
            <a:endParaRPr lang="en-US" dirty="0"/>
          </a:p>
        </p:txBody>
      </p:sp>
    </p:spTree>
    <p:extLst>
      <p:ext uri="{BB962C8B-B14F-4D97-AF65-F5344CB8AC3E}">
        <p14:creationId xmlns:p14="http://schemas.microsoft.com/office/powerpoint/2010/main" val="63402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endCxn id="5" idx="7"/>
          </p:cNvCxnSpPr>
          <p:nvPr/>
        </p:nvCxnSpPr>
        <p:spPr>
          <a:xfrm flipH="1">
            <a:off x="4892104" y="1346200"/>
            <a:ext cx="276618" cy="2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705682"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a:t>
            </a:r>
            <a:endParaRPr lang="en-US" sz="2000" dirty="0"/>
          </a:p>
        </p:txBody>
      </p:sp>
      <p:sp>
        <p:nvSpPr>
          <p:cNvPr id="8" name="Oval 7"/>
          <p:cNvSpPr/>
          <p:nvPr/>
        </p:nvSpPr>
        <p:spPr>
          <a:xfrm>
            <a:off x="3065602" y="24560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9" name="Oval 8"/>
          <p:cNvSpPr/>
          <p:nvPr/>
        </p:nvSpPr>
        <p:spPr>
          <a:xfrm>
            <a:off x="2425522" y="29132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785442" y="33704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1145362" y="3827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13" name="Straight Arrow Connector 12"/>
          <p:cNvCxnSpPr>
            <a:stCxn id="5" idx="3"/>
            <a:endCxn id="6" idx="7"/>
          </p:cNvCxnSpPr>
          <p:nvPr/>
        </p:nvCxnSpPr>
        <p:spPr>
          <a:xfrm flipH="1">
            <a:off x="4252024"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611944" y="23890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971864" y="28462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2331784" y="33034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1691704" y="37606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60162" y="172448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2" name="Oval 21"/>
          <p:cNvSpPr/>
          <p:nvPr/>
        </p:nvSpPr>
        <p:spPr>
          <a:xfrm>
            <a:off x="5260162" y="24315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3" name="Oval 22"/>
          <p:cNvSpPr/>
          <p:nvPr/>
        </p:nvSpPr>
        <p:spPr>
          <a:xfrm>
            <a:off x="5254904" y="307159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4" name="Oval 23"/>
          <p:cNvSpPr/>
          <p:nvPr/>
        </p:nvSpPr>
        <p:spPr>
          <a:xfrm>
            <a:off x="5275466" y="37004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cxnSp>
        <p:nvCxnSpPr>
          <p:cNvPr id="25" name="Straight Arrow Connector 24"/>
          <p:cNvCxnSpPr>
            <a:stCxn id="20" idx="4"/>
            <a:endCxn id="22" idx="0"/>
          </p:cNvCxnSpPr>
          <p:nvPr/>
        </p:nvCxnSpPr>
        <p:spPr>
          <a:xfrm>
            <a:off x="5580202" y="2181681"/>
            <a:ext cx="0" cy="24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4"/>
            <a:endCxn id="23" idx="0"/>
          </p:cNvCxnSpPr>
          <p:nvPr/>
        </p:nvCxnSpPr>
        <p:spPr>
          <a:xfrm flipH="1">
            <a:off x="5574944" y="2888716"/>
            <a:ext cx="5258"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4"/>
            <a:endCxn id="24" idx="0"/>
          </p:cNvCxnSpPr>
          <p:nvPr/>
        </p:nvCxnSpPr>
        <p:spPr>
          <a:xfrm>
            <a:off x="5574944" y="3528796"/>
            <a:ext cx="20562" cy="17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4"/>
            <a:endCxn id="20" idx="0"/>
          </p:cNvCxnSpPr>
          <p:nvPr/>
        </p:nvCxnSpPr>
        <p:spPr>
          <a:xfrm>
            <a:off x="5580202" y="154160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91746"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35" name="Oval 34"/>
          <p:cNvSpPr/>
          <p:nvPr/>
        </p:nvSpPr>
        <p:spPr>
          <a:xfrm>
            <a:off x="6631826"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5" name="Oval 44"/>
          <p:cNvSpPr/>
          <p:nvPr/>
        </p:nvSpPr>
        <p:spPr>
          <a:xfrm>
            <a:off x="7271906" y="252277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6" name="Oval 45"/>
          <p:cNvSpPr/>
          <p:nvPr/>
        </p:nvSpPr>
        <p:spPr>
          <a:xfrm>
            <a:off x="7911986" y="2980199"/>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48" name="Straight Arrow Connector 47"/>
          <p:cNvCxnSpPr>
            <a:stCxn id="4" idx="5"/>
            <a:endCxn id="34" idx="1"/>
          </p:cNvCxnSpPr>
          <p:nvPr/>
        </p:nvCxnSpPr>
        <p:spPr>
          <a:xfrm>
            <a:off x="5871162" y="1447863"/>
            <a:ext cx="214322" cy="16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5"/>
            <a:endCxn id="35" idx="1"/>
          </p:cNvCxnSpPr>
          <p:nvPr/>
        </p:nvCxnSpPr>
        <p:spPr>
          <a:xfrm>
            <a:off x="6538088"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5"/>
            <a:endCxn id="45" idx="1"/>
          </p:cNvCxnSpPr>
          <p:nvPr/>
        </p:nvCxnSpPr>
        <p:spPr>
          <a:xfrm>
            <a:off x="7178168" y="2389046"/>
            <a:ext cx="187476" cy="2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5"/>
            <a:endCxn id="46" idx="1"/>
          </p:cNvCxnSpPr>
          <p:nvPr/>
        </p:nvCxnSpPr>
        <p:spPr>
          <a:xfrm>
            <a:off x="7818248" y="2913017"/>
            <a:ext cx="187476" cy="13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449750" y="428480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63827" y="494105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80303" y="4990482"/>
            <a:ext cx="1001447" cy="646331"/>
          </a:xfrm>
          <a:prstGeom prst="rect">
            <a:avLst/>
          </a:prstGeom>
          <a:noFill/>
        </p:spPr>
        <p:txBody>
          <a:bodyPr wrap="square" rtlCol="0">
            <a:spAutoFit/>
          </a:bodyPr>
          <a:lstStyle/>
          <a:p>
            <a:r>
              <a:rPr lang="en-US" dirty="0" smtClean="0"/>
              <a:t>Contact Detail</a:t>
            </a:r>
            <a:endParaRPr lang="en-US" dirty="0"/>
          </a:p>
        </p:txBody>
      </p:sp>
      <p:cxnSp>
        <p:nvCxnSpPr>
          <p:cNvPr id="37" name="Straight Arrow Connector 36"/>
          <p:cNvCxnSpPr/>
          <p:nvPr/>
        </p:nvCxnSpPr>
        <p:spPr>
          <a:xfrm>
            <a:off x="5595506" y="4188120"/>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109583" y="4844374"/>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126059" y="4893801"/>
            <a:ext cx="1001447" cy="646331"/>
          </a:xfrm>
          <a:prstGeom prst="rect">
            <a:avLst/>
          </a:prstGeom>
          <a:noFill/>
        </p:spPr>
        <p:txBody>
          <a:bodyPr wrap="square" rtlCol="0">
            <a:spAutoFit/>
          </a:bodyPr>
          <a:lstStyle/>
          <a:p>
            <a:r>
              <a:rPr lang="en-US" dirty="0" smtClean="0"/>
              <a:t>Contact Detail</a:t>
            </a:r>
            <a:endParaRPr lang="en-US" dirty="0"/>
          </a:p>
        </p:txBody>
      </p:sp>
      <p:cxnSp>
        <p:nvCxnSpPr>
          <p:cNvPr id="40" name="Straight Arrow Connector 39"/>
          <p:cNvCxnSpPr/>
          <p:nvPr/>
        </p:nvCxnSpPr>
        <p:spPr>
          <a:xfrm>
            <a:off x="8233490" y="3435708"/>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747567" y="4091962"/>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764043" y="4141389"/>
            <a:ext cx="1001447" cy="646331"/>
          </a:xfrm>
          <a:prstGeom prst="rect">
            <a:avLst/>
          </a:prstGeom>
          <a:noFill/>
        </p:spPr>
        <p:txBody>
          <a:bodyPr wrap="square" rtlCol="0">
            <a:spAutoFit/>
          </a:bodyPr>
          <a:lstStyle/>
          <a:p>
            <a:r>
              <a:rPr lang="en-US" dirty="0" smtClean="0"/>
              <a:t>Contact Detail</a:t>
            </a:r>
            <a:endParaRPr lang="en-US" dirty="0"/>
          </a:p>
        </p:txBody>
      </p:sp>
    </p:spTree>
    <p:extLst>
      <p:ext uri="{BB962C8B-B14F-4D97-AF65-F5344CB8AC3E}">
        <p14:creationId xmlns:p14="http://schemas.microsoft.com/office/powerpoint/2010/main" val="417454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fade">
                                      <p:cBhvr>
                                        <p:cTn id="96" dur="500"/>
                                        <p:tgtEl>
                                          <p:spTgt spid="4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500"/>
                                        <p:tgtEl>
                                          <p:spTgt spid="34"/>
                                        </p:tgtEl>
                                      </p:cBhvr>
                                    </p:animEffect>
                                  </p:childTnLst>
                                </p:cTn>
                              </p:par>
                              <p:par>
                                <p:cTn id="100" presetID="10" presetClass="entr" presetSubtype="0" fill="hold"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500"/>
                                        <p:tgtEl>
                                          <p:spTgt spid="5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fade">
                                      <p:cBhvr>
                                        <p:cTn id="105" dur="500"/>
                                        <p:tgtEl>
                                          <p:spTgt spid="35"/>
                                        </p:tgtEl>
                                      </p:cBhvr>
                                    </p:animEffect>
                                  </p:childTnLst>
                                </p:cTn>
                              </p:par>
                              <p:par>
                                <p:cTn id="106" presetID="10" presetClass="entr" presetSubtype="0" fill="hold" nodeType="with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500"/>
                                        <p:tgtEl>
                                          <p:spTgt spid="5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fade">
                                      <p:cBhvr>
                                        <p:cTn id="111" dur="500"/>
                                        <p:tgtEl>
                                          <p:spTgt spid="45"/>
                                        </p:tgtEl>
                                      </p:cBhvr>
                                    </p:animEffect>
                                  </p:childTnLst>
                                </p:cTn>
                              </p:par>
                              <p:par>
                                <p:cTn id="112" presetID="10" presetClass="entr" presetSubtype="0" fill="hold" nodeType="with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fade">
                                      <p:cBhvr>
                                        <p:cTn id="114" dur="500"/>
                                        <p:tgtEl>
                                          <p:spTgt spid="5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500"/>
                                        <p:tgtEl>
                                          <p:spTgt spid="4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fade">
                                      <p:cBhvr>
                                        <p:cTn id="122" dur="500"/>
                                        <p:tgtEl>
                                          <p:spTgt spid="40"/>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fade">
                                      <p:cBhvr>
                                        <p:cTn id="125" dur="500"/>
                                        <p:tgtEl>
                                          <p:spTgt spid="4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fade">
                                      <p:cBhvr>
                                        <p:cTn id="1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20" grpId="0" animBg="1"/>
      <p:bldP spid="22" grpId="0" animBg="1"/>
      <p:bldP spid="23" grpId="0" animBg="1"/>
      <p:bldP spid="24" grpId="0" animBg="1"/>
      <p:bldP spid="34" grpId="0" animBg="1"/>
      <p:bldP spid="35" grpId="0" animBg="1"/>
      <p:bldP spid="45" grpId="0" animBg="1"/>
      <p:bldP spid="46" grpId="0" animBg="1"/>
      <p:bldP spid="32" grpId="0" animBg="1"/>
      <p:bldP spid="36" grpId="0"/>
      <p:bldP spid="38" grpId="0" animBg="1"/>
      <p:bldP spid="39" grpId="0"/>
      <p:bldP spid="41" grpId="0" animBg="1"/>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endCxn id="5" idx="7"/>
          </p:cNvCxnSpPr>
          <p:nvPr/>
        </p:nvCxnSpPr>
        <p:spPr>
          <a:xfrm flipH="1">
            <a:off x="4892104" y="1346200"/>
            <a:ext cx="276618" cy="2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705682"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a:t>
            </a:r>
            <a:endParaRPr lang="en-US" sz="2000" dirty="0"/>
          </a:p>
        </p:txBody>
      </p:sp>
      <p:sp>
        <p:nvSpPr>
          <p:cNvPr id="8" name="Oval 7"/>
          <p:cNvSpPr/>
          <p:nvPr/>
        </p:nvSpPr>
        <p:spPr>
          <a:xfrm>
            <a:off x="3065602" y="24560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9" name="Oval 8"/>
          <p:cNvSpPr/>
          <p:nvPr/>
        </p:nvSpPr>
        <p:spPr>
          <a:xfrm>
            <a:off x="2425522" y="29132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785442" y="33704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1145362" y="3827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13" name="Straight Arrow Connector 12"/>
          <p:cNvCxnSpPr>
            <a:stCxn id="5" idx="3"/>
            <a:endCxn id="6" idx="7"/>
          </p:cNvCxnSpPr>
          <p:nvPr/>
        </p:nvCxnSpPr>
        <p:spPr>
          <a:xfrm flipH="1">
            <a:off x="4252024"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611944" y="23890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971864" y="28462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2331784" y="33034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1691704" y="37606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60162" y="172448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2" name="Oval 21"/>
          <p:cNvSpPr/>
          <p:nvPr/>
        </p:nvSpPr>
        <p:spPr>
          <a:xfrm>
            <a:off x="5260162" y="24315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3" name="Oval 22"/>
          <p:cNvSpPr/>
          <p:nvPr/>
        </p:nvSpPr>
        <p:spPr>
          <a:xfrm>
            <a:off x="5254904" y="307159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4" name="Oval 23"/>
          <p:cNvSpPr/>
          <p:nvPr/>
        </p:nvSpPr>
        <p:spPr>
          <a:xfrm>
            <a:off x="5275466" y="37004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cxnSp>
        <p:nvCxnSpPr>
          <p:cNvPr id="25" name="Straight Arrow Connector 24"/>
          <p:cNvCxnSpPr>
            <a:stCxn id="20" idx="4"/>
            <a:endCxn id="22" idx="0"/>
          </p:cNvCxnSpPr>
          <p:nvPr/>
        </p:nvCxnSpPr>
        <p:spPr>
          <a:xfrm>
            <a:off x="5580202" y="2181681"/>
            <a:ext cx="0" cy="24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4"/>
            <a:endCxn id="23" idx="0"/>
          </p:cNvCxnSpPr>
          <p:nvPr/>
        </p:nvCxnSpPr>
        <p:spPr>
          <a:xfrm flipH="1">
            <a:off x="5574944" y="2888716"/>
            <a:ext cx="5258"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4"/>
            <a:endCxn id="24" idx="0"/>
          </p:cNvCxnSpPr>
          <p:nvPr/>
        </p:nvCxnSpPr>
        <p:spPr>
          <a:xfrm>
            <a:off x="5574944" y="3528796"/>
            <a:ext cx="20562" cy="17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4"/>
            <a:endCxn id="20" idx="0"/>
          </p:cNvCxnSpPr>
          <p:nvPr/>
        </p:nvCxnSpPr>
        <p:spPr>
          <a:xfrm>
            <a:off x="5580202" y="154160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91746"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35" name="Oval 34"/>
          <p:cNvSpPr/>
          <p:nvPr/>
        </p:nvSpPr>
        <p:spPr>
          <a:xfrm>
            <a:off x="6631826"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5" name="Oval 44"/>
          <p:cNvSpPr/>
          <p:nvPr/>
        </p:nvSpPr>
        <p:spPr>
          <a:xfrm>
            <a:off x="7271906" y="252277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6" name="Oval 45"/>
          <p:cNvSpPr/>
          <p:nvPr/>
        </p:nvSpPr>
        <p:spPr>
          <a:xfrm>
            <a:off x="7911986" y="2980199"/>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48" name="Straight Arrow Connector 47"/>
          <p:cNvCxnSpPr>
            <a:stCxn id="4" idx="5"/>
            <a:endCxn id="34" idx="1"/>
          </p:cNvCxnSpPr>
          <p:nvPr/>
        </p:nvCxnSpPr>
        <p:spPr>
          <a:xfrm>
            <a:off x="5871162" y="1447863"/>
            <a:ext cx="214322" cy="16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5"/>
            <a:endCxn id="35" idx="1"/>
          </p:cNvCxnSpPr>
          <p:nvPr/>
        </p:nvCxnSpPr>
        <p:spPr>
          <a:xfrm>
            <a:off x="6538088"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5"/>
            <a:endCxn id="45" idx="1"/>
          </p:cNvCxnSpPr>
          <p:nvPr/>
        </p:nvCxnSpPr>
        <p:spPr>
          <a:xfrm>
            <a:off x="7178168" y="2389046"/>
            <a:ext cx="187476" cy="2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5"/>
            <a:endCxn id="46" idx="1"/>
          </p:cNvCxnSpPr>
          <p:nvPr/>
        </p:nvCxnSpPr>
        <p:spPr>
          <a:xfrm>
            <a:off x="7818248" y="2913017"/>
            <a:ext cx="187476" cy="13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10555" y="2065345"/>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a:t>
            </a:r>
            <a:endParaRPr lang="en-US" dirty="0"/>
          </a:p>
        </p:txBody>
      </p:sp>
      <p:sp>
        <p:nvSpPr>
          <p:cNvPr id="32" name="Oval 31"/>
          <p:cNvSpPr/>
          <p:nvPr/>
        </p:nvSpPr>
        <p:spPr>
          <a:xfrm>
            <a:off x="8528235"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a:t>
            </a:r>
            <a:endParaRPr lang="en-US" dirty="0"/>
          </a:p>
        </p:txBody>
      </p:sp>
      <p:sp>
        <p:nvSpPr>
          <p:cNvPr id="36" name="Oval 35"/>
          <p:cNvSpPr/>
          <p:nvPr/>
        </p:nvSpPr>
        <p:spPr>
          <a:xfrm>
            <a:off x="9519460" y="20779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a:t>
            </a:r>
            <a:endParaRPr lang="en-US" dirty="0"/>
          </a:p>
        </p:txBody>
      </p:sp>
      <p:sp>
        <p:nvSpPr>
          <p:cNvPr id="37" name="Oval 36"/>
          <p:cNvSpPr/>
          <p:nvPr/>
        </p:nvSpPr>
        <p:spPr>
          <a:xfrm>
            <a:off x="10520486"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t>
            </a:r>
            <a:endParaRPr lang="en-US" dirty="0"/>
          </a:p>
        </p:txBody>
      </p:sp>
      <p:cxnSp>
        <p:nvCxnSpPr>
          <p:cNvPr id="14" name="Straight Arrow Connector 13"/>
          <p:cNvCxnSpPr>
            <a:stCxn id="35" idx="6"/>
            <a:endCxn id="31" idx="2"/>
          </p:cNvCxnSpPr>
          <p:nvPr/>
        </p:nvCxnSpPr>
        <p:spPr>
          <a:xfrm>
            <a:off x="7271906" y="2227401"/>
            <a:ext cx="338649" cy="6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6"/>
            <a:endCxn id="32" idx="2"/>
          </p:cNvCxnSpPr>
          <p:nvPr/>
        </p:nvCxnSpPr>
        <p:spPr>
          <a:xfrm>
            <a:off x="8250635" y="2293945"/>
            <a:ext cx="277600"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2" idx="6"/>
            <a:endCxn id="36" idx="2"/>
          </p:cNvCxnSpPr>
          <p:nvPr/>
        </p:nvCxnSpPr>
        <p:spPr>
          <a:xfrm>
            <a:off x="9168315" y="2294013"/>
            <a:ext cx="351145"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6"/>
            <a:endCxn id="37" idx="2"/>
          </p:cNvCxnSpPr>
          <p:nvPr/>
        </p:nvCxnSpPr>
        <p:spPr>
          <a:xfrm flipV="1">
            <a:off x="10159540" y="2294013"/>
            <a:ext cx="360946"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466225" y="428480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80302" y="494105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96778" y="4990482"/>
            <a:ext cx="1001447" cy="646331"/>
          </a:xfrm>
          <a:prstGeom prst="rect">
            <a:avLst/>
          </a:prstGeom>
          <a:noFill/>
        </p:spPr>
        <p:txBody>
          <a:bodyPr wrap="square" rtlCol="0">
            <a:spAutoFit/>
          </a:bodyPr>
          <a:lstStyle/>
          <a:p>
            <a:r>
              <a:rPr lang="en-US" dirty="0" smtClean="0"/>
              <a:t>Contact Detail</a:t>
            </a:r>
            <a:endParaRPr lang="en-US" dirty="0"/>
          </a:p>
        </p:txBody>
      </p:sp>
      <p:cxnSp>
        <p:nvCxnSpPr>
          <p:cNvPr id="42" name="Straight Arrow Connector 41"/>
          <p:cNvCxnSpPr/>
          <p:nvPr/>
        </p:nvCxnSpPr>
        <p:spPr>
          <a:xfrm>
            <a:off x="5605217" y="4157622"/>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119294" y="4813876"/>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135770" y="4863303"/>
            <a:ext cx="1001447" cy="646331"/>
          </a:xfrm>
          <a:prstGeom prst="rect">
            <a:avLst/>
          </a:prstGeom>
          <a:noFill/>
        </p:spPr>
        <p:txBody>
          <a:bodyPr wrap="square" rtlCol="0">
            <a:spAutoFit/>
          </a:bodyPr>
          <a:lstStyle/>
          <a:p>
            <a:r>
              <a:rPr lang="en-US" dirty="0" smtClean="0"/>
              <a:t>Contact Detail</a:t>
            </a:r>
            <a:endParaRPr lang="en-US" dirty="0"/>
          </a:p>
        </p:txBody>
      </p:sp>
      <p:cxnSp>
        <p:nvCxnSpPr>
          <p:cNvPr id="47" name="Straight Arrow Connector 46"/>
          <p:cNvCxnSpPr/>
          <p:nvPr/>
        </p:nvCxnSpPr>
        <p:spPr>
          <a:xfrm>
            <a:off x="8250635" y="3437356"/>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764712" y="4093610"/>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781188" y="4143037"/>
            <a:ext cx="1001447" cy="646331"/>
          </a:xfrm>
          <a:prstGeom prst="rect">
            <a:avLst/>
          </a:prstGeom>
          <a:noFill/>
        </p:spPr>
        <p:txBody>
          <a:bodyPr wrap="square" rtlCol="0">
            <a:spAutoFit/>
          </a:bodyPr>
          <a:lstStyle/>
          <a:p>
            <a:r>
              <a:rPr lang="en-US" dirty="0" smtClean="0"/>
              <a:t>Contact Detail</a:t>
            </a:r>
            <a:endParaRPr lang="en-US" dirty="0"/>
          </a:p>
        </p:txBody>
      </p:sp>
      <p:cxnSp>
        <p:nvCxnSpPr>
          <p:cNvPr id="52" name="Straight Arrow Connector 51"/>
          <p:cNvCxnSpPr/>
          <p:nvPr/>
        </p:nvCxnSpPr>
        <p:spPr>
          <a:xfrm>
            <a:off x="10860811" y="2522545"/>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0374888" y="3178799"/>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0391364" y="3228226"/>
            <a:ext cx="1001447" cy="646331"/>
          </a:xfrm>
          <a:prstGeom prst="rect">
            <a:avLst/>
          </a:prstGeom>
          <a:noFill/>
        </p:spPr>
        <p:txBody>
          <a:bodyPr wrap="square" rtlCol="0">
            <a:spAutoFit/>
          </a:bodyPr>
          <a:lstStyle/>
          <a:p>
            <a:r>
              <a:rPr lang="en-US" dirty="0" smtClean="0"/>
              <a:t>Contact Detail</a:t>
            </a:r>
            <a:endParaRPr lang="en-US" dirty="0"/>
          </a:p>
        </p:txBody>
      </p:sp>
    </p:spTree>
    <p:extLst>
      <p:ext uri="{BB962C8B-B14F-4D97-AF65-F5344CB8AC3E}">
        <p14:creationId xmlns:p14="http://schemas.microsoft.com/office/powerpoint/2010/main" val="34523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fade">
                                      <p:cBhvr>
                                        <p:cTn id="85" dur="500"/>
                                        <p:tgtEl>
                                          <p:spTgt spid="43"/>
                                        </p:tgtEl>
                                      </p:cBhvr>
                                    </p:animEffect>
                                  </p:childTnLst>
                                </p:cTn>
                              </p:par>
                              <p:par>
                                <p:cTn id="86" presetID="10"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nodeType="with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par>
                                <p:cTn id="104" presetID="10" presetClass="entr" presetSubtype="0" fill="hold"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fade">
                                      <p:cBhvr>
                                        <p:cTn id="109" dur="500"/>
                                        <p:tgtEl>
                                          <p:spTgt spid="46"/>
                                        </p:tgtEl>
                                      </p:cBhvr>
                                    </p:animEffect>
                                  </p:childTnLst>
                                </p:cTn>
                              </p:par>
                              <p:par>
                                <p:cTn id="110" presetID="10" presetClass="entr" presetSubtype="0" fill="hold"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fade">
                                      <p:cBhvr>
                                        <p:cTn id="118" dur="500"/>
                                        <p:tgtEl>
                                          <p:spTgt spid="5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500"/>
                                        <p:tgtEl>
                                          <p:spTgt spid="1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nodeType="with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fade">
                                      <p:cBhvr>
                                        <p:cTn id="129" dur="500"/>
                                        <p:tgtEl>
                                          <p:spTgt spid="1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fade">
                                      <p:cBhvr>
                                        <p:cTn id="132" dur="500"/>
                                        <p:tgtEl>
                                          <p:spTgt spid="32"/>
                                        </p:tgtEl>
                                      </p:cBhvr>
                                    </p:animEffect>
                                  </p:childTnLst>
                                </p:cTn>
                              </p:par>
                              <p:par>
                                <p:cTn id="133" presetID="10" presetClass="entr" presetSubtype="0" fill="hold" nodeType="with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fade">
                                      <p:cBhvr>
                                        <p:cTn id="135" dur="500"/>
                                        <p:tgtEl>
                                          <p:spTgt spid="2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animEffect transition="in" filter="fade">
                                      <p:cBhvr>
                                        <p:cTn id="138" dur="500"/>
                                        <p:tgtEl>
                                          <p:spTgt spid="36"/>
                                        </p:tgtEl>
                                      </p:cBhvr>
                                    </p:animEffect>
                                  </p:childTnLst>
                                </p:cTn>
                              </p:par>
                              <p:par>
                                <p:cTn id="139" presetID="10" presetClass="entr" presetSubtype="0" fill="hold" nodeType="with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fade">
                                      <p:cBhvr>
                                        <p:cTn id="141" dur="500"/>
                                        <p:tgtEl>
                                          <p:spTgt spid="3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37"/>
                                        </p:tgtEl>
                                        <p:attrNameLst>
                                          <p:attrName>style.visibility</p:attrName>
                                        </p:attrNameLst>
                                      </p:cBhvr>
                                      <p:to>
                                        <p:strVal val="visible"/>
                                      </p:to>
                                    </p:set>
                                    <p:animEffect transition="in" filter="fade">
                                      <p:cBhvr>
                                        <p:cTn id="144" dur="500"/>
                                        <p:tgtEl>
                                          <p:spTgt spid="37"/>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fade">
                                      <p:cBhvr>
                                        <p:cTn id="149" dur="500"/>
                                        <p:tgtEl>
                                          <p:spTgt spid="5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fade">
                                      <p:cBhvr>
                                        <p:cTn id="152" dur="500"/>
                                        <p:tgtEl>
                                          <p:spTgt spid="5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20" grpId="0" animBg="1"/>
      <p:bldP spid="22" grpId="0" animBg="1"/>
      <p:bldP spid="23" grpId="0" animBg="1"/>
      <p:bldP spid="24" grpId="0" animBg="1"/>
      <p:bldP spid="34" grpId="0" animBg="1"/>
      <p:bldP spid="35" grpId="0" animBg="1"/>
      <p:bldP spid="45" grpId="0" animBg="1"/>
      <p:bldP spid="46" grpId="0" animBg="1"/>
      <p:bldP spid="31" grpId="0" animBg="1"/>
      <p:bldP spid="32" grpId="0" animBg="1"/>
      <p:bldP spid="36" grpId="0" animBg="1"/>
      <p:bldP spid="37" grpId="0" animBg="1"/>
      <p:bldP spid="40" grpId="0" animBg="1"/>
      <p:bldP spid="41" grpId="0"/>
      <p:bldP spid="43" grpId="0" animBg="1"/>
      <p:bldP spid="44" grpId="0"/>
      <p:bldP spid="49" grpId="0" animBg="1"/>
      <p:bldP spid="51" grpId="0"/>
      <p:bldP spid="53" grpId="0" animBg="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endCxn id="5" idx="7"/>
          </p:cNvCxnSpPr>
          <p:nvPr/>
        </p:nvCxnSpPr>
        <p:spPr>
          <a:xfrm flipH="1">
            <a:off x="4892104" y="1346200"/>
            <a:ext cx="276618" cy="2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705682"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a:t>
            </a:r>
            <a:endParaRPr lang="en-US" sz="2000" dirty="0"/>
          </a:p>
        </p:txBody>
      </p:sp>
      <p:sp>
        <p:nvSpPr>
          <p:cNvPr id="8" name="Oval 7"/>
          <p:cNvSpPr/>
          <p:nvPr/>
        </p:nvSpPr>
        <p:spPr>
          <a:xfrm>
            <a:off x="3065602" y="24560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9" name="Oval 8"/>
          <p:cNvSpPr/>
          <p:nvPr/>
        </p:nvSpPr>
        <p:spPr>
          <a:xfrm>
            <a:off x="2425522" y="29132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785442" y="33704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1145362" y="3827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13" name="Straight Arrow Connector 12"/>
          <p:cNvCxnSpPr>
            <a:stCxn id="5" idx="3"/>
            <a:endCxn id="6" idx="7"/>
          </p:cNvCxnSpPr>
          <p:nvPr/>
        </p:nvCxnSpPr>
        <p:spPr>
          <a:xfrm flipH="1">
            <a:off x="4252024"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611944" y="23890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971864" y="28462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2331784" y="33034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1691704" y="37606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60162" y="172448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2" name="Oval 21"/>
          <p:cNvSpPr/>
          <p:nvPr/>
        </p:nvSpPr>
        <p:spPr>
          <a:xfrm>
            <a:off x="5260162" y="24315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3" name="Oval 22"/>
          <p:cNvSpPr/>
          <p:nvPr/>
        </p:nvSpPr>
        <p:spPr>
          <a:xfrm>
            <a:off x="5254904" y="307159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4" name="Oval 23"/>
          <p:cNvSpPr/>
          <p:nvPr/>
        </p:nvSpPr>
        <p:spPr>
          <a:xfrm>
            <a:off x="5275466" y="37004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cxnSp>
        <p:nvCxnSpPr>
          <p:cNvPr id="25" name="Straight Arrow Connector 24"/>
          <p:cNvCxnSpPr>
            <a:stCxn id="20" idx="4"/>
            <a:endCxn id="22" idx="0"/>
          </p:cNvCxnSpPr>
          <p:nvPr/>
        </p:nvCxnSpPr>
        <p:spPr>
          <a:xfrm>
            <a:off x="5580202" y="2181681"/>
            <a:ext cx="0" cy="24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4"/>
            <a:endCxn id="23" idx="0"/>
          </p:cNvCxnSpPr>
          <p:nvPr/>
        </p:nvCxnSpPr>
        <p:spPr>
          <a:xfrm flipH="1">
            <a:off x="5574944" y="2888716"/>
            <a:ext cx="5258"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4"/>
            <a:endCxn id="24" idx="0"/>
          </p:cNvCxnSpPr>
          <p:nvPr/>
        </p:nvCxnSpPr>
        <p:spPr>
          <a:xfrm>
            <a:off x="5574944" y="3528796"/>
            <a:ext cx="20562" cy="17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4"/>
            <a:endCxn id="20" idx="0"/>
          </p:cNvCxnSpPr>
          <p:nvPr/>
        </p:nvCxnSpPr>
        <p:spPr>
          <a:xfrm>
            <a:off x="5580202" y="154160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91746"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35" name="Oval 34"/>
          <p:cNvSpPr/>
          <p:nvPr/>
        </p:nvSpPr>
        <p:spPr>
          <a:xfrm>
            <a:off x="6631826"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5" name="Oval 44"/>
          <p:cNvSpPr/>
          <p:nvPr/>
        </p:nvSpPr>
        <p:spPr>
          <a:xfrm>
            <a:off x="7271906" y="252277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6" name="Oval 45"/>
          <p:cNvSpPr/>
          <p:nvPr/>
        </p:nvSpPr>
        <p:spPr>
          <a:xfrm>
            <a:off x="7911986" y="2980199"/>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48" name="Straight Arrow Connector 47"/>
          <p:cNvCxnSpPr>
            <a:stCxn id="4" idx="5"/>
            <a:endCxn id="34" idx="1"/>
          </p:cNvCxnSpPr>
          <p:nvPr/>
        </p:nvCxnSpPr>
        <p:spPr>
          <a:xfrm>
            <a:off x="5871162" y="1447863"/>
            <a:ext cx="214322" cy="16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5"/>
            <a:endCxn id="35" idx="1"/>
          </p:cNvCxnSpPr>
          <p:nvPr/>
        </p:nvCxnSpPr>
        <p:spPr>
          <a:xfrm>
            <a:off x="6538088"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5"/>
            <a:endCxn id="45" idx="1"/>
          </p:cNvCxnSpPr>
          <p:nvPr/>
        </p:nvCxnSpPr>
        <p:spPr>
          <a:xfrm>
            <a:off x="7178168" y="2389046"/>
            <a:ext cx="187476" cy="2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5"/>
            <a:endCxn id="46" idx="1"/>
          </p:cNvCxnSpPr>
          <p:nvPr/>
        </p:nvCxnSpPr>
        <p:spPr>
          <a:xfrm>
            <a:off x="7818248" y="2913017"/>
            <a:ext cx="187476" cy="13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10555" y="2065345"/>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a:t>
            </a:r>
            <a:endParaRPr lang="en-US" dirty="0"/>
          </a:p>
        </p:txBody>
      </p:sp>
      <p:sp>
        <p:nvSpPr>
          <p:cNvPr id="32" name="Oval 31"/>
          <p:cNvSpPr/>
          <p:nvPr/>
        </p:nvSpPr>
        <p:spPr>
          <a:xfrm>
            <a:off x="8528235"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a:t>
            </a:r>
            <a:endParaRPr lang="en-US" dirty="0"/>
          </a:p>
        </p:txBody>
      </p:sp>
      <p:sp>
        <p:nvSpPr>
          <p:cNvPr id="36" name="Oval 35"/>
          <p:cNvSpPr/>
          <p:nvPr/>
        </p:nvSpPr>
        <p:spPr>
          <a:xfrm>
            <a:off x="9519460" y="20779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a:t>
            </a:r>
            <a:endParaRPr lang="en-US" dirty="0"/>
          </a:p>
        </p:txBody>
      </p:sp>
      <p:sp>
        <p:nvSpPr>
          <p:cNvPr id="37" name="Oval 36"/>
          <p:cNvSpPr/>
          <p:nvPr/>
        </p:nvSpPr>
        <p:spPr>
          <a:xfrm>
            <a:off x="10520486"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t>
            </a:r>
            <a:endParaRPr lang="en-US" dirty="0"/>
          </a:p>
        </p:txBody>
      </p:sp>
      <p:cxnSp>
        <p:nvCxnSpPr>
          <p:cNvPr id="14" name="Straight Arrow Connector 13"/>
          <p:cNvCxnSpPr>
            <a:stCxn id="35" idx="6"/>
            <a:endCxn id="31" idx="2"/>
          </p:cNvCxnSpPr>
          <p:nvPr/>
        </p:nvCxnSpPr>
        <p:spPr>
          <a:xfrm>
            <a:off x="7271906" y="2227401"/>
            <a:ext cx="338649" cy="6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6"/>
            <a:endCxn id="32" idx="2"/>
          </p:cNvCxnSpPr>
          <p:nvPr/>
        </p:nvCxnSpPr>
        <p:spPr>
          <a:xfrm>
            <a:off x="8250635" y="2293945"/>
            <a:ext cx="277600"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2" idx="6"/>
            <a:endCxn id="36" idx="2"/>
          </p:cNvCxnSpPr>
          <p:nvPr/>
        </p:nvCxnSpPr>
        <p:spPr>
          <a:xfrm>
            <a:off x="9168315" y="2294013"/>
            <a:ext cx="351145"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6"/>
            <a:endCxn id="37" idx="2"/>
          </p:cNvCxnSpPr>
          <p:nvPr/>
        </p:nvCxnSpPr>
        <p:spPr>
          <a:xfrm flipV="1">
            <a:off x="10159540" y="2294013"/>
            <a:ext cx="360946"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815841" y="27009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0" name="Oval 39"/>
          <p:cNvSpPr/>
          <p:nvPr/>
        </p:nvSpPr>
        <p:spPr>
          <a:xfrm>
            <a:off x="4266965" y="4545860"/>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1" name="Oval 40"/>
          <p:cNvSpPr/>
          <p:nvPr/>
        </p:nvSpPr>
        <p:spPr>
          <a:xfrm>
            <a:off x="4119460" y="39290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2" name="Oval 41"/>
          <p:cNvSpPr/>
          <p:nvPr/>
        </p:nvSpPr>
        <p:spPr>
          <a:xfrm>
            <a:off x="3946925" y="3312184"/>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sp>
        <p:nvSpPr>
          <p:cNvPr id="43" name="Oval 42"/>
          <p:cNvSpPr/>
          <p:nvPr/>
        </p:nvSpPr>
        <p:spPr>
          <a:xfrm>
            <a:off x="4390333" y="51626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 name="Straight Arrow Connector 2"/>
          <p:cNvCxnSpPr>
            <a:stCxn id="6" idx="4"/>
          </p:cNvCxnSpPr>
          <p:nvPr/>
        </p:nvCxnSpPr>
        <p:spPr>
          <a:xfrm>
            <a:off x="4025722" y="2456001"/>
            <a:ext cx="0" cy="29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9" idx="4"/>
            <a:endCxn id="42" idx="0"/>
          </p:cNvCxnSpPr>
          <p:nvPr/>
        </p:nvCxnSpPr>
        <p:spPr>
          <a:xfrm>
            <a:off x="4135881" y="3158116"/>
            <a:ext cx="131084" cy="15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4"/>
            <a:endCxn id="41" idx="0"/>
          </p:cNvCxnSpPr>
          <p:nvPr/>
        </p:nvCxnSpPr>
        <p:spPr>
          <a:xfrm>
            <a:off x="4266965" y="3769384"/>
            <a:ext cx="172535"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4"/>
            <a:endCxn id="40" idx="0"/>
          </p:cNvCxnSpPr>
          <p:nvPr/>
        </p:nvCxnSpPr>
        <p:spPr>
          <a:xfrm>
            <a:off x="4439500" y="4386222"/>
            <a:ext cx="147505"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4"/>
            <a:endCxn id="43" idx="0"/>
          </p:cNvCxnSpPr>
          <p:nvPr/>
        </p:nvCxnSpPr>
        <p:spPr>
          <a:xfrm>
            <a:off x="4587005" y="5003060"/>
            <a:ext cx="123368"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441512" y="428480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55589" y="494105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72065" y="4990482"/>
            <a:ext cx="1001447" cy="646331"/>
          </a:xfrm>
          <a:prstGeom prst="rect">
            <a:avLst/>
          </a:prstGeom>
          <a:noFill/>
        </p:spPr>
        <p:txBody>
          <a:bodyPr wrap="square" rtlCol="0">
            <a:spAutoFit/>
          </a:bodyPr>
          <a:lstStyle/>
          <a:p>
            <a:r>
              <a:rPr lang="en-US" dirty="0" smtClean="0"/>
              <a:t>Contact Detail</a:t>
            </a:r>
            <a:endParaRPr lang="en-US" dirty="0"/>
          </a:p>
        </p:txBody>
      </p:sp>
      <p:cxnSp>
        <p:nvCxnSpPr>
          <p:cNvPr id="57" name="Straight Arrow Connector 56"/>
          <p:cNvCxnSpPr/>
          <p:nvPr/>
        </p:nvCxnSpPr>
        <p:spPr>
          <a:xfrm>
            <a:off x="4697733" y="5636813"/>
            <a:ext cx="12640" cy="26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224341" y="5909852"/>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240817" y="5959279"/>
            <a:ext cx="1001447" cy="646331"/>
          </a:xfrm>
          <a:prstGeom prst="rect">
            <a:avLst/>
          </a:prstGeom>
          <a:noFill/>
        </p:spPr>
        <p:txBody>
          <a:bodyPr wrap="square" rtlCol="0">
            <a:spAutoFit/>
          </a:bodyPr>
          <a:lstStyle/>
          <a:p>
            <a:r>
              <a:rPr lang="en-US" dirty="0" smtClean="0"/>
              <a:t>Contact Detail</a:t>
            </a:r>
            <a:endParaRPr lang="en-US" dirty="0"/>
          </a:p>
        </p:txBody>
      </p:sp>
      <p:cxnSp>
        <p:nvCxnSpPr>
          <p:cNvPr id="63" name="Straight Arrow Connector 62"/>
          <p:cNvCxnSpPr/>
          <p:nvPr/>
        </p:nvCxnSpPr>
        <p:spPr>
          <a:xfrm>
            <a:off x="5595506" y="4165860"/>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109583" y="4822114"/>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126059" y="4871541"/>
            <a:ext cx="1001447" cy="646331"/>
          </a:xfrm>
          <a:prstGeom prst="rect">
            <a:avLst/>
          </a:prstGeom>
          <a:noFill/>
        </p:spPr>
        <p:txBody>
          <a:bodyPr wrap="square" rtlCol="0">
            <a:spAutoFit/>
          </a:bodyPr>
          <a:lstStyle/>
          <a:p>
            <a:r>
              <a:rPr lang="en-US" dirty="0" smtClean="0"/>
              <a:t>Contact Detail</a:t>
            </a:r>
            <a:endParaRPr lang="en-US" dirty="0"/>
          </a:p>
        </p:txBody>
      </p:sp>
      <p:cxnSp>
        <p:nvCxnSpPr>
          <p:cNvPr id="66" name="Straight Arrow Connector 65"/>
          <p:cNvCxnSpPr/>
          <p:nvPr/>
        </p:nvCxnSpPr>
        <p:spPr>
          <a:xfrm>
            <a:off x="8218312" y="3460385"/>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732389" y="4116639"/>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748865" y="4166066"/>
            <a:ext cx="1001447" cy="646331"/>
          </a:xfrm>
          <a:prstGeom prst="rect">
            <a:avLst/>
          </a:prstGeom>
          <a:noFill/>
        </p:spPr>
        <p:txBody>
          <a:bodyPr wrap="square" rtlCol="0">
            <a:spAutoFit/>
          </a:bodyPr>
          <a:lstStyle/>
          <a:p>
            <a:r>
              <a:rPr lang="en-US" dirty="0" smtClean="0"/>
              <a:t>Contact Detail</a:t>
            </a:r>
            <a:endParaRPr lang="en-US" dirty="0"/>
          </a:p>
        </p:txBody>
      </p:sp>
      <p:cxnSp>
        <p:nvCxnSpPr>
          <p:cNvPr id="69" name="Straight Arrow Connector 68"/>
          <p:cNvCxnSpPr/>
          <p:nvPr/>
        </p:nvCxnSpPr>
        <p:spPr>
          <a:xfrm>
            <a:off x="10858160" y="2535198"/>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0372237" y="3191452"/>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388713" y="3240879"/>
            <a:ext cx="1001447" cy="646331"/>
          </a:xfrm>
          <a:prstGeom prst="rect">
            <a:avLst/>
          </a:prstGeom>
          <a:noFill/>
        </p:spPr>
        <p:txBody>
          <a:bodyPr wrap="square" rtlCol="0">
            <a:spAutoFit/>
          </a:bodyPr>
          <a:lstStyle/>
          <a:p>
            <a:r>
              <a:rPr lang="en-US" dirty="0" smtClean="0"/>
              <a:t>Contact Detail</a:t>
            </a:r>
            <a:endParaRPr lang="en-US" dirty="0"/>
          </a:p>
        </p:txBody>
      </p:sp>
    </p:spTree>
    <p:extLst>
      <p:ext uri="{BB962C8B-B14F-4D97-AF65-F5344CB8AC3E}">
        <p14:creationId xmlns:p14="http://schemas.microsoft.com/office/powerpoint/2010/main" val="286214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500"/>
                                        <p:tgtEl>
                                          <p:spTgt spid="6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fade">
                                      <p:cBhvr>
                                        <p:cTn id="82" dur="500"/>
                                        <p:tgtEl>
                                          <p:spTgt spid="6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fade">
                                      <p:cBhvr>
                                        <p:cTn id="85" dur="500"/>
                                        <p:tgtEl>
                                          <p:spTgt spid="65"/>
                                        </p:tgtEl>
                                      </p:cBhvr>
                                    </p:animEffect>
                                  </p:childTnLst>
                                </p:cTn>
                              </p:par>
                              <p:par>
                                <p:cTn id="86" presetID="10"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nodeType="with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par>
                                <p:cTn id="104" presetID="10" presetClass="entr" presetSubtype="0" fill="hold"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fade">
                                      <p:cBhvr>
                                        <p:cTn id="109" dur="500"/>
                                        <p:tgtEl>
                                          <p:spTgt spid="46"/>
                                        </p:tgtEl>
                                      </p:cBhvr>
                                    </p:animEffect>
                                  </p:childTnLst>
                                </p:cTn>
                              </p:par>
                              <p:par>
                                <p:cTn id="110" presetID="10" presetClass="entr" presetSubtype="0" fill="hold"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500"/>
                                        <p:tgtEl>
                                          <p:spTgt spid="6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fade">
                                      <p:cBhvr>
                                        <p:cTn id="118" dur="500"/>
                                        <p:tgtEl>
                                          <p:spTgt spid="67"/>
                                        </p:tgtEl>
                                      </p:cBhvr>
                                    </p:animEffect>
                                  </p:childTnLst>
                                </p:cTn>
                              </p:par>
                              <p:par>
                                <p:cTn id="119" presetID="10" presetClass="entr" presetSubtype="0" fill="hold" nodeType="withEffect">
                                  <p:stCondLst>
                                    <p:cond delay="0"/>
                                  </p:stCondLst>
                                  <p:childTnLst>
                                    <p:set>
                                      <p:cBhvr>
                                        <p:cTn id="120" dur="1" fill="hold">
                                          <p:stCondLst>
                                            <p:cond delay="0"/>
                                          </p:stCondLst>
                                        </p:cTn>
                                        <p:tgtEl>
                                          <p:spTgt spid="14"/>
                                        </p:tgtEl>
                                        <p:attrNameLst>
                                          <p:attrName>style.visibility</p:attrName>
                                        </p:attrNameLst>
                                      </p:cBhvr>
                                      <p:to>
                                        <p:strVal val="visible"/>
                                      </p:to>
                                    </p:set>
                                    <p:animEffect transition="in" filter="fade">
                                      <p:cBhvr>
                                        <p:cTn id="121" dur="500"/>
                                        <p:tgtEl>
                                          <p:spTgt spid="1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par>
                                <p:cTn id="125" presetID="10" presetClass="entr" presetSubtype="0" fill="hold" nodeType="with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fade">
                                      <p:cBhvr>
                                        <p:cTn id="130" dur="500"/>
                                        <p:tgtEl>
                                          <p:spTgt spid="32"/>
                                        </p:tgtEl>
                                      </p:cBhvr>
                                    </p:animEffect>
                                  </p:childTnLst>
                                </p:cTn>
                              </p:par>
                              <p:par>
                                <p:cTn id="131" presetID="10" presetClass="entr" presetSubtype="0" fill="hold" nodeType="withEffect">
                                  <p:stCondLst>
                                    <p:cond delay="0"/>
                                  </p:stCondLst>
                                  <p:childTnLst>
                                    <p:set>
                                      <p:cBhvr>
                                        <p:cTn id="132" dur="1" fill="hold">
                                          <p:stCondLst>
                                            <p:cond delay="0"/>
                                          </p:stCondLst>
                                        </p:cTn>
                                        <p:tgtEl>
                                          <p:spTgt spid="28"/>
                                        </p:tgtEl>
                                        <p:attrNameLst>
                                          <p:attrName>style.visibility</p:attrName>
                                        </p:attrNameLst>
                                      </p:cBhvr>
                                      <p:to>
                                        <p:strVal val="visible"/>
                                      </p:to>
                                    </p:set>
                                    <p:animEffect transition="in" filter="fade">
                                      <p:cBhvr>
                                        <p:cTn id="133" dur="500"/>
                                        <p:tgtEl>
                                          <p:spTgt spid="2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fade">
                                      <p:cBhvr>
                                        <p:cTn id="136" dur="500"/>
                                        <p:tgtEl>
                                          <p:spTgt spid="36"/>
                                        </p:tgtEl>
                                      </p:cBhvr>
                                    </p:animEffect>
                                  </p:childTnLst>
                                </p:cTn>
                              </p:par>
                              <p:par>
                                <p:cTn id="137" presetID="10" presetClass="entr" presetSubtype="0" fill="hold" nodeType="with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fade">
                                      <p:cBhvr>
                                        <p:cTn id="139" dur="500"/>
                                        <p:tgtEl>
                                          <p:spTgt spid="3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500"/>
                                        <p:tgtEl>
                                          <p:spTgt spid="37"/>
                                        </p:tgtEl>
                                      </p:cBhvr>
                                    </p:animEffect>
                                  </p:childTnLst>
                                </p:cTn>
                              </p:par>
                              <p:par>
                                <p:cTn id="143" presetID="10" presetClass="entr" presetSubtype="0" fill="hold" nodeType="withEffect">
                                  <p:stCondLst>
                                    <p:cond delay="0"/>
                                  </p:stCondLst>
                                  <p:childTnLst>
                                    <p:set>
                                      <p:cBhvr>
                                        <p:cTn id="144" dur="1" fill="hold">
                                          <p:stCondLst>
                                            <p:cond delay="0"/>
                                          </p:stCondLst>
                                        </p:cTn>
                                        <p:tgtEl>
                                          <p:spTgt spid="69"/>
                                        </p:tgtEl>
                                        <p:attrNameLst>
                                          <p:attrName>style.visibility</p:attrName>
                                        </p:attrNameLst>
                                      </p:cBhvr>
                                      <p:to>
                                        <p:strVal val="visible"/>
                                      </p:to>
                                    </p:set>
                                    <p:animEffect transition="in" filter="fade">
                                      <p:cBhvr>
                                        <p:cTn id="145" dur="500"/>
                                        <p:tgtEl>
                                          <p:spTgt spid="6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0"/>
                                        </p:tgtEl>
                                        <p:attrNameLst>
                                          <p:attrName>style.visibility</p:attrName>
                                        </p:attrNameLst>
                                      </p:cBhvr>
                                      <p:to>
                                        <p:strVal val="visible"/>
                                      </p:to>
                                    </p:set>
                                    <p:animEffect transition="in" filter="fade">
                                      <p:cBhvr>
                                        <p:cTn id="148" dur="500"/>
                                        <p:tgtEl>
                                          <p:spTgt spid="7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fade">
                                      <p:cBhvr>
                                        <p:cTn id="151" dur="500"/>
                                        <p:tgtEl>
                                          <p:spTgt spid="71"/>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3"/>
                                        </p:tgtEl>
                                        <p:attrNameLst>
                                          <p:attrName>style.visibility</p:attrName>
                                        </p:attrNameLst>
                                      </p:cBhvr>
                                      <p:to>
                                        <p:strVal val="visible"/>
                                      </p:to>
                                    </p:set>
                                    <p:animEffect transition="in" filter="fade">
                                      <p:cBhvr>
                                        <p:cTn id="156" dur="500"/>
                                        <p:tgtEl>
                                          <p:spTgt spid="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39"/>
                                        </p:tgtEl>
                                        <p:attrNameLst>
                                          <p:attrName>style.visibility</p:attrName>
                                        </p:attrNameLst>
                                      </p:cBhvr>
                                      <p:to>
                                        <p:strVal val="visible"/>
                                      </p:to>
                                    </p:set>
                                    <p:animEffect transition="in" filter="fade">
                                      <p:cBhvr>
                                        <p:cTn id="159" dur="500"/>
                                        <p:tgtEl>
                                          <p:spTgt spid="39"/>
                                        </p:tgtEl>
                                      </p:cBhvr>
                                    </p:animEffect>
                                  </p:childTnLst>
                                </p:cTn>
                              </p:par>
                              <p:par>
                                <p:cTn id="160" presetID="10" presetClass="entr" presetSubtype="0" fill="hold" nodeType="with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fade">
                                      <p:cBhvr>
                                        <p:cTn id="162" dur="500"/>
                                        <p:tgtEl>
                                          <p:spTgt spid="26"/>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42"/>
                                        </p:tgtEl>
                                        <p:attrNameLst>
                                          <p:attrName>style.visibility</p:attrName>
                                        </p:attrNameLst>
                                      </p:cBhvr>
                                      <p:to>
                                        <p:strVal val="visible"/>
                                      </p:to>
                                    </p:set>
                                    <p:animEffect transition="in" filter="fade">
                                      <p:cBhvr>
                                        <p:cTn id="165" dur="500"/>
                                        <p:tgtEl>
                                          <p:spTgt spid="42"/>
                                        </p:tgtEl>
                                      </p:cBhvr>
                                    </p:animEffect>
                                  </p:childTnLst>
                                </p:cTn>
                              </p:par>
                              <p:par>
                                <p:cTn id="166" presetID="10" presetClass="entr" presetSubtype="0" fill="hold" nodeType="withEffect">
                                  <p:stCondLst>
                                    <p:cond delay="0"/>
                                  </p:stCondLst>
                                  <p:childTnLst>
                                    <p:set>
                                      <p:cBhvr>
                                        <p:cTn id="167" dur="1" fill="hold">
                                          <p:stCondLst>
                                            <p:cond delay="0"/>
                                          </p:stCondLst>
                                        </p:cTn>
                                        <p:tgtEl>
                                          <p:spTgt spid="44"/>
                                        </p:tgtEl>
                                        <p:attrNameLst>
                                          <p:attrName>style.visibility</p:attrName>
                                        </p:attrNameLst>
                                      </p:cBhvr>
                                      <p:to>
                                        <p:strVal val="visible"/>
                                      </p:to>
                                    </p:set>
                                    <p:animEffect transition="in" filter="fade">
                                      <p:cBhvr>
                                        <p:cTn id="168" dur="500"/>
                                        <p:tgtEl>
                                          <p:spTgt spid="4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1"/>
                                        </p:tgtEl>
                                        <p:attrNameLst>
                                          <p:attrName>style.visibility</p:attrName>
                                        </p:attrNameLst>
                                      </p:cBhvr>
                                      <p:to>
                                        <p:strVal val="visible"/>
                                      </p:to>
                                    </p:set>
                                    <p:animEffect transition="in" filter="fade">
                                      <p:cBhvr>
                                        <p:cTn id="171" dur="500"/>
                                        <p:tgtEl>
                                          <p:spTgt spid="41"/>
                                        </p:tgtEl>
                                      </p:cBhvr>
                                    </p:animEffect>
                                  </p:childTnLst>
                                </p:cTn>
                              </p:par>
                              <p:par>
                                <p:cTn id="172" presetID="10" presetClass="entr" presetSubtype="0" fill="hold" nodeType="withEffect">
                                  <p:stCondLst>
                                    <p:cond delay="0"/>
                                  </p:stCondLst>
                                  <p:childTnLst>
                                    <p:set>
                                      <p:cBhvr>
                                        <p:cTn id="173" dur="1" fill="hold">
                                          <p:stCondLst>
                                            <p:cond delay="0"/>
                                          </p:stCondLst>
                                        </p:cTn>
                                        <p:tgtEl>
                                          <p:spTgt spid="49"/>
                                        </p:tgtEl>
                                        <p:attrNameLst>
                                          <p:attrName>style.visibility</p:attrName>
                                        </p:attrNameLst>
                                      </p:cBhvr>
                                      <p:to>
                                        <p:strVal val="visible"/>
                                      </p:to>
                                    </p:set>
                                    <p:animEffect transition="in" filter="fade">
                                      <p:cBhvr>
                                        <p:cTn id="174" dur="500"/>
                                        <p:tgtEl>
                                          <p:spTgt spid="49"/>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500"/>
                                        <p:tgtEl>
                                          <p:spTgt spid="40"/>
                                        </p:tgtEl>
                                      </p:cBhvr>
                                    </p:animEffect>
                                  </p:childTnLst>
                                </p:cTn>
                              </p:par>
                              <p:par>
                                <p:cTn id="178" presetID="10" presetClass="entr" presetSubtype="0" fill="hold" nodeType="withEffect">
                                  <p:stCondLst>
                                    <p:cond delay="0"/>
                                  </p:stCondLst>
                                  <p:childTnLst>
                                    <p:set>
                                      <p:cBhvr>
                                        <p:cTn id="179" dur="1" fill="hold">
                                          <p:stCondLst>
                                            <p:cond delay="0"/>
                                          </p:stCondLst>
                                        </p:cTn>
                                        <p:tgtEl>
                                          <p:spTgt spid="52"/>
                                        </p:tgtEl>
                                        <p:attrNameLst>
                                          <p:attrName>style.visibility</p:attrName>
                                        </p:attrNameLst>
                                      </p:cBhvr>
                                      <p:to>
                                        <p:strVal val="visible"/>
                                      </p:to>
                                    </p:set>
                                    <p:animEffect transition="in" filter="fade">
                                      <p:cBhvr>
                                        <p:cTn id="180" dur="500"/>
                                        <p:tgtEl>
                                          <p:spTgt spid="52"/>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3"/>
                                        </p:tgtEl>
                                        <p:attrNameLst>
                                          <p:attrName>style.visibility</p:attrName>
                                        </p:attrNameLst>
                                      </p:cBhvr>
                                      <p:to>
                                        <p:strVal val="visible"/>
                                      </p:to>
                                    </p:set>
                                    <p:animEffect transition="in" filter="fade">
                                      <p:cBhvr>
                                        <p:cTn id="183" dur="500"/>
                                        <p:tgtEl>
                                          <p:spTgt spid="43"/>
                                        </p:tgtEl>
                                      </p:cBhvr>
                                    </p:animEffect>
                                  </p:childTnLst>
                                </p:cTn>
                              </p:par>
                              <p:par>
                                <p:cTn id="184" presetID="10" presetClass="entr" presetSubtype="0" fill="hold" nodeType="withEffect">
                                  <p:stCondLst>
                                    <p:cond delay="0"/>
                                  </p:stCondLst>
                                  <p:childTnLst>
                                    <p:set>
                                      <p:cBhvr>
                                        <p:cTn id="185" dur="1" fill="hold">
                                          <p:stCondLst>
                                            <p:cond delay="0"/>
                                          </p:stCondLst>
                                        </p:cTn>
                                        <p:tgtEl>
                                          <p:spTgt spid="57"/>
                                        </p:tgtEl>
                                        <p:attrNameLst>
                                          <p:attrName>style.visibility</p:attrName>
                                        </p:attrNameLst>
                                      </p:cBhvr>
                                      <p:to>
                                        <p:strVal val="visible"/>
                                      </p:to>
                                    </p:set>
                                    <p:animEffect transition="in" filter="fade">
                                      <p:cBhvr>
                                        <p:cTn id="186" dur="500"/>
                                        <p:tgtEl>
                                          <p:spTgt spid="57"/>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59"/>
                                        </p:tgtEl>
                                        <p:attrNameLst>
                                          <p:attrName>style.visibility</p:attrName>
                                        </p:attrNameLst>
                                      </p:cBhvr>
                                      <p:to>
                                        <p:strVal val="visible"/>
                                      </p:to>
                                    </p:set>
                                    <p:animEffect transition="in" filter="fade">
                                      <p:cBhvr>
                                        <p:cTn id="189" dur="500"/>
                                        <p:tgtEl>
                                          <p:spTgt spid="59"/>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58"/>
                                        </p:tgtEl>
                                        <p:attrNameLst>
                                          <p:attrName>style.visibility</p:attrName>
                                        </p:attrNameLst>
                                      </p:cBhvr>
                                      <p:to>
                                        <p:strVal val="visible"/>
                                      </p:to>
                                    </p:set>
                                    <p:animEffect transition="in" filter="fade">
                                      <p:cBhvr>
                                        <p:cTn id="19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20" grpId="0" animBg="1"/>
      <p:bldP spid="22" grpId="0" animBg="1"/>
      <p:bldP spid="23" grpId="0" animBg="1"/>
      <p:bldP spid="24" grpId="0" animBg="1"/>
      <p:bldP spid="34" grpId="0" animBg="1"/>
      <p:bldP spid="35" grpId="0" animBg="1"/>
      <p:bldP spid="45" grpId="0" animBg="1"/>
      <p:bldP spid="46" grpId="0" animBg="1"/>
      <p:bldP spid="31" grpId="0" animBg="1"/>
      <p:bldP spid="32" grpId="0" animBg="1"/>
      <p:bldP spid="36" grpId="0" animBg="1"/>
      <p:bldP spid="37" grpId="0" animBg="1"/>
      <p:bldP spid="39" grpId="0" animBg="1"/>
      <p:bldP spid="40" grpId="0" animBg="1"/>
      <p:bldP spid="41" grpId="0" animBg="1"/>
      <p:bldP spid="42" grpId="0" animBg="1"/>
      <p:bldP spid="43" grpId="0" animBg="1"/>
      <p:bldP spid="53" grpId="0" animBg="1"/>
      <p:bldP spid="55" grpId="0"/>
      <p:bldP spid="58" grpId="0" animBg="1"/>
      <p:bldP spid="59" grpId="0"/>
      <p:bldP spid="64" grpId="0" animBg="1"/>
      <p:bldP spid="65" grpId="0"/>
      <p:bldP spid="67" grpId="0" animBg="1"/>
      <p:bldP spid="68" grpId="0"/>
      <p:bldP spid="70" grpId="0" animBg="1"/>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endCxn id="5" idx="7"/>
          </p:cNvCxnSpPr>
          <p:nvPr/>
        </p:nvCxnSpPr>
        <p:spPr>
          <a:xfrm flipH="1">
            <a:off x="4892104" y="1346200"/>
            <a:ext cx="276618" cy="2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705682"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a:t>
            </a:r>
            <a:endParaRPr lang="en-US" sz="2000" dirty="0"/>
          </a:p>
        </p:txBody>
      </p:sp>
      <p:sp>
        <p:nvSpPr>
          <p:cNvPr id="8" name="Oval 7"/>
          <p:cNvSpPr/>
          <p:nvPr/>
        </p:nvSpPr>
        <p:spPr>
          <a:xfrm>
            <a:off x="3065602" y="24560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9" name="Oval 8"/>
          <p:cNvSpPr/>
          <p:nvPr/>
        </p:nvSpPr>
        <p:spPr>
          <a:xfrm>
            <a:off x="2425522" y="29132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785442" y="33704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1145362" y="3827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13" name="Straight Arrow Connector 12"/>
          <p:cNvCxnSpPr>
            <a:stCxn id="5" idx="3"/>
            <a:endCxn id="6" idx="7"/>
          </p:cNvCxnSpPr>
          <p:nvPr/>
        </p:nvCxnSpPr>
        <p:spPr>
          <a:xfrm flipH="1">
            <a:off x="4252024"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611944" y="23890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971864" y="28462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2331784" y="33034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1691704" y="37606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60162" y="172448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2" name="Oval 21"/>
          <p:cNvSpPr/>
          <p:nvPr/>
        </p:nvSpPr>
        <p:spPr>
          <a:xfrm>
            <a:off x="5260162" y="24315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3" name="Oval 22"/>
          <p:cNvSpPr/>
          <p:nvPr/>
        </p:nvSpPr>
        <p:spPr>
          <a:xfrm>
            <a:off x="5254904" y="307159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4" name="Oval 23"/>
          <p:cNvSpPr/>
          <p:nvPr/>
        </p:nvSpPr>
        <p:spPr>
          <a:xfrm>
            <a:off x="5275466" y="37004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cxnSp>
        <p:nvCxnSpPr>
          <p:cNvPr id="25" name="Straight Arrow Connector 24"/>
          <p:cNvCxnSpPr>
            <a:stCxn id="20" idx="4"/>
            <a:endCxn id="22" idx="0"/>
          </p:cNvCxnSpPr>
          <p:nvPr/>
        </p:nvCxnSpPr>
        <p:spPr>
          <a:xfrm>
            <a:off x="5580202" y="2181681"/>
            <a:ext cx="0" cy="24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4"/>
            <a:endCxn id="23" idx="0"/>
          </p:cNvCxnSpPr>
          <p:nvPr/>
        </p:nvCxnSpPr>
        <p:spPr>
          <a:xfrm flipH="1">
            <a:off x="5574944" y="2888716"/>
            <a:ext cx="5258"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4"/>
            <a:endCxn id="24" idx="0"/>
          </p:cNvCxnSpPr>
          <p:nvPr/>
        </p:nvCxnSpPr>
        <p:spPr>
          <a:xfrm>
            <a:off x="5574944" y="3528796"/>
            <a:ext cx="20562" cy="17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4"/>
            <a:endCxn id="20" idx="0"/>
          </p:cNvCxnSpPr>
          <p:nvPr/>
        </p:nvCxnSpPr>
        <p:spPr>
          <a:xfrm>
            <a:off x="5580202" y="154160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91746"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35" name="Oval 34"/>
          <p:cNvSpPr/>
          <p:nvPr/>
        </p:nvSpPr>
        <p:spPr>
          <a:xfrm>
            <a:off x="6631826"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5" name="Oval 44"/>
          <p:cNvSpPr/>
          <p:nvPr/>
        </p:nvSpPr>
        <p:spPr>
          <a:xfrm>
            <a:off x="7271906" y="252277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6" name="Oval 45"/>
          <p:cNvSpPr/>
          <p:nvPr/>
        </p:nvSpPr>
        <p:spPr>
          <a:xfrm>
            <a:off x="7911986" y="2980199"/>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48" name="Straight Arrow Connector 47"/>
          <p:cNvCxnSpPr>
            <a:stCxn id="4" idx="5"/>
            <a:endCxn id="34" idx="1"/>
          </p:cNvCxnSpPr>
          <p:nvPr/>
        </p:nvCxnSpPr>
        <p:spPr>
          <a:xfrm>
            <a:off x="5871162" y="1447863"/>
            <a:ext cx="214322" cy="16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5"/>
            <a:endCxn id="35" idx="1"/>
          </p:cNvCxnSpPr>
          <p:nvPr/>
        </p:nvCxnSpPr>
        <p:spPr>
          <a:xfrm>
            <a:off x="6538088"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5"/>
            <a:endCxn id="45" idx="1"/>
          </p:cNvCxnSpPr>
          <p:nvPr/>
        </p:nvCxnSpPr>
        <p:spPr>
          <a:xfrm>
            <a:off x="7178168" y="2389046"/>
            <a:ext cx="187476" cy="2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5"/>
            <a:endCxn id="46" idx="1"/>
          </p:cNvCxnSpPr>
          <p:nvPr/>
        </p:nvCxnSpPr>
        <p:spPr>
          <a:xfrm>
            <a:off x="7818248" y="2913017"/>
            <a:ext cx="187476" cy="13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10555" y="2065345"/>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a:t>
            </a:r>
            <a:endParaRPr lang="en-US" dirty="0"/>
          </a:p>
        </p:txBody>
      </p:sp>
      <p:sp>
        <p:nvSpPr>
          <p:cNvPr id="32" name="Oval 31"/>
          <p:cNvSpPr/>
          <p:nvPr/>
        </p:nvSpPr>
        <p:spPr>
          <a:xfrm>
            <a:off x="8528235"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a:t>
            </a:r>
            <a:endParaRPr lang="en-US" dirty="0"/>
          </a:p>
        </p:txBody>
      </p:sp>
      <p:sp>
        <p:nvSpPr>
          <p:cNvPr id="36" name="Oval 35"/>
          <p:cNvSpPr/>
          <p:nvPr/>
        </p:nvSpPr>
        <p:spPr>
          <a:xfrm>
            <a:off x="9519460" y="20779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a:t>
            </a:r>
            <a:endParaRPr lang="en-US" dirty="0"/>
          </a:p>
        </p:txBody>
      </p:sp>
      <p:sp>
        <p:nvSpPr>
          <p:cNvPr id="37" name="Oval 36"/>
          <p:cNvSpPr/>
          <p:nvPr/>
        </p:nvSpPr>
        <p:spPr>
          <a:xfrm>
            <a:off x="10520486"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t>
            </a:r>
            <a:endParaRPr lang="en-US" dirty="0"/>
          </a:p>
        </p:txBody>
      </p:sp>
      <p:cxnSp>
        <p:nvCxnSpPr>
          <p:cNvPr id="14" name="Straight Arrow Connector 13"/>
          <p:cNvCxnSpPr>
            <a:stCxn id="35" idx="6"/>
            <a:endCxn id="31" idx="2"/>
          </p:cNvCxnSpPr>
          <p:nvPr/>
        </p:nvCxnSpPr>
        <p:spPr>
          <a:xfrm>
            <a:off x="7271906" y="2227401"/>
            <a:ext cx="338649" cy="6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6"/>
            <a:endCxn id="32" idx="2"/>
          </p:cNvCxnSpPr>
          <p:nvPr/>
        </p:nvCxnSpPr>
        <p:spPr>
          <a:xfrm>
            <a:off x="8250635" y="2293945"/>
            <a:ext cx="277600"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2" idx="6"/>
            <a:endCxn id="36" idx="2"/>
          </p:cNvCxnSpPr>
          <p:nvPr/>
        </p:nvCxnSpPr>
        <p:spPr>
          <a:xfrm>
            <a:off x="9168315" y="2294013"/>
            <a:ext cx="351145"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6"/>
            <a:endCxn id="37" idx="2"/>
          </p:cNvCxnSpPr>
          <p:nvPr/>
        </p:nvCxnSpPr>
        <p:spPr>
          <a:xfrm flipV="1">
            <a:off x="10159540" y="2294013"/>
            <a:ext cx="360946"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815841" y="27009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0" name="Oval 39"/>
          <p:cNvSpPr/>
          <p:nvPr/>
        </p:nvSpPr>
        <p:spPr>
          <a:xfrm>
            <a:off x="4266965" y="4545860"/>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1" name="Oval 40"/>
          <p:cNvSpPr/>
          <p:nvPr/>
        </p:nvSpPr>
        <p:spPr>
          <a:xfrm>
            <a:off x="4119460" y="39290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2" name="Oval 41"/>
          <p:cNvSpPr/>
          <p:nvPr/>
        </p:nvSpPr>
        <p:spPr>
          <a:xfrm>
            <a:off x="3946925" y="3312184"/>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sp>
        <p:nvSpPr>
          <p:cNvPr id="43" name="Oval 42"/>
          <p:cNvSpPr/>
          <p:nvPr/>
        </p:nvSpPr>
        <p:spPr>
          <a:xfrm>
            <a:off x="4390333" y="51626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 name="Straight Arrow Connector 2"/>
          <p:cNvCxnSpPr>
            <a:stCxn id="6" idx="4"/>
          </p:cNvCxnSpPr>
          <p:nvPr/>
        </p:nvCxnSpPr>
        <p:spPr>
          <a:xfrm>
            <a:off x="4025722" y="2456001"/>
            <a:ext cx="0" cy="29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9" idx="4"/>
            <a:endCxn id="42" idx="0"/>
          </p:cNvCxnSpPr>
          <p:nvPr/>
        </p:nvCxnSpPr>
        <p:spPr>
          <a:xfrm>
            <a:off x="4135881" y="3158116"/>
            <a:ext cx="131084" cy="15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4"/>
            <a:endCxn id="41" idx="0"/>
          </p:cNvCxnSpPr>
          <p:nvPr/>
        </p:nvCxnSpPr>
        <p:spPr>
          <a:xfrm>
            <a:off x="4266965" y="3769384"/>
            <a:ext cx="172535"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4"/>
            <a:endCxn id="40" idx="0"/>
          </p:cNvCxnSpPr>
          <p:nvPr/>
        </p:nvCxnSpPr>
        <p:spPr>
          <a:xfrm>
            <a:off x="4439500" y="4386222"/>
            <a:ext cx="147505"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4"/>
            <a:endCxn id="43" idx="0"/>
          </p:cNvCxnSpPr>
          <p:nvPr/>
        </p:nvCxnSpPr>
        <p:spPr>
          <a:xfrm>
            <a:off x="4587005" y="5003060"/>
            <a:ext cx="123368"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272795" y="3692350"/>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3" name="Oval 52"/>
          <p:cNvSpPr/>
          <p:nvPr/>
        </p:nvSpPr>
        <p:spPr>
          <a:xfrm>
            <a:off x="6604007" y="3235150"/>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t>
            </a:r>
            <a:endParaRPr lang="en-US" dirty="0"/>
          </a:p>
        </p:txBody>
      </p:sp>
      <p:sp>
        <p:nvSpPr>
          <p:cNvPr id="55" name="Oval 54"/>
          <p:cNvSpPr/>
          <p:nvPr/>
        </p:nvSpPr>
        <p:spPr>
          <a:xfrm>
            <a:off x="5964060" y="284624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12" name="Straight Arrow Connector 11"/>
          <p:cNvCxnSpPr>
            <a:stCxn id="22" idx="5"/>
            <a:endCxn id="55" idx="1"/>
          </p:cNvCxnSpPr>
          <p:nvPr/>
        </p:nvCxnSpPr>
        <p:spPr>
          <a:xfrm>
            <a:off x="5806504" y="2821761"/>
            <a:ext cx="251294"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5" idx="5"/>
            <a:endCxn id="53" idx="1"/>
          </p:cNvCxnSpPr>
          <p:nvPr/>
        </p:nvCxnSpPr>
        <p:spPr>
          <a:xfrm>
            <a:off x="6510402" y="3236491"/>
            <a:ext cx="187343" cy="65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5"/>
            <a:endCxn id="51" idx="1"/>
          </p:cNvCxnSpPr>
          <p:nvPr/>
        </p:nvCxnSpPr>
        <p:spPr>
          <a:xfrm>
            <a:off x="7150349" y="3625395"/>
            <a:ext cx="216184"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457988" y="428480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72065" y="494105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988541" y="4990482"/>
            <a:ext cx="1001447" cy="646331"/>
          </a:xfrm>
          <a:prstGeom prst="rect">
            <a:avLst/>
          </a:prstGeom>
          <a:noFill/>
        </p:spPr>
        <p:txBody>
          <a:bodyPr wrap="square" rtlCol="0">
            <a:spAutoFit/>
          </a:bodyPr>
          <a:lstStyle/>
          <a:p>
            <a:r>
              <a:rPr lang="en-US" dirty="0" smtClean="0"/>
              <a:t>Contact Detail</a:t>
            </a:r>
            <a:endParaRPr lang="en-US" dirty="0"/>
          </a:p>
        </p:txBody>
      </p:sp>
      <p:cxnSp>
        <p:nvCxnSpPr>
          <p:cNvPr id="61" name="Straight Arrow Connector 60"/>
          <p:cNvCxnSpPr/>
          <p:nvPr/>
        </p:nvCxnSpPr>
        <p:spPr>
          <a:xfrm>
            <a:off x="4722904" y="561825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236981" y="627450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253457" y="6323932"/>
            <a:ext cx="1001447" cy="646331"/>
          </a:xfrm>
          <a:prstGeom prst="rect">
            <a:avLst/>
          </a:prstGeom>
          <a:noFill/>
        </p:spPr>
        <p:txBody>
          <a:bodyPr wrap="square" rtlCol="0">
            <a:spAutoFit/>
          </a:bodyPr>
          <a:lstStyle/>
          <a:p>
            <a:r>
              <a:rPr lang="en-US" dirty="0" smtClean="0"/>
              <a:t>Contact Detail</a:t>
            </a:r>
            <a:endParaRPr lang="en-US" dirty="0"/>
          </a:p>
        </p:txBody>
      </p:sp>
      <p:cxnSp>
        <p:nvCxnSpPr>
          <p:cNvPr id="64" name="Straight Arrow Connector 63"/>
          <p:cNvCxnSpPr/>
          <p:nvPr/>
        </p:nvCxnSpPr>
        <p:spPr>
          <a:xfrm>
            <a:off x="5595506" y="4185425"/>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109583" y="4841679"/>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126059" y="4891106"/>
            <a:ext cx="1001447" cy="646331"/>
          </a:xfrm>
          <a:prstGeom prst="rect">
            <a:avLst/>
          </a:prstGeom>
          <a:noFill/>
        </p:spPr>
        <p:txBody>
          <a:bodyPr wrap="square" rtlCol="0">
            <a:spAutoFit/>
          </a:bodyPr>
          <a:lstStyle/>
          <a:p>
            <a:r>
              <a:rPr lang="en-US" dirty="0" smtClean="0"/>
              <a:t>Contact Detail</a:t>
            </a:r>
            <a:endParaRPr lang="en-US" dirty="0"/>
          </a:p>
        </p:txBody>
      </p:sp>
      <p:cxnSp>
        <p:nvCxnSpPr>
          <p:cNvPr id="67" name="Straight Arrow Connector 66"/>
          <p:cNvCxnSpPr/>
          <p:nvPr/>
        </p:nvCxnSpPr>
        <p:spPr>
          <a:xfrm>
            <a:off x="7610555" y="416232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7124632" y="481857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7141108" y="4868002"/>
            <a:ext cx="1001447" cy="646331"/>
          </a:xfrm>
          <a:prstGeom prst="rect">
            <a:avLst/>
          </a:prstGeom>
          <a:noFill/>
        </p:spPr>
        <p:txBody>
          <a:bodyPr wrap="square" rtlCol="0">
            <a:spAutoFit/>
          </a:bodyPr>
          <a:lstStyle/>
          <a:p>
            <a:r>
              <a:rPr lang="en-US" dirty="0" smtClean="0"/>
              <a:t>Contact Detail</a:t>
            </a:r>
            <a:endParaRPr lang="en-US" dirty="0"/>
          </a:p>
        </p:txBody>
      </p:sp>
      <p:cxnSp>
        <p:nvCxnSpPr>
          <p:cNvPr id="70" name="Straight Arrow Connector 69"/>
          <p:cNvCxnSpPr/>
          <p:nvPr/>
        </p:nvCxnSpPr>
        <p:spPr>
          <a:xfrm>
            <a:off x="8301571" y="3437356"/>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815648" y="4093610"/>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832124" y="4143037"/>
            <a:ext cx="1001447" cy="646331"/>
          </a:xfrm>
          <a:prstGeom prst="rect">
            <a:avLst/>
          </a:prstGeom>
          <a:noFill/>
        </p:spPr>
        <p:txBody>
          <a:bodyPr wrap="square" rtlCol="0">
            <a:spAutoFit/>
          </a:bodyPr>
          <a:lstStyle/>
          <a:p>
            <a:r>
              <a:rPr lang="en-US" dirty="0" smtClean="0"/>
              <a:t>Contact Detail</a:t>
            </a:r>
            <a:endParaRPr lang="en-US" dirty="0"/>
          </a:p>
        </p:txBody>
      </p:sp>
      <p:cxnSp>
        <p:nvCxnSpPr>
          <p:cNvPr id="73" name="Straight Arrow Connector 72"/>
          <p:cNvCxnSpPr/>
          <p:nvPr/>
        </p:nvCxnSpPr>
        <p:spPr>
          <a:xfrm>
            <a:off x="10830705" y="2522545"/>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0344782" y="3178799"/>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0361258" y="3228226"/>
            <a:ext cx="1001447" cy="646331"/>
          </a:xfrm>
          <a:prstGeom prst="rect">
            <a:avLst/>
          </a:prstGeom>
          <a:noFill/>
        </p:spPr>
        <p:txBody>
          <a:bodyPr wrap="square" rtlCol="0">
            <a:spAutoFit/>
          </a:bodyPr>
          <a:lstStyle/>
          <a:p>
            <a:r>
              <a:rPr lang="en-US" dirty="0" smtClean="0"/>
              <a:t>Contact Detail</a:t>
            </a:r>
            <a:endParaRPr lang="en-US" dirty="0"/>
          </a:p>
        </p:txBody>
      </p:sp>
      <p:sp>
        <p:nvSpPr>
          <p:cNvPr id="2" name="Rectangle 1"/>
          <p:cNvSpPr/>
          <p:nvPr/>
        </p:nvSpPr>
        <p:spPr>
          <a:xfrm>
            <a:off x="10344782" y="3894556"/>
            <a:ext cx="1017923" cy="248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a:off x="10830705" y="4042762"/>
            <a:ext cx="0" cy="74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0344782" y="4833441"/>
            <a:ext cx="1017923" cy="7848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10344782" y="4891106"/>
            <a:ext cx="1017923" cy="646331"/>
          </a:xfrm>
          <a:prstGeom prst="rect">
            <a:avLst/>
          </a:prstGeom>
          <a:noFill/>
        </p:spPr>
        <p:txBody>
          <a:bodyPr wrap="square" rtlCol="0">
            <a:spAutoFit/>
          </a:bodyPr>
          <a:lstStyle/>
          <a:p>
            <a:r>
              <a:rPr lang="en-US" dirty="0" smtClean="0"/>
              <a:t>Contact</a:t>
            </a:r>
          </a:p>
          <a:p>
            <a:r>
              <a:rPr lang="en-US" dirty="0" smtClean="0"/>
              <a:t>Detail</a:t>
            </a:r>
            <a:endParaRPr lang="en-US" dirty="0"/>
          </a:p>
        </p:txBody>
      </p:sp>
      <p:sp>
        <p:nvSpPr>
          <p:cNvPr id="78" name="TextBox 77"/>
          <p:cNvSpPr txBox="1"/>
          <p:nvPr/>
        </p:nvSpPr>
        <p:spPr>
          <a:xfrm>
            <a:off x="9704173" y="5774724"/>
            <a:ext cx="2273643" cy="584775"/>
          </a:xfrm>
          <a:prstGeom prst="rect">
            <a:avLst/>
          </a:prstGeom>
          <a:noFill/>
        </p:spPr>
        <p:txBody>
          <a:bodyPr wrap="square" rtlCol="0">
            <a:spAutoFit/>
          </a:bodyPr>
          <a:lstStyle/>
          <a:p>
            <a:pPr algn="ctr"/>
            <a:r>
              <a:rPr lang="en-US" sz="1600" dirty="0" smtClean="0">
                <a:solidFill>
                  <a:srgbClr val="FF0000"/>
                </a:solidFill>
              </a:rPr>
              <a:t>If more than one contact with that name</a:t>
            </a:r>
            <a:endParaRPr lang="en-US" sz="1600" dirty="0">
              <a:solidFill>
                <a:srgbClr val="FF0000"/>
              </a:solidFill>
            </a:endParaRPr>
          </a:p>
        </p:txBody>
      </p:sp>
    </p:spTree>
    <p:extLst>
      <p:ext uri="{BB962C8B-B14F-4D97-AF65-F5344CB8AC3E}">
        <p14:creationId xmlns:p14="http://schemas.microsoft.com/office/powerpoint/2010/main" val="370484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par>
                                <p:cTn id="65" presetID="10"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par>
                                <p:cTn id="83" presetID="10" presetClass="entr" presetSubtype="0" fill="hold" nodeType="with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par>
                                <p:cTn id="92" presetID="10" presetClass="entr" presetSubtype="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par>
                                <p:cTn id="104" presetID="10" presetClass="entr" presetSubtype="0" fill="hold" nodeType="with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fade">
                                      <p:cBhvr>
                                        <p:cTn id="106" dur="500"/>
                                        <p:tgtEl>
                                          <p:spTgt spid="2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500"/>
                                        <p:tgtEl>
                                          <p:spTgt spid="23"/>
                                        </p:tgtEl>
                                      </p:cBhvr>
                                    </p:animEffect>
                                  </p:childTnLst>
                                </p:cTn>
                              </p:par>
                              <p:par>
                                <p:cTn id="110" presetID="10" presetClass="entr" presetSubtype="0" fill="hold"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500"/>
                                        <p:tgtEl>
                                          <p:spTgt spid="3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fade">
                                      <p:cBhvr>
                                        <p:cTn id="115" dur="500"/>
                                        <p:tgtEl>
                                          <p:spTgt spid="24"/>
                                        </p:tgtEl>
                                      </p:cBhvr>
                                    </p:animEffect>
                                  </p:childTnLst>
                                </p:cTn>
                              </p:par>
                              <p:par>
                                <p:cTn id="116" presetID="10" presetClass="entr" presetSubtype="0" fill="hold" nodeType="with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fade">
                                      <p:cBhvr>
                                        <p:cTn id="118" dur="500"/>
                                        <p:tgtEl>
                                          <p:spTgt spid="6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nodeType="with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fade">
                                      <p:cBhvr>
                                        <p:cTn id="127" dur="500"/>
                                        <p:tgtEl>
                                          <p:spTgt spid="1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childTnLst>
                                </p:cTn>
                              </p:par>
                              <p:par>
                                <p:cTn id="131" presetID="10" presetClass="entr" presetSubtype="0" fill="hold"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fade">
                                      <p:cBhvr>
                                        <p:cTn id="136" dur="500"/>
                                        <p:tgtEl>
                                          <p:spTgt spid="53"/>
                                        </p:tgtEl>
                                      </p:cBhvr>
                                    </p:animEffect>
                                  </p:childTnLst>
                                </p:cTn>
                              </p:par>
                              <p:par>
                                <p:cTn id="137" presetID="10" presetClass="entr" presetSubtype="0" fill="hold" nodeType="withEffect">
                                  <p:stCondLst>
                                    <p:cond delay="0"/>
                                  </p:stCondLst>
                                  <p:childTnLst>
                                    <p:set>
                                      <p:cBhvr>
                                        <p:cTn id="138" dur="1" fill="hold">
                                          <p:stCondLst>
                                            <p:cond delay="0"/>
                                          </p:stCondLst>
                                        </p:cTn>
                                        <p:tgtEl>
                                          <p:spTgt spid="57"/>
                                        </p:tgtEl>
                                        <p:attrNameLst>
                                          <p:attrName>style.visibility</p:attrName>
                                        </p:attrNameLst>
                                      </p:cBhvr>
                                      <p:to>
                                        <p:strVal val="visible"/>
                                      </p:to>
                                    </p:set>
                                    <p:animEffect transition="in" filter="fade">
                                      <p:cBhvr>
                                        <p:cTn id="139" dur="500"/>
                                        <p:tgtEl>
                                          <p:spTgt spid="57"/>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fade">
                                      <p:cBhvr>
                                        <p:cTn id="142" dur="500"/>
                                        <p:tgtEl>
                                          <p:spTgt spid="51"/>
                                        </p:tgtEl>
                                      </p:cBhvr>
                                    </p:animEffect>
                                  </p:childTnLst>
                                </p:cTn>
                              </p:par>
                              <p:par>
                                <p:cTn id="143" presetID="10"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animEffect transition="in" filter="fade">
                                      <p:cBhvr>
                                        <p:cTn id="145" dur="500"/>
                                        <p:tgtEl>
                                          <p:spTgt spid="6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8"/>
                                        </p:tgtEl>
                                        <p:attrNameLst>
                                          <p:attrName>style.visibility</p:attrName>
                                        </p:attrNameLst>
                                      </p:cBhvr>
                                      <p:to>
                                        <p:strVal val="visible"/>
                                      </p:to>
                                    </p:set>
                                    <p:animEffect transition="in" filter="fade">
                                      <p:cBhvr>
                                        <p:cTn id="148" dur="500"/>
                                        <p:tgtEl>
                                          <p:spTgt spid="6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fade">
                                      <p:cBhvr>
                                        <p:cTn id="151" dur="500"/>
                                        <p:tgtEl>
                                          <p:spTgt spid="69"/>
                                        </p:tgtEl>
                                      </p:cBhvr>
                                    </p:animEffect>
                                  </p:childTnLst>
                                </p:cTn>
                              </p:par>
                              <p:par>
                                <p:cTn id="152" presetID="10" presetClass="entr" presetSubtype="0" fill="hold" nodeType="withEffect">
                                  <p:stCondLst>
                                    <p:cond delay="0"/>
                                  </p:stCondLst>
                                  <p:childTnLst>
                                    <p:set>
                                      <p:cBhvr>
                                        <p:cTn id="153" dur="1" fill="hold">
                                          <p:stCondLst>
                                            <p:cond delay="0"/>
                                          </p:stCondLst>
                                        </p:cTn>
                                        <p:tgtEl>
                                          <p:spTgt spid="48"/>
                                        </p:tgtEl>
                                        <p:attrNameLst>
                                          <p:attrName>style.visibility</p:attrName>
                                        </p:attrNameLst>
                                      </p:cBhvr>
                                      <p:to>
                                        <p:strVal val="visible"/>
                                      </p:to>
                                    </p:set>
                                    <p:animEffect transition="in" filter="fade">
                                      <p:cBhvr>
                                        <p:cTn id="154" dur="500"/>
                                        <p:tgtEl>
                                          <p:spTgt spid="48"/>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fade">
                                      <p:cBhvr>
                                        <p:cTn id="157" dur="500"/>
                                        <p:tgtEl>
                                          <p:spTgt spid="34"/>
                                        </p:tgtEl>
                                      </p:cBhvr>
                                    </p:animEffect>
                                  </p:childTnLst>
                                </p:cTn>
                              </p:par>
                              <p:par>
                                <p:cTn id="158" presetID="10" presetClass="entr" presetSubtype="0" fill="hold" nodeType="with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fade">
                                      <p:cBhvr>
                                        <p:cTn id="160" dur="500"/>
                                        <p:tgtEl>
                                          <p:spTgt spid="50"/>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5"/>
                                        </p:tgtEl>
                                        <p:attrNameLst>
                                          <p:attrName>style.visibility</p:attrName>
                                        </p:attrNameLst>
                                      </p:cBhvr>
                                      <p:to>
                                        <p:strVal val="visible"/>
                                      </p:to>
                                    </p:set>
                                    <p:animEffect transition="in" filter="fade">
                                      <p:cBhvr>
                                        <p:cTn id="163" dur="500"/>
                                        <p:tgtEl>
                                          <p:spTgt spid="35"/>
                                        </p:tgtEl>
                                      </p:cBhvr>
                                    </p:animEffect>
                                  </p:childTnLst>
                                </p:cTn>
                              </p:par>
                              <p:par>
                                <p:cTn id="164" presetID="10" presetClass="entr" presetSubtype="0" fill="hold" nodeType="withEffect">
                                  <p:stCondLst>
                                    <p:cond delay="0"/>
                                  </p:stCondLst>
                                  <p:childTnLst>
                                    <p:set>
                                      <p:cBhvr>
                                        <p:cTn id="165" dur="1" fill="hold">
                                          <p:stCondLst>
                                            <p:cond delay="0"/>
                                          </p:stCondLst>
                                        </p:cTn>
                                        <p:tgtEl>
                                          <p:spTgt spid="54"/>
                                        </p:tgtEl>
                                        <p:attrNameLst>
                                          <p:attrName>style.visibility</p:attrName>
                                        </p:attrNameLst>
                                      </p:cBhvr>
                                      <p:to>
                                        <p:strVal val="visible"/>
                                      </p:to>
                                    </p:set>
                                    <p:animEffect transition="in" filter="fade">
                                      <p:cBhvr>
                                        <p:cTn id="166" dur="500"/>
                                        <p:tgtEl>
                                          <p:spTgt spid="5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5"/>
                                        </p:tgtEl>
                                        <p:attrNameLst>
                                          <p:attrName>style.visibility</p:attrName>
                                        </p:attrNameLst>
                                      </p:cBhvr>
                                      <p:to>
                                        <p:strVal val="visible"/>
                                      </p:to>
                                    </p:set>
                                    <p:animEffect transition="in" filter="fade">
                                      <p:cBhvr>
                                        <p:cTn id="169" dur="500"/>
                                        <p:tgtEl>
                                          <p:spTgt spid="45"/>
                                        </p:tgtEl>
                                      </p:cBhvr>
                                    </p:animEffect>
                                  </p:childTnLst>
                                </p:cTn>
                              </p:par>
                              <p:par>
                                <p:cTn id="170" presetID="10" presetClass="entr" presetSubtype="0" fill="hold" nodeType="withEffect">
                                  <p:stCondLst>
                                    <p:cond delay="0"/>
                                  </p:stCondLst>
                                  <p:childTnLst>
                                    <p:set>
                                      <p:cBhvr>
                                        <p:cTn id="171" dur="1" fill="hold">
                                          <p:stCondLst>
                                            <p:cond delay="0"/>
                                          </p:stCondLst>
                                        </p:cTn>
                                        <p:tgtEl>
                                          <p:spTgt spid="56"/>
                                        </p:tgtEl>
                                        <p:attrNameLst>
                                          <p:attrName>style.visibility</p:attrName>
                                        </p:attrNameLst>
                                      </p:cBhvr>
                                      <p:to>
                                        <p:strVal val="visible"/>
                                      </p:to>
                                    </p:set>
                                    <p:animEffect transition="in" filter="fade">
                                      <p:cBhvr>
                                        <p:cTn id="172" dur="500"/>
                                        <p:tgtEl>
                                          <p:spTgt spid="5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46"/>
                                        </p:tgtEl>
                                        <p:attrNameLst>
                                          <p:attrName>style.visibility</p:attrName>
                                        </p:attrNameLst>
                                      </p:cBhvr>
                                      <p:to>
                                        <p:strVal val="visible"/>
                                      </p:to>
                                    </p:set>
                                    <p:animEffect transition="in" filter="fade">
                                      <p:cBhvr>
                                        <p:cTn id="175" dur="500"/>
                                        <p:tgtEl>
                                          <p:spTgt spid="46"/>
                                        </p:tgtEl>
                                      </p:cBhvr>
                                    </p:animEffect>
                                  </p:childTnLst>
                                </p:cTn>
                              </p:par>
                              <p:par>
                                <p:cTn id="176" presetID="10" presetClass="entr" presetSubtype="0" fill="hold" nodeType="withEffect">
                                  <p:stCondLst>
                                    <p:cond delay="0"/>
                                  </p:stCondLst>
                                  <p:childTnLst>
                                    <p:set>
                                      <p:cBhvr>
                                        <p:cTn id="177" dur="1" fill="hold">
                                          <p:stCondLst>
                                            <p:cond delay="0"/>
                                          </p:stCondLst>
                                        </p:cTn>
                                        <p:tgtEl>
                                          <p:spTgt spid="70"/>
                                        </p:tgtEl>
                                        <p:attrNameLst>
                                          <p:attrName>style.visibility</p:attrName>
                                        </p:attrNameLst>
                                      </p:cBhvr>
                                      <p:to>
                                        <p:strVal val="visible"/>
                                      </p:to>
                                    </p:set>
                                    <p:animEffect transition="in" filter="fade">
                                      <p:cBhvr>
                                        <p:cTn id="178" dur="500"/>
                                        <p:tgtEl>
                                          <p:spTgt spid="7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500"/>
                                        <p:tgtEl>
                                          <p:spTgt spid="7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71"/>
                                        </p:tgtEl>
                                        <p:attrNameLst>
                                          <p:attrName>style.visibility</p:attrName>
                                        </p:attrNameLst>
                                      </p:cBhvr>
                                      <p:to>
                                        <p:strVal val="visible"/>
                                      </p:to>
                                    </p:set>
                                    <p:animEffect transition="in" filter="fade">
                                      <p:cBhvr>
                                        <p:cTn id="184" dur="500"/>
                                        <p:tgtEl>
                                          <p:spTgt spid="71"/>
                                        </p:tgtEl>
                                      </p:cBhvr>
                                    </p:animEffect>
                                  </p:childTnLst>
                                </p:cTn>
                              </p:par>
                              <p:par>
                                <p:cTn id="185" presetID="10" presetClass="entr" presetSubtype="0" fill="hold" nodeType="with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31"/>
                                        </p:tgtEl>
                                        <p:attrNameLst>
                                          <p:attrName>style.visibility</p:attrName>
                                        </p:attrNameLst>
                                      </p:cBhvr>
                                      <p:to>
                                        <p:strVal val="visible"/>
                                      </p:to>
                                    </p:set>
                                    <p:animEffect transition="in" filter="fade">
                                      <p:cBhvr>
                                        <p:cTn id="190" dur="500"/>
                                        <p:tgtEl>
                                          <p:spTgt spid="31"/>
                                        </p:tgtEl>
                                      </p:cBhvr>
                                    </p:animEffect>
                                  </p:childTnLst>
                                </p:cTn>
                              </p:par>
                              <p:par>
                                <p:cTn id="191" presetID="10" presetClass="entr" presetSubtype="0" fill="hold" nodeType="withEffect">
                                  <p:stCondLst>
                                    <p:cond delay="0"/>
                                  </p:stCondLst>
                                  <p:childTnLst>
                                    <p:set>
                                      <p:cBhvr>
                                        <p:cTn id="192" dur="1" fill="hold">
                                          <p:stCondLst>
                                            <p:cond delay="0"/>
                                          </p:stCondLst>
                                        </p:cTn>
                                        <p:tgtEl>
                                          <p:spTgt spid="18"/>
                                        </p:tgtEl>
                                        <p:attrNameLst>
                                          <p:attrName>style.visibility</p:attrName>
                                        </p:attrNameLst>
                                      </p:cBhvr>
                                      <p:to>
                                        <p:strVal val="visible"/>
                                      </p:to>
                                    </p:set>
                                    <p:animEffect transition="in" filter="fade">
                                      <p:cBhvr>
                                        <p:cTn id="193" dur="500"/>
                                        <p:tgtEl>
                                          <p:spTgt spid="1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2"/>
                                        </p:tgtEl>
                                        <p:attrNameLst>
                                          <p:attrName>style.visibility</p:attrName>
                                        </p:attrNameLst>
                                      </p:cBhvr>
                                      <p:to>
                                        <p:strVal val="visible"/>
                                      </p:to>
                                    </p:set>
                                    <p:animEffect transition="in" filter="fade">
                                      <p:cBhvr>
                                        <p:cTn id="196" dur="500"/>
                                        <p:tgtEl>
                                          <p:spTgt spid="32"/>
                                        </p:tgtEl>
                                      </p:cBhvr>
                                    </p:animEffect>
                                  </p:childTnLst>
                                </p:cTn>
                              </p:par>
                              <p:par>
                                <p:cTn id="197" presetID="10" presetClass="entr" presetSubtype="0" fill="hold" nodeType="withEffect">
                                  <p:stCondLst>
                                    <p:cond delay="0"/>
                                  </p:stCondLst>
                                  <p:childTnLst>
                                    <p:set>
                                      <p:cBhvr>
                                        <p:cTn id="198" dur="1" fill="hold">
                                          <p:stCondLst>
                                            <p:cond delay="0"/>
                                          </p:stCondLst>
                                        </p:cTn>
                                        <p:tgtEl>
                                          <p:spTgt spid="28"/>
                                        </p:tgtEl>
                                        <p:attrNameLst>
                                          <p:attrName>style.visibility</p:attrName>
                                        </p:attrNameLst>
                                      </p:cBhvr>
                                      <p:to>
                                        <p:strVal val="visible"/>
                                      </p:to>
                                    </p:set>
                                    <p:animEffect transition="in" filter="fade">
                                      <p:cBhvr>
                                        <p:cTn id="199" dur="500"/>
                                        <p:tgtEl>
                                          <p:spTgt spid="2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36"/>
                                        </p:tgtEl>
                                        <p:attrNameLst>
                                          <p:attrName>style.visibility</p:attrName>
                                        </p:attrNameLst>
                                      </p:cBhvr>
                                      <p:to>
                                        <p:strVal val="visible"/>
                                      </p:to>
                                    </p:set>
                                    <p:animEffect transition="in" filter="fade">
                                      <p:cBhvr>
                                        <p:cTn id="202" dur="500"/>
                                        <p:tgtEl>
                                          <p:spTgt spid="36"/>
                                        </p:tgtEl>
                                      </p:cBhvr>
                                    </p:animEffect>
                                  </p:childTnLst>
                                </p:cTn>
                              </p:par>
                              <p:par>
                                <p:cTn id="203" presetID="10" presetClass="entr" presetSubtype="0" fill="hold" nodeType="withEffect">
                                  <p:stCondLst>
                                    <p:cond delay="0"/>
                                  </p:stCondLst>
                                  <p:childTnLst>
                                    <p:set>
                                      <p:cBhvr>
                                        <p:cTn id="204" dur="1" fill="hold">
                                          <p:stCondLst>
                                            <p:cond delay="0"/>
                                          </p:stCondLst>
                                        </p:cTn>
                                        <p:tgtEl>
                                          <p:spTgt spid="38"/>
                                        </p:tgtEl>
                                        <p:attrNameLst>
                                          <p:attrName>style.visibility</p:attrName>
                                        </p:attrNameLst>
                                      </p:cBhvr>
                                      <p:to>
                                        <p:strVal val="visible"/>
                                      </p:to>
                                    </p:set>
                                    <p:animEffect transition="in" filter="fade">
                                      <p:cBhvr>
                                        <p:cTn id="205" dur="500"/>
                                        <p:tgtEl>
                                          <p:spTgt spid="38"/>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37"/>
                                        </p:tgtEl>
                                        <p:attrNameLst>
                                          <p:attrName>style.visibility</p:attrName>
                                        </p:attrNameLst>
                                      </p:cBhvr>
                                      <p:to>
                                        <p:strVal val="visible"/>
                                      </p:to>
                                    </p:set>
                                    <p:animEffect transition="in" filter="fade">
                                      <p:cBhvr>
                                        <p:cTn id="208" dur="500"/>
                                        <p:tgtEl>
                                          <p:spTgt spid="37"/>
                                        </p:tgtEl>
                                      </p:cBhvr>
                                    </p:animEffect>
                                  </p:childTnLst>
                                </p:cTn>
                              </p:par>
                              <p:par>
                                <p:cTn id="209" presetID="10" presetClass="entr" presetSubtype="0" fill="hold" nodeType="withEffect">
                                  <p:stCondLst>
                                    <p:cond delay="0"/>
                                  </p:stCondLst>
                                  <p:childTnLst>
                                    <p:set>
                                      <p:cBhvr>
                                        <p:cTn id="210" dur="1" fill="hold">
                                          <p:stCondLst>
                                            <p:cond delay="0"/>
                                          </p:stCondLst>
                                        </p:cTn>
                                        <p:tgtEl>
                                          <p:spTgt spid="73"/>
                                        </p:tgtEl>
                                        <p:attrNameLst>
                                          <p:attrName>style.visibility</p:attrName>
                                        </p:attrNameLst>
                                      </p:cBhvr>
                                      <p:to>
                                        <p:strVal val="visible"/>
                                      </p:to>
                                    </p:set>
                                    <p:animEffect transition="in" filter="fade">
                                      <p:cBhvr>
                                        <p:cTn id="211" dur="500"/>
                                        <p:tgtEl>
                                          <p:spTgt spid="73"/>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fade">
                                      <p:cBhvr>
                                        <p:cTn id="214" dur="500"/>
                                        <p:tgtEl>
                                          <p:spTgt spid="74"/>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2"/>
                                        </p:tgtEl>
                                        <p:attrNameLst>
                                          <p:attrName>style.visibility</p:attrName>
                                        </p:attrNameLst>
                                      </p:cBhvr>
                                      <p:to>
                                        <p:strVal val="visible"/>
                                      </p:to>
                                    </p:set>
                                    <p:animEffect transition="in" filter="fade">
                                      <p:cBhvr>
                                        <p:cTn id="219" dur="500"/>
                                        <p:tgtEl>
                                          <p:spTgt spid="2"/>
                                        </p:tgtEl>
                                      </p:cBhvr>
                                    </p:animEffect>
                                  </p:childTnLst>
                                </p:cTn>
                              </p:par>
                              <p:par>
                                <p:cTn id="220" presetID="10" presetClass="entr" presetSubtype="0" fill="hold" nodeType="withEffect">
                                  <p:stCondLst>
                                    <p:cond delay="0"/>
                                  </p:stCondLst>
                                  <p:childTnLst>
                                    <p:set>
                                      <p:cBhvr>
                                        <p:cTn id="221" dur="1" fill="hold">
                                          <p:stCondLst>
                                            <p:cond delay="0"/>
                                          </p:stCondLst>
                                        </p:cTn>
                                        <p:tgtEl>
                                          <p:spTgt spid="47"/>
                                        </p:tgtEl>
                                        <p:attrNameLst>
                                          <p:attrName>style.visibility</p:attrName>
                                        </p:attrNameLst>
                                      </p:cBhvr>
                                      <p:to>
                                        <p:strVal val="visible"/>
                                      </p:to>
                                    </p:set>
                                    <p:animEffect transition="in" filter="fade">
                                      <p:cBhvr>
                                        <p:cTn id="222" dur="500"/>
                                        <p:tgtEl>
                                          <p:spTgt spid="47"/>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76"/>
                                        </p:tgtEl>
                                        <p:attrNameLst>
                                          <p:attrName>style.visibility</p:attrName>
                                        </p:attrNameLst>
                                      </p:cBhvr>
                                      <p:to>
                                        <p:strVal val="visible"/>
                                      </p:to>
                                    </p:set>
                                    <p:animEffect transition="in" filter="fade">
                                      <p:cBhvr>
                                        <p:cTn id="225" dur="500"/>
                                        <p:tgtEl>
                                          <p:spTgt spid="76"/>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75"/>
                                        </p:tgtEl>
                                        <p:attrNameLst>
                                          <p:attrName>style.visibility</p:attrName>
                                        </p:attrNameLst>
                                      </p:cBhvr>
                                      <p:to>
                                        <p:strVal val="visible"/>
                                      </p:to>
                                    </p:set>
                                    <p:animEffect transition="in" filter="fade">
                                      <p:cBhvr>
                                        <p:cTn id="230" dur="500"/>
                                        <p:tgtEl>
                                          <p:spTgt spid="75"/>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77"/>
                                        </p:tgtEl>
                                        <p:attrNameLst>
                                          <p:attrName>style.visibility</p:attrName>
                                        </p:attrNameLst>
                                      </p:cBhvr>
                                      <p:to>
                                        <p:strVal val="visible"/>
                                      </p:to>
                                    </p:set>
                                    <p:animEffect transition="in" filter="fade">
                                      <p:cBhvr>
                                        <p:cTn id="233" dur="500"/>
                                        <p:tgtEl>
                                          <p:spTgt spid="77"/>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78"/>
                                        </p:tgtEl>
                                        <p:attrNameLst>
                                          <p:attrName>style.visibility</p:attrName>
                                        </p:attrNameLst>
                                      </p:cBhvr>
                                      <p:to>
                                        <p:strVal val="visible"/>
                                      </p:to>
                                    </p:set>
                                    <p:animEffect transition="in" filter="fade">
                                      <p:cBhvr>
                                        <p:cTn id="23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20" grpId="0" animBg="1"/>
      <p:bldP spid="22" grpId="0" animBg="1"/>
      <p:bldP spid="23" grpId="0" animBg="1"/>
      <p:bldP spid="24" grpId="0" animBg="1"/>
      <p:bldP spid="34" grpId="0" animBg="1"/>
      <p:bldP spid="35" grpId="0" animBg="1"/>
      <p:bldP spid="45" grpId="0" animBg="1"/>
      <p:bldP spid="46" grpId="0" animBg="1"/>
      <p:bldP spid="31" grpId="0" animBg="1"/>
      <p:bldP spid="32" grpId="0" animBg="1"/>
      <p:bldP spid="36" grpId="0" animBg="1"/>
      <p:bldP spid="37" grpId="0" animBg="1"/>
      <p:bldP spid="39" grpId="0" animBg="1"/>
      <p:bldP spid="40" grpId="0" animBg="1"/>
      <p:bldP spid="41" grpId="0" animBg="1"/>
      <p:bldP spid="42" grpId="0" animBg="1"/>
      <p:bldP spid="43" grpId="0" animBg="1"/>
      <p:bldP spid="51" grpId="0" animBg="1"/>
      <p:bldP spid="53" grpId="0" animBg="1"/>
      <p:bldP spid="55" grpId="0" animBg="1"/>
      <p:bldP spid="59" grpId="0" animBg="1"/>
      <p:bldP spid="60" grpId="0"/>
      <p:bldP spid="62" grpId="0" animBg="1"/>
      <p:bldP spid="63" grpId="0"/>
      <p:bldP spid="65" grpId="0" animBg="1"/>
      <p:bldP spid="66" grpId="0"/>
      <p:bldP spid="68" grpId="0" animBg="1"/>
      <p:bldP spid="69" grpId="0"/>
      <p:bldP spid="71" grpId="0" animBg="1"/>
      <p:bldP spid="72" grpId="0"/>
      <p:bldP spid="74" grpId="0" animBg="1"/>
      <p:bldP spid="75" grpId="0"/>
      <p:bldP spid="2" grpId="0" animBg="1"/>
      <p:bldP spid="76" grpId="0" animBg="1"/>
      <p:bldP spid="77" grpId="0"/>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(O)  analysis</a:t>
            </a:r>
            <a:endParaRPr lang="en-US" dirty="0"/>
          </a:p>
        </p:txBody>
      </p:sp>
      <p:sp>
        <p:nvSpPr>
          <p:cNvPr id="3" name="Content Placeholder 2"/>
          <p:cNvSpPr>
            <a:spLocks noGrp="1"/>
          </p:cNvSpPr>
          <p:nvPr>
            <p:ph idx="1"/>
          </p:nvPr>
        </p:nvSpPr>
        <p:spPr>
          <a:xfrm>
            <a:off x="581192" y="1897863"/>
            <a:ext cx="11029615" cy="3678303"/>
          </a:xfrm>
        </p:spPr>
        <p:txBody>
          <a:bodyPr/>
          <a:lstStyle/>
          <a:p>
            <a:pPr marL="0" indent="0">
              <a:buNone/>
            </a:pPr>
            <a:endParaRPr lang="en-US" dirty="0" smtClean="0"/>
          </a:p>
          <a:p>
            <a:r>
              <a:rPr lang="en-US" dirty="0" smtClean="0"/>
              <a:t>Time Complexity:</a:t>
            </a:r>
          </a:p>
          <a:p>
            <a:pPr marL="0" indent="0">
              <a:buNone/>
            </a:pPr>
            <a:r>
              <a:rPr lang="en-US" dirty="0"/>
              <a:t>	</a:t>
            </a:r>
            <a:r>
              <a:rPr lang="en-US" dirty="0" smtClean="0"/>
              <a:t>Insertion: O(C)</a:t>
            </a:r>
          </a:p>
          <a:p>
            <a:pPr marL="0" indent="0">
              <a:buNone/>
            </a:pPr>
            <a:r>
              <a:rPr lang="en-US" dirty="0" smtClean="0"/>
              <a:t>	Search: O(C</a:t>
            </a:r>
            <a:r>
              <a:rPr lang="en-US" dirty="0" smtClean="0"/>
              <a:t>)</a:t>
            </a:r>
          </a:p>
          <a:p>
            <a:pPr marL="0" indent="0">
              <a:buNone/>
            </a:pPr>
            <a:r>
              <a:rPr lang="en-US" dirty="0" smtClean="0"/>
              <a:t>	Display: O(</a:t>
            </a:r>
            <a:r>
              <a:rPr lang="en-US" dirty="0" err="1" smtClean="0"/>
              <a:t>LogN</a:t>
            </a:r>
            <a:r>
              <a:rPr lang="en-US" dirty="0" smtClean="0"/>
              <a:t>)</a:t>
            </a:r>
            <a:r>
              <a:rPr lang="en-US" dirty="0" smtClean="0"/>
              <a:t>										where,</a:t>
            </a:r>
          </a:p>
          <a:p>
            <a:pPr marL="0" indent="0">
              <a:buNone/>
            </a:pPr>
            <a:r>
              <a:rPr lang="en-US" dirty="0" smtClean="0"/>
              <a:t>	Deletion:  O(1) Best case, O(C) Worst case				C= length of the string.</a:t>
            </a:r>
          </a:p>
          <a:p>
            <a:r>
              <a:rPr lang="en-US" dirty="0" smtClean="0"/>
              <a:t>Space Complexity</a:t>
            </a:r>
          </a:p>
          <a:p>
            <a:pPr marL="0" indent="0">
              <a:buNone/>
            </a:pPr>
            <a:r>
              <a:rPr lang="en-US" dirty="0"/>
              <a:t>	</a:t>
            </a:r>
            <a:r>
              <a:rPr lang="en-US" dirty="0" smtClean="0"/>
              <a:t>O(C*N)											 N=number of records </a:t>
            </a:r>
            <a:endParaRPr lang="en-US" dirty="0"/>
          </a:p>
        </p:txBody>
      </p:sp>
    </p:spTree>
    <p:extLst>
      <p:ext uri="{BB962C8B-B14F-4D97-AF65-F5344CB8AC3E}">
        <p14:creationId xmlns:p14="http://schemas.microsoft.com/office/powerpoint/2010/main" val="132084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We implemented the trie data structure to make a contact management system that we named ContactsPro.</a:t>
            </a:r>
          </a:p>
          <a:p>
            <a:r>
              <a:rPr lang="en-US" dirty="0" smtClean="0"/>
              <a:t>We made three different Tries on the basis of the First name, the Last name and the Phone number of each data entry.</a:t>
            </a:r>
          </a:p>
          <a:p>
            <a:r>
              <a:rPr lang="en-US" dirty="0" smtClean="0"/>
              <a:t>We made two different node classes. One for alphabets to store letters in names and another to </a:t>
            </a:r>
            <a:r>
              <a:rPr lang="en-US" dirty="0"/>
              <a:t>s</a:t>
            </a:r>
            <a:r>
              <a:rPr lang="en-US" dirty="0" smtClean="0"/>
              <a:t>tore digits in phone numbers.</a:t>
            </a:r>
          </a:p>
          <a:p>
            <a:endParaRPr lang="en-US" dirty="0"/>
          </a:p>
        </p:txBody>
      </p:sp>
    </p:spTree>
    <p:extLst>
      <p:ext uri="{BB962C8B-B14F-4D97-AF65-F5344CB8AC3E}">
        <p14:creationId xmlns:p14="http://schemas.microsoft.com/office/powerpoint/2010/main" val="36850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190" y="2135075"/>
            <a:ext cx="2806035" cy="42713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233" y="2135074"/>
            <a:ext cx="2942705" cy="42713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2444" y="2135075"/>
            <a:ext cx="4688378" cy="243874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2444" y="4729813"/>
            <a:ext cx="4688378" cy="1676634"/>
          </a:xfrm>
          <a:prstGeom prst="rect">
            <a:avLst/>
          </a:prstGeom>
        </p:spPr>
      </p:pic>
    </p:spTree>
    <p:extLst>
      <p:ext uri="{BB962C8B-B14F-4D97-AF65-F5344CB8AC3E}">
        <p14:creationId xmlns:p14="http://schemas.microsoft.com/office/powerpoint/2010/main" val="388174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3383" y="3553554"/>
            <a:ext cx="3400900" cy="2362530"/>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3553554"/>
            <a:ext cx="3515216" cy="25435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258" y="3553554"/>
            <a:ext cx="3772426" cy="2219635"/>
          </a:xfrm>
          <a:prstGeom prst="rect">
            <a:avLst/>
          </a:prstGeom>
        </p:spPr>
      </p:pic>
      <p:sp>
        <p:nvSpPr>
          <p:cNvPr id="7" name="TextBox 6"/>
          <p:cNvSpPr txBox="1"/>
          <p:nvPr/>
        </p:nvSpPr>
        <p:spPr>
          <a:xfrm>
            <a:off x="658930" y="2383037"/>
            <a:ext cx="8462356" cy="646331"/>
          </a:xfrm>
          <a:prstGeom prst="rect">
            <a:avLst/>
          </a:prstGeom>
          <a:noFill/>
        </p:spPr>
        <p:txBody>
          <a:bodyPr wrap="square" rtlCol="0">
            <a:spAutoFit/>
          </a:bodyPr>
          <a:lstStyle/>
          <a:p>
            <a:r>
              <a:rPr lang="en-US" dirty="0" smtClean="0"/>
              <a:t>We made three Tries for our contact manager on the basis of the first name, the last name and the phone number.</a:t>
            </a:r>
            <a:endParaRPr lang="en-US" dirty="0"/>
          </a:p>
        </p:txBody>
      </p:sp>
    </p:spTree>
    <p:extLst>
      <p:ext uri="{BB962C8B-B14F-4D97-AF65-F5344CB8AC3E}">
        <p14:creationId xmlns:p14="http://schemas.microsoft.com/office/powerpoint/2010/main" val="3662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 OF TRIE data structure</a:t>
            </a:r>
            <a:endParaRPr lang="en-US" dirty="0"/>
          </a:p>
        </p:txBody>
      </p:sp>
      <p:sp>
        <p:nvSpPr>
          <p:cNvPr id="3" name="Content Placeholder 2"/>
          <p:cNvSpPr>
            <a:spLocks noGrp="1"/>
          </p:cNvSpPr>
          <p:nvPr>
            <p:ph idx="1"/>
          </p:nvPr>
        </p:nvSpPr>
        <p:spPr/>
        <p:txBody>
          <a:bodyPr/>
          <a:lstStyle/>
          <a:p>
            <a:r>
              <a:rPr lang="en-US" dirty="0" smtClean="0"/>
              <a:t>Tries can and are used to make dictionaries.</a:t>
            </a:r>
          </a:p>
          <a:p>
            <a:r>
              <a:rPr lang="en-US" dirty="0" smtClean="0"/>
              <a:t>Tries can be used in databases where speed is much more essential than space. In these the trie would be implemented using keys. This will allow operations like insertion, deletion and search to be done very efficiently. These operations would happen independent of the amount of data already present. Instead they would depend on the length of the key.</a:t>
            </a:r>
          </a:p>
          <a:p>
            <a:r>
              <a:rPr lang="en-US" dirty="0" smtClean="0"/>
              <a:t>Tries can also be used to make a number of word games.</a:t>
            </a:r>
            <a:endParaRPr lang="en-US" dirty="0"/>
          </a:p>
        </p:txBody>
      </p:sp>
    </p:spTree>
    <p:extLst>
      <p:ext uri="{BB962C8B-B14F-4D97-AF65-F5344CB8AC3E}">
        <p14:creationId xmlns:p14="http://schemas.microsoft.com/office/powerpoint/2010/main" val="404539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behind project:</a:t>
            </a:r>
            <a:endParaRPr lang="en-US" dirty="0"/>
          </a:p>
        </p:txBody>
      </p:sp>
      <p:sp>
        <p:nvSpPr>
          <p:cNvPr id="3" name="Content Placeholder 2"/>
          <p:cNvSpPr>
            <a:spLocks noGrp="1"/>
          </p:cNvSpPr>
          <p:nvPr>
            <p:ph idx="1"/>
          </p:nvPr>
        </p:nvSpPr>
        <p:spPr/>
        <p:txBody>
          <a:bodyPr/>
          <a:lstStyle/>
          <a:p>
            <a:r>
              <a:rPr lang="en-US" dirty="0" smtClean="0"/>
              <a:t>In our world time is one thing that is can never be compromised on. Realizing the importance of time we set out in search of a data structure that will give us results that can implement instructions such as insertion and search in the most efficient way possible.</a:t>
            </a:r>
          </a:p>
          <a:p>
            <a:r>
              <a:rPr lang="en-US" dirty="0" smtClean="0"/>
              <a:t>We also wanted to </a:t>
            </a:r>
            <a:r>
              <a:rPr lang="en-US" dirty="0"/>
              <a:t>find and create searching algorithms which displayed real time results of partially asked display queries.</a:t>
            </a:r>
            <a:endParaRPr lang="en-US" dirty="0" smtClean="0"/>
          </a:p>
          <a:p>
            <a:r>
              <a:rPr lang="en-US" dirty="0" smtClean="0"/>
              <a:t>In our search we came across the ”Trie” data structure.</a:t>
            </a:r>
          </a:p>
          <a:p>
            <a:r>
              <a:rPr lang="en-US" dirty="0" smtClean="0"/>
              <a:t>Before we move on to how fast it actually is, we take a look at how it works.</a:t>
            </a:r>
          </a:p>
          <a:p>
            <a:endParaRPr lang="en-US" dirty="0" smtClean="0"/>
          </a:p>
          <a:p>
            <a:endParaRPr lang="en-US" dirty="0"/>
          </a:p>
        </p:txBody>
      </p:sp>
    </p:spTree>
    <p:extLst>
      <p:ext uri="{BB962C8B-B14F-4D97-AF65-F5344CB8AC3E}">
        <p14:creationId xmlns:p14="http://schemas.microsoft.com/office/powerpoint/2010/main" val="116448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t>Data Structure </a:t>
            </a:r>
            <a:r>
              <a:rPr lang="en-US" sz="4000" dirty="0" smtClean="0"/>
              <a:t>: TRIe</a:t>
            </a:r>
            <a:endParaRPr lang="en-US" sz="4000" dirty="0"/>
          </a:p>
        </p:txBody>
      </p:sp>
      <p:sp>
        <p:nvSpPr>
          <p:cNvPr id="4" name="Oval 3"/>
          <p:cNvSpPr/>
          <p:nvPr/>
        </p:nvSpPr>
        <p:spPr>
          <a:xfrm>
            <a:off x="5273040" y="2131805"/>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Tree>
    <p:extLst>
      <p:ext uri="{BB962C8B-B14F-4D97-AF65-F5344CB8AC3E}">
        <p14:creationId xmlns:p14="http://schemas.microsoft.com/office/powerpoint/2010/main" val="290667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41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a:t>
            </a:r>
            <a:endParaRPr lang="en-US" sz="2000" dirty="0"/>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66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a:t>
            </a:r>
            <a:endParaRPr lang="en-US" sz="2000" dirty="0"/>
          </a:p>
        </p:txBody>
      </p:sp>
      <p:sp>
        <p:nvSpPr>
          <p:cNvPr id="8" name="Oval 7"/>
          <p:cNvSpPr/>
          <p:nvPr/>
        </p:nvSpPr>
        <p:spPr>
          <a:xfrm>
            <a:off x="2699842" y="282176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402282" y="272802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3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a:t>
            </a:r>
            <a:endParaRPr lang="en-US" sz="2000" dirty="0"/>
          </a:p>
        </p:txBody>
      </p:sp>
      <p:sp>
        <p:nvSpPr>
          <p:cNvPr id="8" name="Oval 7"/>
          <p:cNvSpPr/>
          <p:nvPr/>
        </p:nvSpPr>
        <p:spPr>
          <a:xfrm>
            <a:off x="2699842" y="282176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9" name="Oval 8"/>
          <p:cNvSpPr/>
          <p:nvPr/>
        </p:nvSpPr>
        <p:spPr>
          <a:xfrm>
            <a:off x="1876882" y="346184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402282" y="272802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579322" y="336810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43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a:t>
            </a:r>
            <a:endParaRPr lang="en-US" sz="2000" dirty="0"/>
          </a:p>
        </p:txBody>
      </p:sp>
      <p:sp>
        <p:nvSpPr>
          <p:cNvPr id="8" name="Oval 7"/>
          <p:cNvSpPr/>
          <p:nvPr/>
        </p:nvSpPr>
        <p:spPr>
          <a:xfrm>
            <a:off x="2699842" y="282176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9" name="Oval 8"/>
          <p:cNvSpPr/>
          <p:nvPr/>
        </p:nvSpPr>
        <p:spPr>
          <a:xfrm>
            <a:off x="1876882" y="346184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053922" y="41019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402282" y="272802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579322" y="336810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1756362" y="400818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70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ROOT</a:t>
            </a:r>
            <a:endParaRPr lang="en-US" sz="1100" dirty="0"/>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a:t>
            </a:r>
            <a:endParaRPr lang="en-US" sz="2000" dirty="0"/>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a</a:t>
            </a:r>
            <a:endParaRPr lang="en-US" sz="2000" dirty="0"/>
          </a:p>
        </p:txBody>
      </p:sp>
      <p:sp>
        <p:nvSpPr>
          <p:cNvPr id="8" name="Oval 7"/>
          <p:cNvSpPr/>
          <p:nvPr/>
        </p:nvSpPr>
        <p:spPr>
          <a:xfrm>
            <a:off x="2699842" y="282176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endParaRPr lang="en-US" dirty="0"/>
          </a:p>
        </p:txBody>
      </p:sp>
      <p:sp>
        <p:nvSpPr>
          <p:cNvPr id="9" name="Oval 8"/>
          <p:cNvSpPr/>
          <p:nvPr/>
        </p:nvSpPr>
        <p:spPr>
          <a:xfrm>
            <a:off x="1876882" y="346184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053922" y="41019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230962" y="47420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402282" y="272802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579322" y="336810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1756362" y="400818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933402" y="46482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1" idx="4"/>
          </p:cNvCxnSpPr>
          <p:nvPr/>
        </p:nvCxnSpPr>
        <p:spPr>
          <a:xfrm>
            <a:off x="642442" y="538208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6519" y="603833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2995" y="6087762"/>
            <a:ext cx="1001447" cy="646331"/>
          </a:xfrm>
          <a:prstGeom prst="rect">
            <a:avLst/>
          </a:prstGeom>
          <a:noFill/>
        </p:spPr>
        <p:txBody>
          <a:bodyPr wrap="square" rtlCol="0">
            <a:spAutoFit/>
          </a:bodyPr>
          <a:lstStyle/>
          <a:p>
            <a:r>
              <a:rPr lang="en-US" dirty="0" smtClean="0"/>
              <a:t>Contact Detail</a:t>
            </a:r>
            <a:endParaRPr lang="en-US" dirty="0"/>
          </a:p>
        </p:txBody>
      </p:sp>
    </p:spTree>
    <p:extLst>
      <p:ext uri="{BB962C8B-B14F-4D97-AF65-F5344CB8AC3E}">
        <p14:creationId xmlns:p14="http://schemas.microsoft.com/office/powerpoint/2010/main" val="137622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4"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1958</TotalTime>
  <Words>481</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Gill Sans MT</vt:lpstr>
      <vt:lpstr>Wingdings 2</vt:lpstr>
      <vt:lpstr>Dividend</vt:lpstr>
      <vt:lpstr>CONTACTSPRO</vt:lpstr>
      <vt:lpstr>Motivation behind project:</vt:lpstr>
      <vt:lpstr>Data Structure : TRIe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(O)  analysis</vt:lpstr>
      <vt:lpstr>IMPLEMENTATION</vt:lpstr>
      <vt:lpstr>UML DIAGRAMS</vt:lpstr>
      <vt:lpstr>UML DIAGRAMS</vt:lpstr>
      <vt:lpstr>Other Applications OF TRIE data structure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CONTACTSPRO</dc:title>
  <dc:creator>Areeba Muzaffar</dc:creator>
  <cp:lastModifiedBy>Omer Farooq Ahmed</cp:lastModifiedBy>
  <cp:revision>23</cp:revision>
  <dcterms:created xsi:type="dcterms:W3CDTF">2016-12-08T12:52:25Z</dcterms:created>
  <dcterms:modified xsi:type="dcterms:W3CDTF">2016-12-10T09:37:02Z</dcterms:modified>
</cp:coreProperties>
</file>