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jpH6rm86aIkEFzvPlkhHFWCpgl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1185A3-3EC8-47B9-85C6-6CDED717DB4E}">
  <a:tblStyle styleId="{1F1185A3-3EC8-47B9-85C6-6CDED717DB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3" type="hdr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0" type="dt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4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06487" y="812800"/>
            <a:ext cx="53418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516d2ca7_0_0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12" name="Google Shape;212;g5a516d2ca7_0_0:notes"/>
          <p:cNvSpPr/>
          <p:nvPr>
            <p:ph idx="2" type="sldImg"/>
          </p:nvPr>
        </p:nvSpPr>
        <p:spPr>
          <a:xfrm>
            <a:off x="1106487" y="812800"/>
            <a:ext cx="53418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a516d2ca7_0_0:notes"/>
          <p:cNvSpPr txBox="1"/>
          <p:nvPr>
            <p:ph idx="1" type="body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a516d2ca7_0_0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06487" y="812800"/>
            <a:ext cx="53418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108075" y="814387"/>
            <a:ext cx="53467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06487" y="812800"/>
            <a:ext cx="53418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/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/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OVER_TEX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503237" y="301625"/>
            <a:ext cx="90678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503237" y="301625"/>
            <a:ext cx="90678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503237" y="1768475"/>
            <a:ext cx="90678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/>
          <a:lstStyle>
            <a:lvl1pPr indent="-2286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807075"/>
            <a:ext cx="10079037" cy="1754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4"/>
          <p:cNvSpPr txBox="1"/>
          <p:nvPr>
            <p:ph type="title"/>
          </p:nvPr>
        </p:nvSpPr>
        <p:spPr>
          <a:xfrm>
            <a:off x="0" y="2341562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503237" y="4056062"/>
            <a:ext cx="9067800" cy="2093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/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0" y="0"/>
            <a:ext cx="10077450" cy="941387"/>
          </a:xfrm>
          <a:prstGeom prst="rect">
            <a:avLst/>
          </a:pr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0" y="6619875"/>
            <a:ext cx="10077450" cy="941387"/>
          </a:xfrm>
          <a:prstGeom prst="rect">
            <a:avLst/>
          </a:pr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503237" y="301625"/>
            <a:ext cx="90678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503237" y="1768475"/>
            <a:ext cx="90678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/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10" Type="http://schemas.openxmlformats.org/officeDocument/2006/relationships/image" Target="../media/image31.png"/><Relationship Id="rId9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33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Relationship Id="rId7" Type="http://schemas.openxmlformats.org/officeDocument/2006/relationships/image" Target="../media/image23.png"/><Relationship Id="rId8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rounakbanik/the-movies-dataset#movies_metadata.csv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grouplens.org/datasets/movielens/100k/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1.jp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6.jpg"/><Relationship Id="rId8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idx="4294967295" type="title"/>
          </p:nvPr>
        </p:nvSpPr>
        <p:spPr>
          <a:xfrm>
            <a:off x="274637" y="1206500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	Movie Recommendation System</a:t>
            </a:r>
            <a:endParaRPr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775949" y="2172980"/>
            <a:ext cx="9070975" cy="209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13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2925762" y="3749675"/>
            <a:ext cx="4114800" cy="264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25">
            <a:noAutofit/>
          </a:bodyPr>
          <a:lstStyle/>
          <a:p>
            <a:pPr indent="-214311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Spyridon Floros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Pavlos Karageorgiadis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Omer Ahmed Khan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Georgios Leventis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549275" y="274637"/>
            <a:ext cx="9070975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- Based Methods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0" y="912800"/>
            <a:ext cx="10080600" cy="5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TF-IDF(term frequency  -  inverse document frequency).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classification of overview and keywords.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Cosine similarity on Cast, Director, Keywords and Genres.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Soup built based on the director, the cast, the keywords and the genres of a movie.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cosine similarity based on votes count and vote average.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soup and  weighted rating value that we applied based on the vote count and average of each movie.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503237" y="301625"/>
            <a:ext cx="9067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Testing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818263" y="1729975"/>
            <a:ext cx="8444100" cy="2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cross validate our results using the function from Surprise comparing both RMSE - MAE methods.The MAE measures the average magnitude of the errors in a set of forecasts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6725"/>
            <a:ext cx="5012718" cy="566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2721" y="936725"/>
            <a:ext cx="5115379" cy="566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4" y="936725"/>
            <a:ext cx="5404263" cy="566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9595" y="936730"/>
            <a:ext cx="5258515" cy="566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" y="936725"/>
            <a:ext cx="9564442" cy="140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" y="2339551"/>
            <a:ext cx="9175364" cy="140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" y="3729995"/>
            <a:ext cx="9080938" cy="148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" y="5211365"/>
            <a:ext cx="10191571" cy="145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/>
          <p:nvPr/>
        </p:nvSpPr>
        <p:spPr>
          <a:xfrm>
            <a:off x="3922525" y="3192350"/>
            <a:ext cx="2235600" cy="998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 flipH="1" rot="-3293200">
            <a:off x="6190205" y="3930962"/>
            <a:ext cx="499135" cy="99851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/>
          <p:nvPr/>
        </p:nvSpPr>
        <p:spPr>
          <a:xfrm rot="3293200">
            <a:off x="3299555" y="3930962"/>
            <a:ext cx="499135" cy="99851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1236150" y="4921463"/>
            <a:ext cx="2235600" cy="998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6463000" y="4921475"/>
            <a:ext cx="2235600" cy="998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PEARSON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516d2ca7_0_0"/>
          <p:cNvSpPr txBox="1"/>
          <p:nvPr>
            <p:ph type="title"/>
          </p:nvPr>
        </p:nvSpPr>
        <p:spPr>
          <a:xfrm>
            <a:off x="503237" y="301625"/>
            <a:ext cx="9067800" cy="63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438150" y="276225"/>
            <a:ext cx="9070975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Results and Future Work</a:t>
            </a:r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24" y="1819726"/>
            <a:ext cx="8825051" cy="38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751" y="1819727"/>
            <a:ext cx="9144324" cy="310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0924" y="1819725"/>
            <a:ext cx="8278199" cy="433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874" y="1745200"/>
            <a:ext cx="9285899" cy="35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8150" y="2341249"/>
            <a:ext cx="9410625" cy="235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7830" y="1819725"/>
            <a:ext cx="9187169" cy="38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2"/>
          <p:cNvSpPr txBox="1"/>
          <p:nvPr/>
        </p:nvSpPr>
        <p:spPr>
          <a:xfrm>
            <a:off x="-39400" y="1663713"/>
            <a:ext cx="97974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- Based filtering more taxing on hardware resources.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text feature for every movie.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-39375" y="3119225"/>
            <a:ext cx="100806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filtering popularity bias.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items are more likely to be recommended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-29625" y="4556188"/>
            <a:ext cx="10061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leads to Hybrid Recommendation System: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accurate predictions.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solve cold - start problem, combining collaborative filtering for warm items and content - based filtering for cold items.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503237" y="301625"/>
            <a:ext cx="9067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Questions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1071"/>
            <a:ext cx="3406100" cy="3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457200" y="-57150"/>
            <a:ext cx="9070975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6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Recommendation System?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006475" y="1463675"/>
            <a:ext cx="8229600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4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information - filtering system that predicts the user preferences for specific items.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096962" y="2579687"/>
            <a:ext cx="7864475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our case, these items are movies.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1006475" y="3284537"/>
            <a:ext cx="6765925" cy="37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examples of Recommendation Systems: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199" y="4114800"/>
            <a:ext cx="15906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088" y="4114800"/>
            <a:ext cx="15906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3688" y="4114800"/>
            <a:ext cx="1590675" cy="15875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15875" y="4173537"/>
            <a:ext cx="1590675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58974" y="4173537"/>
            <a:ext cx="1587500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idx="4294967295" type="title"/>
          </p:nvPr>
        </p:nvSpPr>
        <p:spPr>
          <a:xfrm>
            <a:off x="457200" y="185737"/>
            <a:ext cx="9069387" cy="63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Utility Matrix and Long Tail</a:t>
            </a:r>
            <a:endParaRPr/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1189037"/>
            <a:ext cx="4389437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92075" y="1189037"/>
            <a:ext cx="6126162" cy="247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classes – Users and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Entries are user – item pairs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Sparse matrix, no explicit info about user’s preferences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 is to predict the unknown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182562" y="3932237"/>
            <a:ext cx="4664075" cy="247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Tail Phenomenon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stores provide most popular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stores provide the entire range of items – the tail as well as the popular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022725"/>
            <a:ext cx="4389437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idx="4294967295" type="title"/>
          </p:nvPr>
        </p:nvSpPr>
        <p:spPr>
          <a:xfrm>
            <a:off x="530225" y="182562"/>
            <a:ext cx="9070975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</a:t>
            </a: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Systems</a:t>
            </a:r>
            <a:endParaRPr/>
          </a:p>
        </p:txBody>
      </p:sp>
      <p:sp>
        <p:nvSpPr>
          <p:cNvPr id="95" name="Google Shape;95;p4"/>
          <p:cNvSpPr txBox="1"/>
          <p:nvPr>
            <p:ph idx="4294967295" type="body"/>
          </p:nvPr>
        </p:nvSpPr>
        <p:spPr>
          <a:xfrm>
            <a:off x="457200" y="1120775"/>
            <a:ext cx="9070975" cy="20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825">
            <a:noAutofit/>
          </a:bodyPr>
          <a:lstStyle/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Collaborative – Filtering</a:t>
            </a:r>
            <a:endParaRPr/>
          </a:p>
          <a:p>
            <a:pPr indent="-322262" lvl="1" marL="86201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Analyzes similarities between users and/or item interactions.</a:t>
            </a:r>
            <a:endParaRPr/>
          </a:p>
          <a:p>
            <a:pPr indent="-285749" lvl="2" marL="1293812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that agreed on the past will agree on the future.</a:t>
            </a:r>
            <a:endParaRPr/>
          </a:p>
          <a:p>
            <a:pPr indent="-285749" lvl="2" marL="1293812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Generates recommendations using information about rating profiles for different users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530225" y="3314700"/>
            <a:ext cx="9070975" cy="20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825">
            <a:noAutofit/>
          </a:bodyPr>
          <a:lstStyle/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Content – 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2" lvl="1" marL="86201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Recommends items to user based on previously high rated items by the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2" marL="1293812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of the item are used to describe it and the user profile is built in such a way, that indicates the type of items the user likes.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idx="4294967295" type="title"/>
          </p:nvPr>
        </p:nvSpPr>
        <p:spPr>
          <a:xfrm>
            <a:off x="530225" y="182562"/>
            <a:ext cx="9070975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/ Disadvantages</a:t>
            </a:r>
            <a:endParaRPr/>
          </a:p>
        </p:txBody>
      </p:sp>
      <p:sp>
        <p:nvSpPr>
          <p:cNvPr id="102" name="Google Shape;102;p5"/>
          <p:cNvSpPr txBox="1"/>
          <p:nvPr>
            <p:ph idx="4294967295" type="body"/>
          </p:nvPr>
        </p:nvSpPr>
        <p:spPr>
          <a:xfrm>
            <a:off x="503225" y="1768475"/>
            <a:ext cx="4427700" cy="24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/>
          <a:p>
            <a:pPr indent="-322262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Collaborative Filtering</a:t>
            </a:r>
            <a:endParaRPr/>
          </a:p>
          <a:p>
            <a:pPr indent="-355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Advantages: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Captures change in user interest over time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Not required to understand item content</a:t>
            </a:r>
            <a:endParaRPr/>
          </a:p>
        </p:txBody>
      </p:sp>
      <p:sp>
        <p:nvSpPr>
          <p:cNvPr id="103" name="Google Shape;103;p5"/>
          <p:cNvSpPr txBox="1"/>
          <p:nvPr>
            <p:ph idx="4294967295" type="body"/>
          </p:nvPr>
        </p:nvSpPr>
        <p:spPr>
          <a:xfrm>
            <a:off x="5153025" y="1768475"/>
            <a:ext cx="4427537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/>
          <a:p>
            <a:pPr indent="-322262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Content - Based</a:t>
            </a:r>
            <a:endParaRPr/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Advantages: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No need for data on other users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Recommend new/unpopular items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Recommend for users with unique taste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Disadvantages: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Overspecialization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Can’t use quality judgement of other users</a:t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5029200" y="6583362"/>
            <a:ext cx="180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503225" y="4398350"/>
            <a:ext cx="4427700" cy="1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Popularity biased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Sparse data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Cold - start problem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idx="4294967295" type="body"/>
          </p:nvPr>
        </p:nvSpPr>
        <p:spPr>
          <a:xfrm>
            <a:off x="5151525" y="943775"/>
            <a:ext cx="4427400" cy="5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u="sng">
                <a:solidFill>
                  <a:srgbClr val="4A86E8"/>
                </a:solidFill>
                <a:hlinkClick r:id="rId3"/>
              </a:rPr>
              <a:t>The Movies Dataset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45,000 movies metadata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movies_metadata: genres, id, original_title, overview, vote_average, vote_count.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keywords: id, keywords.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credits: id, cast, crew.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Extract values cast, crew.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465563"/>
            <a:ext cx="5029202" cy="51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>
            <p:ph idx="4294967295" type="body"/>
          </p:nvPr>
        </p:nvSpPr>
        <p:spPr>
          <a:xfrm>
            <a:off x="0" y="943775"/>
            <a:ext cx="4929000" cy="5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u="sng">
                <a:solidFill>
                  <a:srgbClr val="4A86E8"/>
                </a:solidFill>
                <a:hlinkClick r:id="rId5"/>
              </a:rPr>
              <a:t>MovieLens 100K Dataset</a:t>
            </a:r>
            <a:endParaRPr b="1"/>
          </a:p>
          <a:p>
            <a:pPr indent="-355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100,000 ratings by 1,000 users to 1,700 movies.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u.user: age, sex, occupation.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u.item: title, genres.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u.data: user, movie, rating.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Splitting dataset to trainset, testset.</a:t>
            </a:r>
            <a:endParaRPr sz="2000">
              <a:solidFill>
                <a:srgbClr val="000000"/>
              </a:solidFill>
            </a:endParaRPr>
          </a:p>
          <a:p>
            <a:pPr indent="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13" name="Google Shape;113;p6"/>
          <p:cNvSpPr txBox="1"/>
          <p:nvPr>
            <p:ph idx="4294967295" type="title"/>
          </p:nvPr>
        </p:nvSpPr>
        <p:spPr>
          <a:xfrm>
            <a:off x="530225" y="182562"/>
            <a:ext cx="9071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Processing the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5029200" y="6583362"/>
            <a:ext cx="18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50" y="1465575"/>
            <a:ext cx="5165651" cy="51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943775"/>
            <a:ext cx="10080625" cy="5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943775"/>
            <a:ext cx="10080625" cy="5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37"/>
            <a:ext cx="9070975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- Filtering</a:t>
            </a:r>
            <a:endParaRPr/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2011362" y="158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{1F1185A3-3EC8-47B9-85C6-6CDED717DB4E}</a:tableStyleId>
              </a:tblPr>
              <a:tblGrid>
                <a:gridCol w="1162050"/>
                <a:gridCol w="1162050"/>
                <a:gridCol w="1162050"/>
                <a:gridCol w="1162050"/>
                <a:gridCol w="1163625"/>
              </a:tblGrid>
              <a:tr h="660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0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0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0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0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3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225" y="2292350"/>
            <a:ext cx="566737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225" y="2914650"/>
            <a:ext cx="566737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225" y="3586162"/>
            <a:ext cx="566737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225" y="4256087"/>
            <a:ext cx="566737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225" y="4886325"/>
            <a:ext cx="566737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0062" y="1579562"/>
            <a:ext cx="1196975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625" y="1554162"/>
            <a:ext cx="1173162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63887" y="1582737"/>
            <a:ext cx="1149350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1787" y="1576387"/>
            <a:ext cx="1181100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68837" y="2384425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9450" y="2384425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71875" y="2381250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68987" y="2381250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65662" y="3033712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26275" y="3033712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2012" y="4294187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2012" y="4992687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225" y="5541962"/>
            <a:ext cx="566737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65662" y="3630612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71875" y="2992437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71875" y="4329112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8987" y="4294187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8987" y="2997200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8987" y="4992687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8987" y="3630612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26275" y="3630612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26275" y="4989512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9450" y="4294187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71875" y="4992687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71875" y="5627687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2012" y="5627687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8987" y="5627687"/>
            <a:ext cx="33496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26275" y="5627687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71875" y="3630612"/>
            <a:ext cx="339725" cy="339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503237" y="301625"/>
            <a:ext cx="9069387" cy="63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– Filtering Methods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516450" y="1234778"/>
            <a:ext cx="34143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384412" y="2057958"/>
            <a:ext cx="38913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2.	Weighted Mean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4429700" y="1064675"/>
            <a:ext cx="46245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mean rating for the movie by all the users who have rated it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4349125" y="2057969"/>
            <a:ext cx="4871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give more preference to the users whose ratings are similar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2375" y="2851141"/>
            <a:ext cx="3565375" cy="88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/>
        </p:nvSpPr>
        <p:spPr>
          <a:xfrm>
            <a:off x="0" y="3573618"/>
            <a:ext cx="4428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3. User Demographics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429700" y="3573618"/>
            <a:ext cx="4871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of the same demographic have similar taste.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830050" y="5649115"/>
            <a:ext cx="3000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5. SVD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4472425" y="5810200"/>
            <a:ext cx="5336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factorization based predictions for missing values on original ratings matrix.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830050" y="4554665"/>
            <a:ext cx="3000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4. KNN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4428000" y="4554675"/>
            <a:ext cx="53805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based on user and movie. kNN finds the k nearest neighbors of a user who rated that movie.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503237" y="301625"/>
            <a:ext cx="9067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Evaluation and Score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0" y="1113425"/>
            <a:ext cx="100806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evaluation of the collaborative - filtering approach is based on a score function that calculates the RMSE of the rating predicted by every filter. The RMSE measures the average magnitude of the error.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93725"/>
            <a:ext cx="10080626" cy="40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2019-05-13T13:31:03Z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