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80" r:id="rId13"/>
    <p:sldId id="278" r:id="rId14"/>
    <p:sldId id="279" r:id="rId15"/>
    <p:sldId id="281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4" d="100"/>
          <a:sy n="54" d="100"/>
        </p:scale>
        <p:origin x="54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4-04-19T03:39:32.4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A49D1B7-CCC2-44FD-8609-94C966A001DD}" emma:medium="tactile" emma:mode="ink">
          <msink:context xmlns:msink="http://schemas.microsoft.com/ink/2010/main" type="writingRegion" rotatedBoundingBox="20320,12102 20335,12102 20335,12117 20320,12117"/>
        </emma:interpretation>
      </emma:emma>
    </inkml:annotationXML>
    <inkml:traceGroup>
      <inkml:annotationXML>
        <emma:emma xmlns:emma="http://www.w3.org/2003/04/emma" version="1.0">
          <emma:interpretation id="{ACD171C4-0E0E-430E-B096-5AAB194EE3E8}" emma:medium="tactile" emma:mode="ink">
            <msink:context xmlns:msink="http://schemas.microsoft.com/ink/2010/main" type="paragraph" rotatedBoundingBox="20320,12102 20335,12102 20335,12117 20320,121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AE1484-B817-4479-8CB8-FCE286480C92}" emma:medium="tactile" emma:mode="ink">
              <msink:context xmlns:msink="http://schemas.microsoft.com/ink/2010/main" type="line" rotatedBoundingBox="20320,12102 20335,12102 20335,12117 20320,12117"/>
            </emma:interpretation>
          </emma:emma>
        </inkml:annotationXML>
        <inkml:traceGroup>
          <inkml:annotationXML>
            <emma:emma xmlns:emma="http://www.w3.org/2003/04/emma" version="1.0">
              <emma:interpretation id="{60C7068E-6364-4CC4-9BBA-D978CED84374}" emma:medium="tactile" emma:mode="ink">
                <msink:context xmlns:msink="http://schemas.microsoft.com/ink/2010/main" type="inkWord" rotatedBoundingBox="20320,12102 20335,12102 20335,12117 20320,12117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\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context xml:id="ctx1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1" timeString="2024-04-19T03:39:33.253"/>
    </inkml:context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C2CBABF-55BF-45B9-91F7-ADD2E017BFBA}" emma:medium="tactile" emma:mode="ink">
          <msink:context xmlns:msink="http://schemas.microsoft.com/ink/2010/main" type="writingRegion" rotatedBoundingBox="-6131,5552 36571,5552 36571,9178 -6131,9178"/>
        </emma:interpretation>
      </emma:emma>
    </inkml:annotationXML>
    <inkml:traceGroup>
      <inkml:annotationXML>
        <emma:emma xmlns:emma="http://www.w3.org/2003/04/emma" version="1.0">
          <emma:interpretation id="{0FD3504E-19C3-4361-B554-D44F2DF2A64A}" emma:medium="tactile" emma:mode="ink">
            <msink:context xmlns:msink="http://schemas.microsoft.com/ink/2010/main" type="paragraph" rotatedBoundingBox="-6131,5552 36571,5552 36571,9178 -6131,91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45B6BC-0AC5-463A-A930-FA6433EC0DD4}" emma:medium="tactile" emma:mode="ink">
              <msink:context xmlns:msink="http://schemas.microsoft.com/ink/2010/main" type="line" rotatedBoundingBox="-6131,5552 36571,5552 36571,9178 -6131,9178"/>
            </emma:interpretation>
          </emma:emma>
        </inkml:annotationXML>
        <inkml:traceGroup>
          <inkml:annotationXML>
            <emma:emma xmlns:emma="http://www.w3.org/2003/04/emma" version="1.0">
              <emma:interpretation id="{FE9CC4D6-0244-4D55-8EC8-772EF47489EC}" emma:medium="tactile" emma:mode="ink">
                <msink:context xmlns:msink="http://schemas.microsoft.com/ink/2010/main" type="inkWord" rotatedBoundingBox="-6131,5552 -6116,5552 -6116,5567 -6131,5567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\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0 0,'0'0</inkml:trace>
        </inkml:traceGroup>
        <inkml:traceGroup>
          <inkml:annotationXML>
            <emma:emma xmlns:emma="http://www.w3.org/2003/04/emma" version="1.0">
              <emma:interpretation id="{93864656-F28D-4066-8E60-EBC5B2554DCA}" emma:medium="tactile" emma:mode="ink">
                <msink:context xmlns:msink="http://schemas.microsoft.com/ink/2010/main" type="inkWord" rotatedBoundingBox="36556,9163 36571,9163 36571,9178 36556,9178"/>
              </emma:interpretation>
              <emma:one-of disjunction-type="recognition" id="oneOf1">
                <emma:interpretation id="interp5" emma:lang="" emma:confidence="0.5">
                  <emma:literal>.</emma:literal>
                </emma:interpretation>
                <emma:interpretation id="interp6" emma:lang="" emma:confidence="0">
                  <emma:literal>,</emma:literal>
                </emma:interpretation>
                <emma:interpretation id="interp7" emma:lang="" emma:confidence="0">
                  <emma:literal>\</emma:literal>
                </emma:interpretation>
                <emma:interpretation id="interp8" emma:lang="" emma:confidence="0">
                  <emma:literal>`</emma:literal>
                </emma:interpretation>
                <emma:interpretation id="interp9" emma:lang="" emma:confidence="0">
                  <emma:literal>'</emma:literal>
                </emma:interpretation>
              </emma:one-of>
            </emma:emma>
          </inkml:annotationXML>
          <inkml:trace contextRef="#ctx1" brushRef="#br1">42687 3611 0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4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7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7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2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5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0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2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9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5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38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37" Type="http://schemas.openxmlformats.org/officeDocument/2006/relationships/customXml" Target="../ink/ink31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emf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18.png"/><Relationship Id="rId18" Type="http://schemas.openxmlformats.org/officeDocument/2006/relationships/customXml" Target="../ink/ink41.xml"/><Relationship Id="rId3" Type="http://schemas.openxmlformats.org/officeDocument/2006/relationships/customXml" Target="../ink/ink32.xml"/><Relationship Id="rId7" Type="http://schemas.openxmlformats.org/officeDocument/2006/relationships/image" Target="../media/image5.png"/><Relationship Id="rId12" Type="http://schemas.openxmlformats.org/officeDocument/2006/relationships/customXml" Target="../ink/ink36.xml"/><Relationship Id="rId17" Type="http://schemas.openxmlformats.org/officeDocument/2006/relationships/customXml" Target="../ink/ink40.xml"/><Relationship Id="rId2" Type="http://schemas.openxmlformats.org/officeDocument/2006/relationships/image" Target="../media/image10.png"/><Relationship Id="rId16" Type="http://schemas.openxmlformats.org/officeDocument/2006/relationships/customXml" Target="../ink/ink39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8.xml"/><Relationship Id="rId10" Type="http://schemas.openxmlformats.org/officeDocument/2006/relationships/customXml" Target="../ink/ink35.xml"/><Relationship Id="rId9" Type="http://schemas.openxmlformats.org/officeDocument/2006/relationships/customXml" Target="../ink/ink34.xml"/><Relationship Id="rId14" Type="http://schemas.openxmlformats.org/officeDocument/2006/relationships/customXml" Target="../ink/ink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600" cy="1325563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0E659B"/>
                </a:solidFill>
              </a:rPr>
              <a:t>FUTURE IT SKILLS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OMER JADALLAH</a:t>
            </a:r>
          </a:p>
          <a:p>
            <a:pPr marL="0" indent="0">
              <a:buNone/>
            </a:pPr>
            <a:r>
              <a:rPr lang="en-US" dirty="0" smtClean="0"/>
              <a:t>Friday, April 19, 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2" name="Ink 11"/>
              <p14:cNvContentPartPr/>
              <p14:nvPr/>
            </p14:nvContentPartPr>
            <p14:xfrm>
              <a:off x="7315341" y="4356918"/>
              <a:ext cx="360" cy="3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03461" y="4345038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9" name="Ink 28"/>
              <p14:cNvContentPartPr/>
              <p14:nvPr/>
            </p14:nvContentPartPr>
            <p14:xfrm>
              <a:off x="-2207160" y="1998936"/>
              <a:ext cx="15367821" cy="1300302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-2216160" y="1989936"/>
                <a:ext cx="15388701" cy="13211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8828" y="1503360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76810" y="1503361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2005299"/>
            <a:ext cx="5486400" cy="43237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05300"/>
            <a:ext cx="5486400" cy="43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66"/>
            <a:ext cx="12012705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 smtClean="0"/>
              <a:t>Findings</a:t>
            </a:r>
            <a:endParaRPr lang="en-US" sz="2900" b="1" dirty="0"/>
          </a:p>
          <a:p>
            <a:endParaRPr lang="en-US" dirty="0" smtClean="0"/>
          </a:p>
          <a:p>
            <a:r>
              <a:rPr lang="en-US" dirty="0" smtClean="0"/>
              <a:t>MySQL </a:t>
            </a:r>
            <a:r>
              <a:rPr lang="en-US" dirty="0"/>
              <a:t>is the most worked with </a:t>
            </a:r>
            <a:r>
              <a:rPr lang="en-US" dirty="0" smtClean="0"/>
              <a:t>database in the current year.</a:t>
            </a:r>
          </a:p>
          <a:p>
            <a:r>
              <a:rPr lang="en-US" dirty="0" smtClean="0"/>
              <a:t>PostgreSQL will be the </a:t>
            </a:r>
            <a:r>
              <a:rPr lang="en-US" dirty="0"/>
              <a:t>most </a:t>
            </a:r>
            <a:r>
              <a:rPr lang="en-US" dirty="0" smtClean="0"/>
              <a:t>desired database in the next year.</a:t>
            </a:r>
            <a:endParaRPr lang="en-US" dirty="0"/>
          </a:p>
          <a:p>
            <a:r>
              <a:rPr lang="en-US" dirty="0" smtClean="0"/>
              <a:t>MongoDB and </a:t>
            </a:r>
            <a:r>
              <a:rPr lang="en-US" dirty="0" err="1" smtClean="0"/>
              <a:t>Redis</a:t>
            </a:r>
            <a:r>
              <a:rPr lang="en-US" dirty="0" smtClean="0"/>
              <a:t> advanced in the rank of desired databases next year.</a:t>
            </a:r>
            <a:endParaRPr lang="en-US" dirty="0"/>
          </a:p>
          <a:p>
            <a:r>
              <a:rPr lang="en-US" dirty="0" smtClean="0"/>
              <a:t>All the databases in this year will be on the list of next year except Oracle which has been replaced by </a:t>
            </a:r>
            <a:r>
              <a:rPr lang="en-US" dirty="0" err="1" smtClean="0"/>
              <a:t>DynamoDB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open sources databases are more preferred in the future as we have seen the advance of PostgreSQL and MongoDB.</a:t>
            </a:r>
          </a:p>
          <a:p>
            <a:r>
              <a:rPr lang="en-US" sz="2900" dirty="0"/>
              <a:t>Oracle is no longer </a:t>
            </a:r>
            <a:r>
              <a:rPr lang="en-US" sz="2900" dirty="0"/>
              <a:t>in the top 10 preferred </a:t>
            </a:r>
            <a:r>
              <a:rPr lang="en-US" sz="2900" dirty="0" smtClean="0"/>
              <a:t>databases.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66"/>
            <a:ext cx="12012705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900" b="1" dirty="0" smtClean="0"/>
              <a:t>Findings</a:t>
            </a:r>
            <a:endParaRPr lang="en-US" sz="2900" b="1" dirty="0"/>
          </a:p>
          <a:p>
            <a:endParaRPr lang="en-US" dirty="0" smtClean="0"/>
          </a:p>
          <a:p>
            <a:r>
              <a:rPr lang="en-US" dirty="0" smtClean="0"/>
              <a:t>MySQL </a:t>
            </a:r>
            <a:r>
              <a:rPr lang="en-US" dirty="0"/>
              <a:t>is the most worked with </a:t>
            </a:r>
            <a:r>
              <a:rPr lang="en-US" dirty="0" smtClean="0"/>
              <a:t>database in the current year.</a:t>
            </a:r>
          </a:p>
          <a:p>
            <a:r>
              <a:rPr lang="en-US" dirty="0" smtClean="0"/>
              <a:t>PostgreSQL will be the </a:t>
            </a:r>
            <a:r>
              <a:rPr lang="en-US" dirty="0"/>
              <a:t>most </a:t>
            </a:r>
            <a:r>
              <a:rPr lang="en-US" dirty="0" smtClean="0"/>
              <a:t>desired database in the next year.</a:t>
            </a:r>
            <a:endParaRPr lang="en-US" dirty="0"/>
          </a:p>
          <a:p>
            <a:r>
              <a:rPr lang="en-US" dirty="0" smtClean="0"/>
              <a:t>MongoDB and </a:t>
            </a:r>
            <a:r>
              <a:rPr lang="en-US" dirty="0" err="1" smtClean="0"/>
              <a:t>Redis</a:t>
            </a:r>
            <a:r>
              <a:rPr lang="en-US" dirty="0" smtClean="0"/>
              <a:t> advanced in the rank of desired databases next year.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PostgreSQL and MongoDB will be in the top of the 10 databases next year.</a:t>
            </a:r>
          </a:p>
          <a:p>
            <a:r>
              <a:rPr lang="en-US" sz="2900" dirty="0"/>
              <a:t>Oracle is no longer </a:t>
            </a:r>
            <a:r>
              <a:rPr lang="en-US" sz="2900" dirty="0"/>
              <a:t>in the top 10 preferred </a:t>
            </a:r>
            <a:r>
              <a:rPr lang="en-US" sz="2900" dirty="0" smtClean="0"/>
              <a:t>databases.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7444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https://github.com/OmerAlhaj/python-data-analytics.git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8" y="1394620"/>
            <a:ext cx="10367682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351337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351337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647187" cy="1762896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20471" y="1825625"/>
            <a:ext cx="893332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Why JavaScript will be dominant.</a:t>
            </a:r>
          </a:p>
          <a:p>
            <a:r>
              <a:rPr lang="en-US" dirty="0" smtClean="0"/>
              <a:t>Why python is growing? And its relation with the growing market of machine learning and AI?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Kotlin</a:t>
            </a:r>
            <a:r>
              <a:rPr lang="en-US" dirty="0" smtClean="0"/>
              <a:t> and Go languages appeared in the top 10 list of desired languages?</a:t>
            </a:r>
          </a:p>
          <a:p>
            <a:r>
              <a:rPr lang="en-US" dirty="0" smtClean="0"/>
              <a:t>Why PostgreSQL and </a:t>
            </a:r>
            <a:r>
              <a:rPr lang="en-US" dirty="0" err="1" smtClean="0"/>
              <a:t>MongoDb</a:t>
            </a:r>
            <a:r>
              <a:rPr lang="en-US" dirty="0" smtClean="0"/>
              <a:t> will be on the top of the list of desired databases next Year?</a:t>
            </a:r>
          </a:p>
          <a:p>
            <a:r>
              <a:rPr lang="en-US" dirty="0" smtClean="0"/>
              <a:t>Why oracle might no longer be in the top 10 databases next year? And its relation with the open sources and enterprises databases?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369663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the most worked with language in this year and also the most desired in the next year.</a:t>
            </a:r>
          </a:p>
          <a:p>
            <a:r>
              <a:rPr lang="en-US" dirty="0"/>
              <a:t>Some languages will no be desired to work with in the next year like C++ and PHP.</a:t>
            </a:r>
          </a:p>
          <a:p>
            <a:r>
              <a:rPr lang="en-US" dirty="0"/>
              <a:t>New languages will be in the list next year like </a:t>
            </a:r>
            <a:r>
              <a:rPr lang="en-US" dirty="0" err="1"/>
              <a:t>Kotlin</a:t>
            </a:r>
            <a:r>
              <a:rPr lang="en-US" dirty="0"/>
              <a:t> and </a:t>
            </a:r>
            <a:r>
              <a:rPr lang="en-US" dirty="0" smtClean="0"/>
              <a:t>Go.</a:t>
            </a:r>
          </a:p>
          <a:p>
            <a:r>
              <a:rPr lang="en-US" dirty="0"/>
              <a:t>MySQL is the most worked with database in the current year.</a:t>
            </a:r>
          </a:p>
          <a:p>
            <a:r>
              <a:rPr lang="en-US" dirty="0"/>
              <a:t>PostgreSQL will be the most desired database in the next year.</a:t>
            </a:r>
          </a:p>
          <a:p>
            <a:r>
              <a:rPr lang="en-US" dirty="0" smtClean="0"/>
              <a:t>All </a:t>
            </a:r>
            <a:r>
              <a:rPr lang="en-US" dirty="0"/>
              <a:t>the databases in this year will be on the list of next year except Oracle which has been replaced by </a:t>
            </a:r>
            <a:r>
              <a:rPr lang="en-US" dirty="0" err="1"/>
              <a:t>DynamoDB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New Languages will rise in the future due to the evolving market of AI and Machine Learning.</a:t>
            </a:r>
            <a:endParaRPr lang="en-US" dirty="0"/>
          </a:p>
          <a:p>
            <a:r>
              <a:rPr lang="en-US" dirty="0" smtClean="0"/>
              <a:t>No significant change in the top 10 databases worked with in the next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This report focused on performing </a:t>
            </a:r>
            <a:r>
              <a:rPr lang="en-US" dirty="0"/>
              <a:t>Descriptive Data Analysis on data from various sources and identifying trends for this year's on emerging IT skills. </a:t>
            </a:r>
          </a:p>
          <a:p>
            <a:pPr algn="just"/>
            <a:r>
              <a:rPr lang="en-US" dirty="0" smtClean="0"/>
              <a:t>The top 10 languages in demand are </a:t>
            </a:r>
            <a:r>
              <a:rPr lang="en-US" dirty="0" smtClean="0"/>
              <a:t>JavaScript, Python, HTML/CSS, SQL, </a:t>
            </a:r>
            <a:r>
              <a:rPr lang="en-US" dirty="0" err="1" smtClean="0"/>
              <a:t>TypeScript</a:t>
            </a:r>
            <a:r>
              <a:rPr lang="en-US" dirty="0" smtClean="0"/>
              <a:t>, C#, Bash/Shell/PowerShell, Java, Go, </a:t>
            </a:r>
            <a:r>
              <a:rPr lang="en-US" dirty="0" err="1" smtClean="0"/>
              <a:t>Kotlin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top 10 databases in demand are </a:t>
            </a:r>
            <a:r>
              <a:rPr lang="en-US" dirty="0" smtClean="0"/>
              <a:t>PostgreSQL, MongoDB, </a:t>
            </a:r>
            <a:r>
              <a:rPr lang="en-US" dirty="0" err="1" smtClean="0"/>
              <a:t>Redis</a:t>
            </a:r>
            <a:r>
              <a:rPr lang="en-US" dirty="0" smtClean="0"/>
              <a:t>, MySQL, </a:t>
            </a:r>
            <a:r>
              <a:rPr lang="en-US" dirty="0" err="1" smtClean="0"/>
              <a:t>Elasticsearch</a:t>
            </a:r>
            <a:r>
              <a:rPr lang="en-US" dirty="0" smtClean="0"/>
              <a:t>, Microsoft </a:t>
            </a:r>
            <a:r>
              <a:rPr lang="en-US" dirty="0"/>
              <a:t>SQL </a:t>
            </a:r>
            <a:r>
              <a:rPr lang="en-US" dirty="0" smtClean="0"/>
              <a:t>Server,</a:t>
            </a:r>
            <a:r>
              <a:rPr lang="en-US" dirty="0"/>
              <a:t> </a:t>
            </a:r>
            <a:r>
              <a:rPr lang="en-US" dirty="0" smtClean="0"/>
              <a:t>SQLite, Firebase, </a:t>
            </a:r>
            <a:r>
              <a:rPr lang="en-US" dirty="0" err="1" smtClean="0"/>
              <a:t>MariaDB</a:t>
            </a:r>
            <a:r>
              <a:rPr lang="en-US" dirty="0" smtClean="0"/>
              <a:t>, </a:t>
            </a:r>
            <a:r>
              <a:rPr lang="en-US" dirty="0" err="1" smtClean="0"/>
              <a:t>DynamoDB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1" y="1506071"/>
            <a:ext cx="10426691" cy="4670892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8" y="1541930"/>
            <a:ext cx="10815552" cy="4625788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741" y="1630528"/>
            <a:ext cx="10780059" cy="4660543"/>
          </a:xfrm>
        </p:spPr>
        <p:txBody>
          <a:bodyPr>
            <a:normAutofit/>
          </a:bodyPr>
          <a:lstStyle/>
          <a:p>
            <a:r>
              <a:rPr lang="en-US" sz="2200" dirty="0"/>
              <a:t>In order to keep pace with changing technologies and remain </a:t>
            </a:r>
            <a:r>
              <a:rPr lang="en-US" sz="2200" dirty="0" smtClean="0"/>
              <a:t>competitive, organization </a:t>
            </a:r>
            <a:r>
              <a:rPr lang="en-US" sz="2200" dirty="0"/>
              <a:t>regularly analyzes data to help identify future skill requirements. </a:t>
            </a:r>
          </a:p>
          <a:p>
            <a:r>
              <a:rPr lang="en-US" sz="2400" dirty="0"/>
              <a:t>The data has been collected for the top programming skills that are most in demand from various sources including:</a:t>
            </a:r>
          </a:p>
          <a:p>
            <a:pPr lvl="1"/>
            <a:r>
              <a:rPr lang="en-US" sz="2000" dirty="0"/>
              <a:t>Job postings</a:t>
            </a:r>
          </a:p>
          <a:p>
            <a:pPr lvl="1"/>
            <a:r>
              <a:rPr lang="en-US" sz="2000" dirty="0"/>
              <a:t>Training portals</a:t>
            </a:r>
          </a:p>
          <a:p>
            <a:pPr lvl="1"/>
            <a:r>
              <a:rPr lang="en-US" sz="2000" dirty="0"/>
              <a:t>Surveys</a:t>
            </a:r>
          </a:p>
          <a:p>
            <a:r>
              <a:rPr lang="en-US" sz="2200" dirty="0"/>
              <a:t>Exploratory Data Analysis (EDA) is conducted to find the distribution of data, presence of outliers and the correlation between different variables.</a:t>
            </a:r>
          </a:p>
          <a:p>
            <a:r>
              <a:rPr lang="en-US" sz="2200" dirty="0" smtClean="0"/>
              <a:t>Data has been visualized using various charts.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930" y="426439"/>
            <a:ext cx="899671" cy="93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94" y="230188"/>
            <a:ext cx="1272988" cy="12729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537883" y="1825625"/>
            <a:ext cx="10815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</a:t>
            </a:r>
            <a:r>
              <a:rPr lang="en-US" sz="2200" dirty="0" smtClean="0"/>
              <a:t>objective </a:t>
            </a:r>
            <a:r>
              <a:rPr lang="en-US" sz="2200" dirty="0"/>
              <a:t>of the </a:t>
            </a:r>
            <a:r>
              <a:rPr lang="en-US" sz="2200" dirty="0"/>
              <a:t>report </a:t>
            </a:r>
            <a:r>
              <a:rPr lang="en-US" sz="2200" dirty="0"/>
              <a:t>is </a:t>
            </a:r>
            <a:r>
              <a:rPr lang="en-US" sz="2200" dirty="0"/>
              <a:t>to provide  IT </a:t>
            </a:r>
            <a:r>
              <a:rPr lang="en-US" sz="2200" dirty="0" smtClean="0"/>
              <a:t>consultants in ABC IT Solutions Company with </a:t>
            </a:r>
            <a:r>
              <a:rPr lang="en-US" sz="2200" dirty="0"/>
              <a:t>Descriptive Data Analysis on data from various sources and identifying trends for this </a:t>
            </a:r>
            <a:r>
              <a:rPr lang="en-US" sz="2200" dirty="0" smtClean="0"/>
              <a:t>year's on </a:t>
            </a:r>
            <a:r>
              <a:rPr lang="en-US" sz="2200" dirty="0"/>
              <a:t>emerging </a:t>
            </a:r>
            <a:r>
              <a:rPr lang="en-US" sz="2200" dirty="0" smtClean="0"/>
              <a:t>IT skills</a:t>
            </a:r>
            <a:r>
              <a:rPr lang="en-US" sz="2200" dirty="0"/>
              <a:t>. </a:t>
            </a:r>
            <a:endParaRPr lang="en-US" sz="2200" dirty="0"/>
          </a:p>
          <a:p>
            <a:r>
              <a:rPr lang="en-US" sz="2200" dirty="0" smtClean="0"/>
              <a:t>In order to keep pace with changing technologies and remain competitive, organizations need to regularly analyzes data to help identify future skill requirements. </a:t>
            </a:r>
          </a:p>
          <a:p>
            <a:r>
              <a:rPr lang="en-US" sz="2200" dirty="0" smtClean="0"/>
              <a:t>Questions to be answered</a:t>
            </a:r>
          </a:p>
          <a:p>
            <a:pPr lvl="1"/>
            <a:r>
              <a:rPr lang="en-US" sz="1800" dirty="0" smtClean="0"/>
              <a:t>What </a:t>
            </a:r>
            <a:r>
              <a:rPr lang="en-US" sz="1800" dirty="0"/>
              <a:t>are the top programming languages in demand</a:t>
            </a:r>
            <a:r>
              <a:rPr lang="en-US" sz="1800" dirty="0" smtClean="0"/>
              <a:t>?</a:t>
            </a:r>
            <a:endParaRPr lang="en-US" sz="1800" dirty="0"/>
          </a:p>
          <a:p>
            <a:pPr lvl="1"/>
            <a:r>
              <a:rPr lang="en-US" sz="1800" dirty="0"/>
              <a:t>What are the top database skills in demand</a:t>
            </a:r>
            <a:r>
              <a:rPr lang="en-US" sz="1800" dirty="0" smtClean="0"/>
              <a:t>?</a:t>
            </a:r>
            <a:endParaRPr lang="en-US" sz="1800" dirty="0"/>
          </a:p>
          <a:p>
            <a:pPr lvl="1"/>
            <a:r>
              <a:rPr lang="en-US" sz="1800" dirty="0"/>
              <a:t>What are the popular IDEs?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053" y="1565356"/>
            <a:ext cx="10571747" cy="447475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100" dirty="0" smtClean="0"/>
              <a:t>The data has been collected for </a:t>
            </a:r>
            <a:r>
              <a:rPr lang="en-US" sz="3100" dirty="0"/>
              <a:t>the top programming skills that are most in demand from various sources including</a:t>
            </a:r>
            <a:r>
              <a:rPr lang="en-US" sz="3100" dirty="0" smtClean="0"/>
              <a:t>:</a:t>
            </a:r>
            <a:endParaRPr lang="en-US" sz="3100" dirty="0"/>
          </a:p>
          <a:p>
            <a:pPr lvl="1" algn="just"/>
            <a:r>
              <a:rPr lang="en-US" sz="2600" dirty="0"/>
              <a:t>Job </a:t>
            </a:r>
            <a:r>
              <a:rPr lang="en-US" sz="2600" dirty="0" smtClean="0"/>
              <a:t>postings</a:t>
            </a:r>
            <a:endParaRPr lang="en-US" sz="2600" dirty="0"/>
          </a:p>
          <a:p>
            <a:pPr lvl="1" algn="just"/>
            <a:r>
              <a:rPr lang="en-US" sz="2600" dirty="0"/>
              <a:t>Training </a:t>
            </a:r>
            <a:r>
              <a:rPr lang="en-US" sz="2600" dirty="0" smtClean="0"/>
              <a:t>portals</a:t>
            </a:r>
            <a:endParaRPr lang="en-US" sz="2600" dirty="0"/>
          </a:p>
          <a:p>
            <a:pPr lvl="1" algn="just"/>
            <a:r>
              <a:rPr lang="en-US" sz="2600" dirty="0" smtClean="0"/>
              <a:t>Surveys</a:t>
            </a:r>
            <a:endParaRPr lang="en-US" sz="2600" dirty="0"/>
          </a:p>
          <a:p>
            <a:r>
              <a:rPr lang="en-US" sz="3100" dirty="0"/>
              <a:t>Prior to analysis, the dataset undergoes thorough preprocessing to ensure data quality and consistency. This includes</a:t>
            </a:r>
            <a:r>
              <a:rPr lang="en-US" sz="3100" dirty="0" smtClean="0"/>
              <a:t>:</a:t>
            </a:r>
          </a:p>
          <a:p>
            <a:pPr lvl="1"/>
            <a:r>
              <a:rPr lang="en-US" sz="2600" dirty="0" smtClean="0"/>
              <a:t>Removal </a:t>
            </a:r>
            <a:r>
              <a:rPr lang="en-US" sz="2600" dirty="0"/>
              <a:t>of duplicate records and irrelevant variables.</a:t>
            </a:r>
          </a:p>
          <a:p>
            <a:pPr lvl="1"/>
            <a:r>
              <a:rPr lang="en-US" sz="2600" dirty="0"/>
              <a:t>Handling missing values through imputation or exclusion.</a:t>
            </a:r>
          </a:p>
          <a:p>
            <a:pPr lvl="1"/>
            <a:r>
              <a:rPr lang="en-US" sz="2600" dirty="0"/>
              <a:t>Standardization or normalization of numerical features.</a:t>
            </a:r>
          </a:p>
          <a:p>
            <a:pPr lvl="1"/>
            <a:r>
              <a:rPr lang="en-US" sz="2600" dirty="0"/>
              <a:t>Encoding categorical variables using techniques such as one-hot encoding or label encoding</a:t>
            </a:r>
            <a:r>
              <a:rPr lang="en-US" sz="2600" dirty="0" smtClean="0"/>
              <a:t>.</a:t>
            </a:r>
            <a:endParaRPr lang="en-US" sz="2200" dirty="0"/>
          </a:p>
          <a:p>
            <a:pPr algn="just"/>
            <a:r>
              <a:rPr lang="en-US" dirty="0"/>
              <a:t>Exploratory Data Analysis (EDA) </a:t>
            </a:r>
            <a:r>
              <a:rPr lang="en-US" dirty="0"/>
              <a:t>is conducted </a:t>
            </a:r>
            <a:r>
              <a:rPr lang="en-US" dirty="0" smtClean="0"/>
              <a:t>to </a:t>
            </a:r>
            <a:r>
              <a:rPr lang="en-US" dirty="0"/>
              <a:t>find the distribution of data, presence of outliers and the correlation between different </a:t>
            </a:r>
            <a:r>
              <a:rPr lang="en-US" dirty="0" smtClean="0"/>
              <a:t>variables.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414" y="376642"/>
            <a:ext cx="1207733" cy="12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8137" y="1490332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50665" y="1507186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2009125"/>
            <a:ext cx="5486400" cy="41585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92271"/>
            <a:ext cx="5486400" cy="41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36607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Findings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JavaScript is the most worked with language in this year and also the most desired in the next year.</a:t>
            </a:r>
          </a:p>
          <a:p>
            <a:r>
              <a:rPr lang="en-US" dirty="0" smtClean="0"/>
              <a:t>Python advanced to be in the 2</a:t>
            </a:r>
            <a:r>
              <a:rPr lang="en-US" baseline="30000" dirty="0" smtClean="0"/>
              <a:t>nd</a:t>
            </a:r>
            <a:r>
              <a:rPr lang="en-US" dirty="0" smtClean="0"/>
              <a:t> rank of most desired language.</a:t>
            </a:r>
          </a:p>
          <a:p>
            <a:r>
              <a:rPr lang="en-US" dirty="0" smtClean="0"/>
              <a:t>Python is growing and will be on the top after JavaScript next year.</a:t>
            </a:r>
            <a:endParaRPr lang="en-US" dirty="0"/>
          </a:p>
          <a:p>
            <a:r>
              <a:rPr lang="en-US" dirty="0" smtClean="0"/>
              <a:t>C++ is the least worked with language in this year.</a:t>
            </a:r>
          </a:p>
          <a:p>
            <a:r>
              <a:rPr lang="en-US" dirty="0" smtClean="0"/>
              <a:t>C++ and PHP are in the bottom of the list this year and might not be in the list of top 10 desired languages.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b="1" dirty="0"/>
              <a:t>Implications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JavaScript will be dominant for a while in the future.</a:t>
            </a:r>
            <a:endParaRPr lang="en-US" dirty="0"/>
          </a:p>
          <a:p>
            <a:r>
              <a:rPr lang="en-US" dirty="0"/>
              <a:t>Python is growing </a:t>
            </a:r>
            <a:r>
              <a:rPr lang="en-US" dirty="0" smtClean="0"/>
              <a:t>language.</a:t>
            </a:r>
            <a:endParaRPr lang="en-US" dirty="0"/>
          </a:p>
          <a:p>
            <a:r>
              <a:rPr lang="en-US" dirty="0"/>
              <a:t>Some languages will no be desired to work with in the next year</a:t>
            </a:r>
            <a:r>
              <a:rPr lang="en-US" dirty="0" smtClean="0"/>
              <a:t>.</a:t>
            </a:r>
          </a:p>
          <a:p>
            <a:r>
              <a:rPr lang="en-US" dirty="0"/>
              <a:t>New languages will be in the list next year like </a:t>
            </a:r>
            <a:r>
              <a:rPr lang="en-US" dirty="0" err="1"/>
              <a:t>Kotlin</a:t>
            </a:r>
            <a:r>
              <a:rPr lang="en-US" dirty="0"/>
              <a:t> and 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36607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Findings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JavaScript is the most worked with language in this year and also the most desired in the next year.</a:t>
            </a:r>
          </a:p>
          <a:p>
            <a:r>
              <a:rPr lang="en-US" dirty="0" smtClean="0"/>
              <a:t>Python is growing and will be on the top after JavaScript.</a:t>
            </a:r>
            <a:endParaRPr lang="en-US" dirty="0"/>
          </a:p>
          <a:p>
            <a:r>
              <a:rPr lang="en-US" dirty="0" smtClean="0"/>
              <a:t>C++ is the least worked with language in this year.</a:t>
            </a:r>
          </a:p>
          <a:p>
            <a:r>
              <a:rPr lang="en-US" dirty="0" smtClean="0"/>
              <a:t>Some languages will no be desired to work with in the next year like C++ and PHP.</a:t>
            </a:r>
          </a:p>
          <a:p>
            <a:r>
              <a:rPr lang="en-US" dirty="0" smtClean="0"/>
              <a:t>New languages will be in the list next year like </a:t>
            </a:r>
            <a:r>
              <a:rPr lang="en-US" dirty="0" err="1" smtClean="0"/>
              <a:t>Kotlin</a:t>
            </a:r>
            <a:r>
              <a:rPr lang="en-US" dirty="0" smtClean="0"/>
              <a:t> and Go.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/>
              <a:t>Implications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JavaScript will be dominant for a while in the future.</a:t>
            </a:r>
            <a:endParaRPr lang="en-US" dirty="0"/>
          </a:p>
          <a:p>
            <a:r>
              <a:rPr lang="en-US" dirty="0" smtClean="0"/>
              <a:t>Machine learnin</a:t>
            </a:r>
            <a:r>
              <a:rPr lang="en-US" dirty="0" smtClean="0"/>
              <a:t>g and artificial intelligence market is growing which in turn advanced the rank of python, the most preferred language in this field </a:t>
            </a:r>
            <a:endParaRPr lang="en-US" dirty="0"/>
          </a:p>
          <a:p>
            <a:r>
              <a:rPr lang="en-US" dirty="0" smtClean="0"/>
              <a:t>Mobile Apps development is evolving and languages like </a:t>
            </a:r>
            <a:r>
              <a:rPr lang="en-US" dirty="0" err="1" smtClean="0"/>
              <a:t>Kotlin</a:t>
            </a:r>
            <a:r>
              <a:rPr lang="en-US" dirty="0" smtClean="0"/>
              <a:t> and Go will compete in the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1102</Words>
  <Application>Microsoft Office PowerPoint</Application>
  <PresentationFormat>Widescreen</PresentationFormat>
  <Paragraphs>141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FUTURE IT SKILLS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PROGRAMMING LANGUAGE TRENDS - FINDINGS &amp; IMPLICATIONS</vt:lpstr>
      <vt:lpstr>DATABASE TRENDS</vt:lpstr>
      <vt:lpstr>DATABASE TRENDS - FINDINGS &amp; IMPLICATIONS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Omer</cp:lastModifiedBy>
  <cp:revision>58</cp:revision>
  <dcterms:created xsi:type="dcterms:W3CDTF">2020-10-28T18:29:43Z</dcterms:created>
  <dcterms:modified xsi:type="dcterms:W3CDTF">2024-04-19T10:56:46Z</dcterms:modified>
</cp:coreProperties>
</file>