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4"/>
  </p:notesMasterIdLst>
  <p:sldIdLst>
    <p:sldId id="279" r:id="rId2"/>
    <p:sldId id="256" r:id="rId3"/>
    <p:sldId id="257" r:id="rId4"/>
    <p:sldId id="259" r:id="rId5"/>
    <p:sldId id="260" r:id="rId6"/>
    <p:sldId id="261" r:id="rId7"/>
    <p:sldId id="280" r:id="rId8"/>
    <p:sldId id="281" r:id="rId9"/>
    <p:sldId id="263" r:id="rId10"/>
    <p:sldId id="266" r:id="rId11"/>
    <p:sldId id="283" r:id="rId12"/>
    <p:sldId id="286" r:id="rId13"/>
    <p:sldId id="271" r:id="rId14"/>
    <p:sldId id="267" r:id="rId15"/>
    <p:sldId id="282" r:id="rId16"/>
    <p:sldId id="274" r:id="rId17"/>
    <p:sldId id="284" r:id="rId18"/>
    <p:sldId id="270" r:id="rId19"/>
    <p:sldId id="287" r:id="rId20"/>
    <p:sldId id="278" r:id="rId21"/>
    <p:sldId id="269" r:id="rId22"/>
    <p:sldId id="285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>
      <p:cViewPr varScale="1">
        <p:scale>
          <a:sx n="78" d="100"/>
          <a:sy n="78" d="100"/>
        </p:scale>
        <p:origin x="160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34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1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9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75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DA06C-AACD-2469-B715-95E5871CA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FFF95B-12FE-8B42-FA69-5BFCCCEEB1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3A3C5-F222-F9F9-60F2-60885AA6C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5B8F9-B166-26D2-9C9A-0A2C52423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EFE787-E5F2-40C5-9D43-E7EAF8E51FD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7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2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34280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40408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4391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20072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0563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4838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94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5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6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22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67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7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5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1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0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6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09CD5-DEA6-55EE-D334-4BC237F7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62838-45D8-1F59-E617-CDB387F2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2247D-6D95-36FA-84A5-0D0634D8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08409-E5F4-6C2A-175F-32FD8DD10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200" y="-76200"/>
            <a:ext cx="92202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21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A31BF-9C78-FB32-77AD-5BDF4BFC6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3C32E32-A59D-D488-DD55-2DB7071B041E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(Part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01719-BE0F-FA0F-8C71-8CC6EDF34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44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576FD-27FD-1EFC-C056-C4B4A22A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87268F-5385-67FC-592F-E7370E2447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179876"/>
              </p:ext>
            </p:extLst>
          </p:nvPr>
        </p:nvGraphicFramePr>
        <p:xfrm>
          <a:off x="0" y="1"/>
          <a:ext cx="9144000" cy="6931249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1409992408"/>
                    </a:ext>
                  </a:extLst>
                </a:gridCol>
                <a:gridCol w="7391400">
                  <a:extLst>
                    <a:ext uri="{9D8B030D-6E8A-4147-A177-3AD203B41FA5}">
                      <a16:colId xmlns:a16="http://schemas.microsoft.com/office/drawing/2014/main" val="3123636121"/>
                    </a:ext>
                  </a:extLst>
                </a:gridCol>
              </a:tblGrid>
              <a:tr h="393595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600" dirty="0">
                          <a:effectLst/>
                        </a:rPr>
                        <a:t>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ctr">
                        <a:lnSpc>
                          <a:spcPct val="130000"/>
                        </a:lnSpc>
                      </a:pPr>
                      <a:r>
                        <a:rPr lang="en-US" sz="1600" dirty="0">
                          <a:effectLst/>
                        </a:rPr>
                        <a:t>Main Use Case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828288599"/>
                  </a:ext>
                </a:extLst>
              </a:tr>
              <a:tr h="440064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Use Case Name: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Augment Furniture Item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979491385"/>
                  </a:ext>
                </a:extLst>
              </a:tr>
              <a:tr h="38554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Actors: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Registered User, Visitor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620279288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Description: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Enables users to furniture items simultaneously within their physical space.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25945851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Trigger: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User selects furniture item from website to view in AR mode.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470341480"/>
                  </a:ext>
                </a:extLst>
              </a:tr>
              <a:tr h="539611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Preconditions: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User has initiated AR preview mode and has a compatible mobile device with a camera.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643353126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Postconditions: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User can see virtual furniture item in their physical environment.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67044918"/>
                  </a:ext>
                </a:extLst>
              </a:tr>
              <a:tr h="1818867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Normal Flow: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User navigates to the furniture listing in web.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User select an item for AR preview.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System accesses the mobile device's camera.</a:t>
                      </a:r>
                    </a:p>
                    <a:p>
                      <a:pPr marL="342900" marR="0" lvl="0" indent="-342900" algn="l">
                        <a:lnSpc>
                          <a:spcPct val="130000"/>
                        </a:lnSpc>
                        <a:buFont typeface="+mj-lt"/>
                        <a:buAutoNum type="arabicPeriod"/>
                      </a:pPr>
                      <a:r>
                        <a:rPr lang="en-US" sz="1400" dirty="0">
                          <a:effectLst/>
                        </a:rPr>
                        <a:t>System overlays the 3D models of the selected furniture item onto the live camera feed.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835675001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Alternative Flows: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If the device is not compatible, the system displays an appropriate message.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730078117"/>
                  </a:ext>
                </a:extLst>
              </a:tr>
              <a:tr h="500630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Exceptions: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AR functionality fails due to software or hardware issues.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208481532"/>
                  </a:ext>
                </a:extLst>
              </a:tr>
              <a:tr h="339753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Business Rules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ct val="130000"/>
                        </a:lnSpc>
                      </a:pPr>
                      <a:r>
                        <a:rPr lang="en-US" sz="1400" dirty="0">
                          <a:effectLst/>
                        </a:rPr>
                        <a:t>Multiple item must be displayed accurately and maintain spatial relationships.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1766937013"/>
                  </a:ext>
                </a:extLst>
              </a:tr>
              <a:tr h="471688"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2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200" dirty="0">
                          <a:effectLst/>
                        </a:rPr>
                        <a:t>Assumptions: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tc>
                  <a:txBody>
                    <a:bodyPr/>
                    <a:lstStyle/>
                    <a:p>
                      <a:pPr marL="230505" marR="0" algn="l">
                        <a:lnSpc>
                          <a:spcPts val="1200"/>
                        </a:lnSpc>
                      </a:pPr>
                      <a:endParaRPr lang="en-US" sz="1400" dirty="0">
                        <a:effectLst/>
                      </a:endParaRPr>
                    </a:p>
                    <a:p>
                      <a:pPr marL="230505" marR="0" algn="l">
                        <a:lnSpc>
                          <a:spcPts val="1200"/>
                        </a:lnSpc>
                      </a:pPr>
                      <a:r>
                        <a:rPr lang="en-US" sz="1400" dirty="0">
                          <a:effectLst/>
                        </a:rPr>
                        <a:t>Users will use this feature to visualize how multiple pieces of furniture work together in their space.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058" marR="50058" marT="0" marB="0"/>
                </a:tc>
                <a:extLst>
                  <a:ext uri="{0D108BD9-81ED-4DB2-BD59-A6C34878D82A}">
                    <a16:rowId xmlns:a16="http://schemas.microsoft.com/office/drawing/2014/main" val="350396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18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0" y="2743200"/>
            <a:ext cx="4724400" cy="914400"/>
          </a:xfrm>
        </p:spPr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pic>
        <p:nvPicPr>
          <p:cNvPr id="6" name="Picture 5" descr="A close-up of a test&#10;&#10;Description automatically generated">
            <a:extLst>
              <a:ext uri="{FF2B5EF4-FFF2-40B4-BE49-F238E27FC236}">
                <a16:creationId xmlns:a16="http://schemas.microsoft.com/office/drawing/2014/main" id="{31C6038B-202C-413F-9A30-D92DDA2AF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0"/>
            <a:ext cx="2057401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0710D-F72B-F392-F2FE-C86D9F0940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77"/>
          <a:stretch/>
        </p:blipFill>
        <p:spPr>
          <a:xfrm>
            <a:off x="0" y="37116"/>
            <a:ext cx="9144000" cy="62874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4F5221-012E-0A1A-52DC-F8F8642E6881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Class Diagram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E2995E-240E-4B80-3657-2AB9D99E2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620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40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AEB5917-1785-AC88-2A1F-811B01BABF0B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248400"/>
            <a:ext cx="9144000" cy="6096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Picture 5" descr="A diagram of text on a white background&#10;&#10;Description automatically generated">
            <a:extLst>
              <a:ext uri="{FF2B5EF4-FFF2-40B4-BE49-F238E27FC236}">
                <a16:creationId xmlns:a16="http://schemas.microsoft.com/office/drawing/2014/main" id="{86BCCF45-1101-1FF7-6BBD-5D57CA05B1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248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BBD99-6C50-E666-1B9F-24228261A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F01DE3-2CA0-3118-D84F-50786B619A62}"/>
              </a:ext>
            </a:extLst>
          </p:cNvPr>
          <p:cNvSpPr txBox="1">
            <a:spLocks/>
          </p:cNvSpPr>
          <p:nvPr/>
        </p:nvSpPr>
        <p:spPr>
          <a:xfrm>
            <a:off x="0" y="6096000"/>
            <a:ext cx="2133600" cy="762000"/>
          </a:xfrm>
          <a:prstGeom prst="rect">
            <a:avLst/>
          </a:prstGeom>
          <a:solidFill>
            <a:srgbClr val="F1F5E5"/>
          </a:solidFill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2400" b="1" dirty="0">
              <a:solidFill>
                <a:srgbClr val="F1F5E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27417F-93DE-D3B3-6038-9340F0DE3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24600"/>
            <a:ext cx="9144000" cy="533400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4C318-CBF0-F8FB-796F-0C085A604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47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524000"/>
            <a:ext cx="6589199" cy="464820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Furniture Explorer (Listing, Searching and Pagination).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Authentication.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some 3D models of Furniture Items in Blender.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Augmented Furniture Item on Ground Plane.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65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Cart and Checkout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 on website.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backend functionality for dynamic loading of 3D models.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3D models of other categories Furniture Items.</a:t>
            </a:r>
          </a:p>
        </p:txBody>
      </p:sp>
    </p:spTree>
    <p:extLst>
      <p:ext uri="{BB962C8B-B14F-4D97-AF65-F5344CB8AC3E}">
        <p14:creationId xmlns:p14="http://schemas.microsoft.com/office/powerpoint/2010/main" val="315245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1530985"/>
            <a:ext cx="6806381" cy="1898015"/>
          </a:xfr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Hafiz Talha Nazir   (CIIT/SP21-BCS-007/ATD)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Umer  (CIIT/SP21-BCS-016/ATD)</a:t>
            </a:r>
          </a:p>
          <a:p>
            <a:pPr marL="0" indent="0" algn="l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Noman  (CIIT/SP21-BCS-014/ATD)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67581" y="5048567"/>
            <a:ext cx="996315" cy="996315"/>
          </a:xfrm>
          <a:prstGeom prst="ellipse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2514600" y="5023485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70069ADB-E355-CCEE-92A4-088B6A8E24C8}"/>
              </a:ext>
            </a:extLst>
          </p:cNvPr>
          <p:cNvSpPr txBox="1">
            <a:spLocks/>
          </p:cNvSpPr>
          <p:nvPr/>
        </p:nvSpPr>
        <p:spPr>
          <a:xfrm>
            <a:off x="1167581" y="353050"/>
            <a:ext cx="68580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FurnishARt</a:t>
            </a:r>
            <a:endParaRPr lang="en-PK" sz="4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itle 5">
            <a:extLst>
              <a:ext uri="{FF2B5EF4-FFF2-40B4-BE49-F238E27FC236}">
                <a16:creationId xmlns:a16="http://schemas.microsoft.com/office/drawing/2014/main" id="{C1FD6517-3281-D67D-767C-BED7650CB084}"/>
              </a:ext>
            </a:extLst>
          </p:cNvPr>
          <p:cNvSpPr txBox="1">
            <a:spLocks/>
          </p:cNvSpPr>
          <p:nvPr/>
        </p:nvSpPr>
        <p:spPr>
          <a:xfrm>
            <a:off x="990600" y="3848730"/>
            <a:ext cx="6934200" cy="505470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indent="0" algn="ctr">
              <a:lnSpc>
                <a:spcPct val="12000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 Ma’am Bushra Mushtaq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(100%)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556378"/>
            <a:ext cx="6744385" cy="47682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 Admin Panel.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Designed Advanced 3D furniture models of other categories.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Adjusted previous models measurement.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 of AR.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augmentation of furniture models using scripting.</a:t>
            </a: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762000"/>
            <a:ext cx="6589199" cy="59509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5B460E-DC3D-38B2-DEA1-EB31BCA0B280}"/>
              </a:ext>
            </a:extLst>
          </p:cNvPr>
          <p:cNvSpPr txBox="1"/>
          <p:nvPr/>
        </p:nvSpPr>
        <p:spPr>
          <a:xfrm>
            <a:off x="2077500" y="1676400"/>
            <a:ext cx="66855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proposed AR-based furniture store project utilizes augmented reality technology to enhance online furniture shopping. Users can visualize furniture in their living spaces before purchasing, improving decision-making. Through comprehensive exploration of AR, 3D modeling, and e-commerce integration, the project aims to deliver a user-centric platform. With seamless integration and immersive experiences, it has the potential to redefine online furniture shopping.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57A03-F6E9-F0BC-FD57-9AF23FC8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82989A-3B25-3291-CF91-8FEDBAB699B2}"/>
              </a:ext>
            </a:extLst>
          </p:cNvPr>
          <p:cNvSpPr txBox="1"/>
          <p:nvPr/>
        </p:nvSpPr>
        <p:spPr>
          <a:xfrm>
            <a:off x="2514600" y="2819400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buFontTx/>
              <a:buNone/>
            </a:pPr>
            <a:r>
              <a:rPr lang="en-US" altLang="en-US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2461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882ABD2-48DD-B015-5C8A-D7999E4E3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0" y="1267376"/>
            <a:ext cx="5181600" cy="5590623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Use Case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1st Iteration (30%)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2nd Iteration (60%)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3rd Iteration (100%)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543346-9998-C03C-2120-EE5CA783FA4D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0" y="1540188"/>
            <a:ext cx="6894000" cy="4860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FurnishARt, an innovative AR-based Furniture Store Web Application designed to transform your online shopping experience.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goal is to enhance the online shopping experience by allowing customers to visualize products in their real-world environment before making a purchase.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FurnishARt will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include: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technology for furniture retail.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3D models on our website.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virtual products with real-world environments.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Immersive shopping experiences with AR.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B5AF6B9-444A-DB5F-6B0A-00C11F119E49}"/>
              </a:ext>
            </a:extLst>
          </p:cNvPr>
          <p:cNvSpPr txBox="1">
            <a:spLocks/>
          </p:cNvSpPr>
          <p:nvPr/>
        </p:nvSpPr>
        <p:spPr>
          <a:xfrm>
            <a:off x="1945201" y="624110"/>
            <a:ext cx="658919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Introduction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676399"/>
            <a:ext cx="6591985" cy="3429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FurnishARt will :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single-seller furniture store.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AR for viewing 3D furniture models on our AR app.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placing furniture in your space using your smartphone camera.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interact with 3D models for a better shopping experience.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Sole focus on furniture products.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74749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1"/>
            <a:ext cx="6591985" cy="4876800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AR Preview of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3D Model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by Filters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Listing Details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Similar Furniture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to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Cart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Proceed to Checkout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Payment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2DB6DA6-3F19-E1B1-CB48-128BE2729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4309" y="838200"/>
            <a:ext cx="6591985" cy="535305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Shipping Method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Order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Status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 History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Review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Customer Reviews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 Multiple Furniture Items from List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Details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+mj-lt"/>
              <a:buAutoNum type="arabicPeriod" startAt="13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Logout</a:t>
            </a:r>
          </a:p>
        </p:txBody>
      </p:sp>
    </p:spTree>
    <p:extLst>
      <p:ext uri="{BB962C8B-B14F-4D97-AF65-F5344CB8AC3E}">
        <p14:creationId xmlns:p14="http://schemas.microsoft.com/office/powerpoint/2010/main" val="3155892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A0E93-EA14-B61E-4840-932393860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914400"/>
            <a:ext cx="6591985" cy="487680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Functional Requirements: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Furniture Listings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Furniture Listings on Admin Panel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3D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Inventory Reports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Order Status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Sales &amp; Stock Dashboard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Stocks</a:t>
            </a:r>
          </a:p>
        </p:txBody>
      </p:sp>
    </p:spTree>
    <p:extLst>
      <p:ext uri="{BB962C8B-B14F-4D97-AF65-F5344CB8AC3E}">
        <p14:creationId xmlns:p14="http://schemas.microsoft.com/office/powerpoint/2010/main" val="378829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03978"/>
            <a:ext cx="6820585" cy="5073022"/>
          </a:xfrm>
        </p:spPr>
        <p:txBody>
          <a:bodyPr>
            <a:normAutofit/>
          </a:bodyPr>
          <a:lstStyle/>
          <a:p>
            <a:r>
              <a:rPr lang="en-US" b="1" dirty="0"/>
              <a:t>Usability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User-Friendly Interface</a:t>
            </a:r>
          </a:p>
          <a:p>
            <a:pPr>
              <a:buFont typeface="+mj-lt"/>
              <a:buAutoNum type="arabicPeriod"/>
            </a:pPr>
            <a:r>
              <a:rPr lang="en-US" dirty="0"/>
              <a:t>Clear Instructions</a:t>
            </a:r>
          </a:p>
          <a:p>
            <a:pPr>
              <a:buFont typeface="+mj-lt"/>
              <a:buAutoNum type="arabicPeriod"/>
            </a:pPr>
            <a:r>
              <a:rPr lang="en-US" dirty="0"/>
              <a:t>Intuitiveness</a:t>
            </a:r>
          </a:p>
          <a:p>
            <a:pPr>
              <a:buFont typeface="+mj-lt"/>
              <a:buAutoNum type="arabicPeriod"/>
            </a:pPr>
            <a:r>
              <a:rPr lang="en-US" dirty="0"/>
              <a:t>Accessibility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Error Handling</a:t>
            </a:r>
          </a:p>
          <a:p>
            <a:r>
              <a:rPr lang="en-US" b="1" dirty="0"/>
              <a:t>Performance</a:t>
            </a:r>
          </a:p>
          <a:p>
            <a:pPr>
              <a:buFont typeface="+mj-lt"/>
              <a:buAutoNum type="arabicPeriod"/>
            </a:pPr>
            <a:r>
              <a:rPr lang="en-US" dirty="0"/>
              <a:t>Fast Loading and Execution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Scalability</a:t>
            </a:r>
          </a:p>
          <a:p>
            <a:pPr>
              <a:buFont typeface="+mj-lt"/>
              <a:buAutoNum type="arabicPeriod"/>
            </a:pPr>
            <a:r>
              <a:rPr lang="en-US" dirty="0"/>
              <a:t>Large Data Handling</a:t>
            </a:r>
          </a:p>
          <a:p>
            <a:pPr>
              <a:buFont typeface="+mj-lt"/>
              <a:buAutoNum type="arabicPeriod"/>
            </a:pPr>
            <a:r>
              <a:rPr lang="en-US" dirty="0"/>
              <a:t>Concurrent Users</a:t>
            </a:r>
          </a:p>
          <a:p>
            <a:pPr>
              <a:buFont typeface="+mj-lt"/>
              <a:buAutoNum type="arabicPeriod"/>
            </a:pPr>
            <a:r>
              <a:rPr lang="en-US" dirty="0"/>
              <a:t>Transaction Processing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470</TotalTime>
  <Words>774</Words>
  <Application>Microsoft Office PowerPoint</Application>
  <PresentationFormat>On-screen Show (4:3)</PresentationFormat>
  <Paragraphs>163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Century Gothic</vt:lpstr>
      <vt:lpstr>Times New Roman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Project Scope</vt:lpstr>
      <vt:lpstr>Functional Requirements</vt:lpstr>
      <vt:lpstr>PowerPoint Presentation</vt:lpstr>
      <vt:lpstr>PowerPoint Presentation</vt:lpstr>
      <vt:lpstr>Non-Functional Requirements</vt:lpstr>
      <vt:lpstr>Use Case Diagram (Part 1)</vt:lpstr>
      <vt:lpstr>Use Case Diagram (Part 2)</vt:lpstr>
      <vt:lpstr>PowerPoint Presentation</vt:lpstr>
      <vt:lpstr>Sequence Diagram </vt:lpstr>
      <vt:lpstr>Website Class Diagram </vt:lpstr>
      <vt:lpstr>AR Class Diagram </vt:lpstr>
      <vt:lpstr>ER Diagram </vt:lpstr>
      <vt:lpstr>Activity Diagram </vt:lpstr>
      <vt:lpstr>Details of 1st Iteration (30%)</vt:lpstr>
      <vt:lpstr>Details of 2nd Iteration (60%)</vt:lpstr>
      <vt:lpstr>Details of 3rd Iteration (100%)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Muhammad Omer Awan</cp:lastModifiedBy>
  <cp:revision>73</cp:revision>
  <dcterms:created xsi:type="dcterms:W3CDTF">2013-09-23T09:08:15Z</dcterms:created>
  <dcterms:modified xsi:type="dcterms:W3CDTF">2025-01-22T19:53:22Z</dcterms:modified>
</cp:coreProperties>
</file>