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6"/>
  </p:notesMasterIdLst>
  <p:sldIdLst>
    <p:sldId id="256" r:id="rId2"/>
    <p:sldId id="276" r:id="rId3"/>
    <p:sldId id="259" r:id="rId4"/>
    <p:sldId id="258" r:id="rId5"/>
    <p:sldId id="257" r:id="rId6"/>
    <p:sldId id="261" r:id="rId7"/>
    <p:sldId id="298" r:id="rId8"/>
    <p:sldId id="278" r:id="rId9"/>
    <p:sldId id="300" r:id="rId10"/>
    <p:sldId id="277" r:id="rId11"/>
    <p:sldId id="299" r:id="rId12"/>
    <p:sldId id="279" r:id="rId13"/>
    <p:sldId id="281" r:id="rId14"/>
    <p:sldId id="280" r:id="rId15"/>
  </p:sldIdLst>
  <p:sldSz cx="9144000" cy="5143500" type="screen16x9"/>
  <p:notesSz cx="6858000" cy="9144000"/>
  <p:embeddedFontLst>
    <p:embeddedFont>
      <p:font typeface="Fira Sans Extra Condensed Medium" panose="020B0604020202020204" charset="0"/>
      <p:regular r:id="rId17"/>
      <p:bold r:id="rId18"/>
      <p:italic r:id="rId19"/>
      <p:boldItalic r:id="rId20"/>
    </p:embeddedFont>
    <p:embeddedFont>
      <p:font typeface="Righteous" panose="020B0604020202020204" charset="0"/>
      <p:regular r:id="rId21"/>
    </p:embeddedFont>
    <p:embeddedFont>
      <p:font typeface="Roboto Condensed" panose="020B0604020202020204" charset="0"/>
      <p:regular r:id="rId22"/>
      <p:bold r:id="rId23"/>
      <p:italic r:id="rId24"/>
      <p:boldItalic r:id="rId25"/>
    </p:embeddedFont>
    <p:embeddedFont>
      <p:font typeface="Roboto Condensed Light" panose="020B0604020202020204" charset="0"/>
      <p:regular r:id="rId26"/>
      <p:bold r:id="rId27"/>
      <p:italic r:id="rId28"/>
      <p:boldItalic r:id="rId29"/>
    </p:embeddedFont>
    <p:embeddedFont>
      <p:font typeface="Squada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557095241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557095241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557095241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557095241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9408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557095241f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557095241f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5e7858a94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5e7858a94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55e7858a94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55e7858a94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557095241f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557095241f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57095241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5709524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570952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5570952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5d16254f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5d16254f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57095241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557095241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57095241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57095241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17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557095241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557095241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557095241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557095241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745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gradFill>
          <a:gsLst>
            <a:gs pos="0">
              <a:srgbClr val="88D3CE"/>
            </a:gs>
            <a:gs pos="100000">
              <a:srgbClr val="423864"/>
            </a:gs>
          </a:gsLst>
          <a:lin ang="54007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375550" y="3092475"/>
            <a:ext cx="63930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flipH="1">
            <a:off x="2750257" y="3636375"/>
            <a:ext cx="3643500" cy="6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400"/>
              <a:buNone/>
              <a:defRPr sz="1400">
                <a:solidFill>
                  <a:srgbClr val="FFFFFF"/>
                </a:solidFill>
              </a:defRPr>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bg>
      <p:bgPr>
        <a:gradFill>
          <a:gsLst>
            <a:gs pos="0">
              <a:srgbClr val="88D3CE"/>
            </a:gs>
            <a:gs pos="100000">
              <a:srgbClr val="423864"/>
            </a:gs>
          </a:gsLst>
          <a:lin ang="5400700" scaled="0"/>
        </a:gra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904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5" name="Google Shape;15;p3"/>
          <p:cNvSpPr txBox="1">
            <a:spLocks noGrp="1"/>
          </p:cNvSpPr>
          <p:nvPr>
            <p:ph type="subTitle" idx="1"/>
          </p:nvPr>
        </p:nvSpPr>
        <p:spPr>
          <a:xfrm>
            <a:off x="20518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6" name="Google Shape;16;p3"/>
          <p:cNvSpPr txBox="1">
            <a:spLocks noGrp="1"/>
          </p:cNvSpPr>
          <p:nvPr>
            <p:ph type="ctrTitle" idx="2"/>
          </p:nvPr>
        </p:nvSpPr>
        <p:spPr>
          <a:xfrm>
            <a:off x="16904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7" name="Google Shape;17;p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8" name="Google Shape;18;p3"/>
          <p:cNvSpPr txBox="1">
            <a:spLocks noGrp="1"/>
          </p:cNvSpPr>
          <p:nvPr>
            <p:ph type="ctrTitle" idx="4"/>
          </p:nvPr>
        </p:nvSpPr>
        <p:spPr>
          <a:xfrm>
            <a:off x="4824357" y="2040013"/>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19" name="Google Shape;19;p3"/>
          <p:cNvSpPr txBox="1">
            <a:spLocks noGrp="1"/>
          </p:cNvSpPr>
          <p:nvPr>
            <p:ph type="subTitle" idx="5"/>
          </p:nvPr>
        </p:nvSpPr>
        <p:spPr>
          <a:xfrm>
            <a:off x="5185707" y="2501475"/>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0" name="Google Shape;20;p3"/>
          <p:cNvSpPr txBox="1">
            <a:spLocks noGrp="1"/>
          </p:cNvSpPr>
          <p:nvPr>
            <p:ph type="ctrTitle" idx="6"/>
          </p:nvPr>
        </p:nvSpPr>
        <p:spPr>
          <a:xfrm>
            <a:off x="4824357" y="3587138"/>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4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21" name="Google Shape;21;p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22" name="Google Shape;22;p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3" name="Google Shape;23;p3"/>
          <p:cNvSpPr txBox="1">
            <a:spLocks noGrp="1"/>
          </p:cNvSpPr>
          <p:nvPr>
            <p:ph type="title" idx="9" hasCustomPrompt="1"/>
          </p:nvPr>
        </p:nvSpPr>
        <p:spPr>
          <a:xfrm>
            <a:off x="21281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title" idx="13" hasCustomPrompt="1"/>
          </p:nvPr>
        </p:nvSpPr>
        <p:spPr>
          <a:xfrm>
            <a:off x="21281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title" idx="14" hasCustomPrompt="1"/>
          </p:nvPr>
        </p:nvSpPr>
        <p:spPr>
          <a:xfrm>
            <a:off x="5262057" y="16194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title" idx="15" hasCustomPrompt="1"/>
          </p:nvPr>
        </p:nvSpPr>
        <p:spPr>
          <a:xfrm>
            <a:off x="5262057" y="316656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FFFFF"/>
              </a:buClr>
              <a:buSzPts val="4800"/>
              <a:buFont typeface="Fira Sans Extra Condensed Medium"/>
              <a:buNone/>
              <a:defRPr sz="48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7" name="Google Shape;27;p3"/>
          <p:cNvCxnSpPr/>
          <p:nvPr/>
        </p:nvCxnSpPr>
        <p:spPr>
          <a:xfrm>
            <a:off x="2273400" y="2242363"/>
            <a:ext cx="4597200" cy="0"/>
          </a:xfrm>
          <a:prstGeom prst="straightConnector1">
            <a:avLst/>
          </a:prstGeom>
          <a:noFill/>
          <a:ln w="19050" cap="flat" cmpd="sng">
            <a:solidFill>
              <a:srgbClr val="FFFFFF"/>
            </a:solidFill>
            <a:prstDash val="solid"/>
            <a:round/>
            <a:headEnd type="none" w="med" len="med"/>
            <a:tailEnd type="none" w="med" len="med"/>
          </a:ln>
        </p:spPr>
      </p:cxnSp>
      <p:cxnSp>
        <p:nvCxnSpPr>
          <p:cNvPr id="28" name="Google Shape;28;p3"/>
          <p:cNvCxnSpPr/>
          <p:nvPr/>
        </p:nvCxnSpPr>
        <p:spPr>
          <a:xfrm>
            <a:off x="2273400" y="3804313"/>
            <a:ext cx="45972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cSld name="CUSTOM_2_1">
    <p:bg>
      <p:bgPr>
        <a:gradFill>
          <a:gsLst>
            <a:gs pos="0">
              <a:srgbClr val="88D3CE"/>
            </a:gs>
            <a:gs pos="100000">
              <a:srgbClr val="423864"/>
            </a:gs>
          </a:gsLst>
          <a:lin ang="5400700" scaled="0"/>
        </a:gradFill>
        <a:effectLst/>
      </p:bgPr>
    </p:bg>
    <p:spTree>
      <p:nvGrpSpPr>
        <p:cNvPr id="1" name="Shape 29"/>
        <p:cNvGrpSpPr/>
        <p:nvPr/>
      </p:nvGrpSpPr>
      <p:grpSpPr>
        <a:xfrm>
          <a:off x="0" y="0"/>
          <a:ext cx="0" cy="0"/>
          <a:chOff x="0" y="0"/>
          <a:chExt cx="0" cy="0"/>
        </a:xfrm>
      </p:grpSpPr>
      <p:pic>
        <p:nvPicPr>
          <p:cNvPr id="30" name="Google Shape;30;p4"/>
          <p:cNvPicPr preferRelativeResize="0"/>
          <p:nvPr/>
        </p:nvPicPr>
        <p:blipFill>
          <a:blip r:embed="rId2">
            <a:alphaModFix/>
          </a:blip>
          <a:stretch>
            <a:fillRect/>
          </a:stretch>
        </p:blipFill>
        <p:spPr>
          <a:xfrm>
            <a:off x="0" y="0"/>
            <a:ext cx="2300675" cy="2075900"/>
          </a:xfrm>
          <a:prstGeom prst="rect">
            <a:avLst/>
          </a:prstGeom>
          <a:noFill/>
          <a:ln>
            <a:noFill/>
          </a:ln>
        </p:spPr>
      </p:pic>
      <p:sp>
        <p:nvSpPr>
          <p:cNvPr id="31" name="Google Shape;31;p4"/>
          <p:cNvSpPr txBox="1">
            <a:spLocks noGrp="1"/>
          </p:cNvSpPr>
          <p:nvPr>
            <p:ph type="ctrTitle"/>
          </p:nvPr>
        </p:nvSpPr>
        <p:spPr>
          <a:xfrm flipH="1">
            <a:off x="-100" y="507400"/>
            <a:ext cx="8394900" cy="6705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2_1_1">
    <p:bg>
      <p:bgPr>
        <a:gradFill>
          <a:gsLst>
            <a:gs pos="0">
              <a:srgbClr val="88D3CE"/>
            </a:gs>
            <a:gs pos="100000">
              <a:srgbClr val="423864"/>
            </a:gs>
          </a:gsLst>
          <a:lin ang="5400700" scaled="0"/>
        </a:gradFill>
        <a:effectLst/>
      </p:bgPr>
    </p:bg>
    <p:spTree>
      <p:nvGrpSpPr>
        <p:cNvPr id="1" name="Shape 50"/>
        <p:cNvGrpSpPr/>
        <p:nvPr/>
      </p:nvGrpSpPr>
      <p:grpSpPr>
        <a:xfrm>
          <a:off x="0" y="0"/>
          <a:ext cx="0" cy="0"/>
          <a:chOff x="0" y="0"/>
          <a:chExt cx="0" cy="0"/>
        </a:xfrm>
      </p:grpSpPr>
      <p:pic>
        <p:nvPicPr>
          <p:cNvPr id="51" name="Google Shape;51;p6"/>
          <p:cNvPicPr preferRelativeResize="0"/>
          <p:nvPr/>
        </p:nvPicPr>
        <p:blipFill>
          <a:blip r:embed="rId2">
            <a:alphaModFix/>
          </a:blip>
          <a:stretch>
            <a:fillRect/>
          </a:stretch>
        </p:blipFill>
        <p:spPr>
          <a:xfrm>
            <a:off x="0" y="0"/>
            <a:ext cx="2300675" cy="2075900"/>
          </a:xfrm>
          <a:prstGeom prst="rect">
            <a:avLst/>
          </a:prstGeom>
          <a:noFill/>
          <a:ln>
            <a:noFill/>
          </a:ln>
        </p:spPr>
      </p:pic>
      <p:sp>
        <p:nvSpPr>
          <p:cNvPr id="52" name="Google Shape;52;p6"/>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
        <p:nvSpPr>
          <p:cNvPr id="53" name="Google Shape;53;p6"/>
          <p:cNvSpPr txBox="1">
            <a:spLocks noGrp="1"/>
          </p:cNvSpPr>
          <p:nvPr>
            <p:ph type="subTitle" idx="1"/>
          </p:nvPr>
        </p:nvSpPr>
        <p:spPr>
          <a:xfrm>
            <a:off x="4837607" y="2387850"/>
            <a:ext cx="1906500" cy="36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pic>
        <p:nvPicPr>
          <p:cNvPr id="54" name="Google Shape;54;p6"/>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cxnSp>
        <p:nvCxnSpPr>
          <p:cNvPr id="55" name="Google Shape;55;p6"/>
          <p:cNvCxnSpPr/>
          <p:nvPr/>
        </p:nvCxnSpPr>
        <p:spPr>
          <a:xfrm>
            <a:off x="4572000" y="1228200"/>
            <a:ext cx="0" cy="26871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CUSTOM_2">
    <p:spTree>
      <p:nvGrpSpPr>
        <p:cNvPr id="1" name="Shape 56"/>
        <p:cNvGrpSpPr/>
        <p:nvPr/>
      </p:nvGrpSpPr>
      <p:grpSpPr>
        <a:xfrm>
          <a:off x="0" y="0"/>
          <a:ext cx="0" cy="0"/>
          <a:chOff x="0" y="0"/>
          <a:chExt cx="0" cy="0"/>
        </a:xfrm>
      </p:grpSpPr>
      <p:sp>
        <p:nvSpPr>
          <p:cNvPr id="57" name="Google Shape;57;p7"/>
          <p:cNvSpPr txBox="1">
            <a:spLocks noGrp="1"/>
          </p:cNvSpPr>
          <p:nvPr>
            <p:ph type="subTitle" idx="1"/>
          </p:nvPr>
        </p:nvSpPr>
        <p:spPr>
          <a:xfrm>
            <a:off x="1397425" y="2809300"/>
            <a:ext cx="30126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nSpc>
                <a:spcPct val="100000"/>
              </a:lnSpc>
              <a:spcBef>
                <a:spcPts val="0"/>
              </a:spcBef>
              <a:spcAft>
                <a:spcPts val="0"/>
              </a:spcAft>
              <a:buClr>
                <a:srgbClr val="FFFFFF"/>
              </a:buClr>
              <a:buSzPts val="1200"/>
              <a:buNone/>
              <a:defRPr sz="1200">
                <a:solidFill>
                  <a:srgbClr val="FFFFFF"/>
                </a:solidFill>
              </a:defRPr>
            </a:lvl2pPr>
            <a:lvl3pPr lvl="2" rtl="0">
              <a:lnSpc>
                <a:spcPct val="100000"/>
              </a:lnSpc>
              <a:spcBef>
                <a:spcPts val="0"/>
              </a:spcBef>
              <a:spcAft>
                <a:spcPts val="0"/>
              </a:spcAft>
              <a:buClr>
                <a:srgbClr val="FFFFFF"/>
              </a:buClr>
              <a:buSzPts val="1200"/>
              <a:buNone/>
              <a:defRPr sz="1200">
                <a:solidFill>
                  <a:srgbClr val="FFFFFF"/>
                </a:solidFill>
              </a:defRPr>
            </a:lvl3pPr>
            <a:lvl4pPr lvl="3" rtl="0">
              <a:lnSpc>
                <a:spcPct val="100000"/>
              </a:lnSpc>
              <a:spcBef>
                <a:spcPts val="0"/>
              </a:spcBef>
              <a:spcAft>
                <a:spcPts val="0"/>
              </a:spcAft>
              <a:buClr>
                <a:srgbClr val="FFFFFF"/>
              </a:buClr>
              <a:buSzPts val="1200"/>
              <a:buNone/>
              <a:defRPr sz="1200">
                <a:solidFill>
                  <a:srgbClr val="FFFFFF"/>
                </a:solidFill>
              </a:defRPr>
            </a:lvl4pPr>
            <a:lvl5pPr lvl="4" rtl="0">
              <a:lnSpc>
                <a:spcPct val="100000"/>
              </a:lnSpc>
              <a:spcBef>
                <a:spcPts val="0"/>
              </a:spcBef>
              <a:spcAft>
                <a:spcPts val="0"/>
              </a:spcAft>
              <a:buClr>
                <a:srgbClr val="FFFFFF"/>
              </a:buClr>
              <a:buSzPts val="1200"/>
              <a:buNone/>
              <a:defRPr sz="1200">
                <a:solidFill>
                  <a:srgbClr val="FFFFFF"/>
                </a:solidFill>
              </a:defRPr>
            </a:lvl5pPr>
            <a:lvl6pPr lvl="5" rtl="0">
              <a:lnSpc>
                <a:spcPct val="100000"/>
              </a:lnSpc>
              <a:spcBef>
                <a:spcPts val="0"/>
              </a:spcBef>
              <a:spcAft>
                <a:spcPts val="0"/>
              </a:spcAft>
              <a:buClr>
                <a:srgbClr val="FFFFFF"/>
              </a:buClr>
              <a:buSzPts val="1200"/>
              <a:buNone/>
              <a:defRPr sz="1200">
                <a:solidFill>
                  <a:srgbClr val="FFFFFF"/>
                </a:solidFill>
              </a:defRPr>
            </a:lvl6pPr>
            <a:lvl7pPr lvl="6" rtl="0">
              <a:lnSpc>
                <a:spcPct val="100000"/>
              </a:lnSpc>
              <a:spcBef>
                <a:spcPts val="0"/>
              </a:spcBef>
              <a:spcAft>
                <a:spcPts val="0"/>
              </a:spcAft>
              <a:buClr>
                <a:srgbClr val="FFFFFF"/>
              </a:buClr>
              <a:buSzPts val="1200"/>
              <a:buNone/>
              <a:defRPr sz="1200">
                <a:solidFill>
                  <a:srgbClr val="FFFFFF"/>
                </a:solidFill>
              </a:defRPr>
            </a:lvl7pPr>
            <a:lvl8pPr lvl="7" rtl="0">
              <a:lnSpc>
                <a:spcPct val="100000"/>
              </a:lnSpc>
              <a:spcBef>
                <a:spcPts val="0"/>
              </a:spcBef>
              <a:spcAft>
                <a:spcPts val="0"/>
              </a:spcAft>
              <a:buClr>
                <a:srgbClr val="FFFFFF"/>
              </a:buClr>
              <a:buSzPts val="1200"/>
              <a:buNone/>
              <a:defRPr sz="1200">
                <a:solidFill>
                  <a:srgbClr val="FFFFFF"/>
                </a:solidFill>
              </a:defRPr>
            </a:lvl8pPr>
            <a:lvl9pPr lvl="8" rtl="0">
              <a:lnSpc>
                <a:spcPct val="100000"/>
              </a:lnSpc>
              <a:spcBef>
                <a:spcPts val="0"/>
              </a:spcBef>
              <a:spcAft>
                <a:spcPts val="0"/>
              </a:spcAft>
              <a:buClr>
                <a:srgbClr val="FFFFFF"/>
              </a:buClr>
              <a:buSzPts val="1200"/>
              <a:buNone/>
              <a:defRPr sz="1200">
                <a:solidFill>
                  <a:srgbClr val="FFFFFF"/>
                </a:solidFill>
              </a:defRPr>
            </a:lvl9pPr>
          </a:lstStyle>
          <a:p>
            <a:endParaRPr/>
          </a:p>
        </p:txBody>
      </p:sp>
      <p:pic>
        <p:nvPicPr>
          <p:cNvPr id="58" name="Google Shape;58;p7"/>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cxnSp>
        <p:nvCxnSpPr>
          <p:cNvPr id="59" name="Google Shape;59;p7"/>
          <p:cNvCxnSpPr/>
          <p:nvPr/>
        </p:nvCxnSpPr>
        <p:spPr>
          <a:xfrm>
            <a:off x="3444375" y="2693550"/>
            <a:ext cx="1797900" cy="0"/>
          </a:xfrm>
          <a:prstGeom prst="straightConnector1">
            <a:avLst/>
          </a:prstGeom>
          <a:noFill/>
          <a:ln w="19050" cap="flat" cmpd="sng">
            <a:solidFill>
              <a:srgbClr val="FFFFFF"/>
            </a:solidFill>
            <a:prstDash val="solid"/>
            <a:round/>
            <a:headEnd type="none" w="med" len="med"/>
            <a:tailEnd type="none" w="med" len="med"/>
          </a:ln>
        </p:spPr>
      </p:cxnSp>
      <p:sp>
        <p:nvSpPr>
          <p:cNvPr id="60" name="Google Shape;60;p7"/>
          <p:cNvSpPr txBox="1">
            <a:spLocks noGrp="1"/>
          </p:cNvSpPr>
          <p:nvPr>
            <p:ph type="ctrTitle"/>
          </p:nvPr>
        </p:nvSpPr>
        <p:spPr>
          <a:xfrm flipH="1">
            <a:off x="2714084" y="1890188"/>
            <a:ext cx="3956100" cy="6705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800"/>
              <a:buNone/>
              <a:defRPr sz="48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77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TITLE">
  <p:cSld name="CUSTOM_4">
    <p:spTree>
      <p:nvGrpSpPr>
        <p:cNvPr id="1" name="Shape 70"/>
        <p:cNvGrpSpPr/>
        <p:nvPr/>
      </p:nvGrpSpPr>
      <p:grpSpPr>
        <a:xfrm>
          <a:off x="0" y="0"/>
          <a:ext cx="0" cy="0"/>
          <a:chOff x="0" y="0"/>
          <a:chExt cx="0" cy="0"/>
        </a:xfrm>
      </p:grpSpPr>
      <p:pic>
        <p:nvPicPr>
          <p:cNvPr id="71" name="Google Shape;71;p9"/>
          <p:cNvPicPr preferRelativeResize="0"/>
          <p:nvPr/>
        </p:nvPicPr>
        <p:blipFill>
          <a:blip r:embed="rId2">
            <a:alphaModFix/>
          </a:blip>
          <a:stretch>
            <a:fillRect/>
          </a:stretch>
        </p:blipFill>
        <p:spPr>
          <a:xfrm>
            <a:off x="100" y="0"/>
            <a:ext cx="3802725" cy="3431200"/>
          </a:xfrm>
          <a:prstGeom prst="rect">
            <a:avLst/>
          </a:prstGeom>
          <a:noFill/>
          <a:ln>
            <a:noFill/>
          </a:ln>
        </p:spPr>
      </p:pic>
      <p:pic>
        <p:nvPicPr>
          <p:cNvPr id="72" name="Google Shape;72;p9"/>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
        <p:nvSpPr>
          <p:cNvPr id="73" name="Google Shape;73;p9"/>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FFFFFF"/>
              </a:buClr>
              <a:buSzPts val="1800"/>
              <a:buNone/>
              <a:defRPr sz="1800">
                <a:solidFill>
                  <a:srgbClr val="FFFFFF"/>
                </a:solidFill>
              </a:defRPr>
            </a:lvl2pPr>
            <a:lvl3pPr lvl="2" algn="ctr" rtl="0">
              <a:spcBef>
                <a:spcPts val="0"/>
              </a:spcBef>
              <a:spcAft>
                <a:spcPts val="0"/>
              </a:spcAft>
              <a:buClr>
                <a:srgbClr val="FFFFFF"/>
              </a:buClr>
              <a:buSzPts val="1800"/>
              <a:buNone/>
              <a:defRPr sz="1800">
                <a:solidFill>
                  <a:srgbClr val="FFFFFF"/>
                </a:solidFill>
              </a:defRPr>
            </a:lvl3pPr>
            <a:lvl4pPr lvl="3" algn="ctr" rtl="0">
              <a:spcBef>
                <a:spcPts val="0"/>
              </a:spcBef>
              <a:spcAft>
                <a:spcPts val="0"/>
              </a:spcAft>
              <a:buClr>
                <a:srgbClr val="FFFFFF"/>
              </a:buClr>
              <a:buSzPts val="1800"/>
              <a:buNone/>
              <a:defRPr sz="1800">
                <a:solidFill>
                  <a:srgbClr val="FFFFFF"/>
                </a:solidFill>
              </a:defRPr>
            </a:lvl4pPr>
            <a:lvl5pPr lvl="4" algn="ctr" rtl="0">
              <a:spcBef>
                <a:spcPts val="0"/>
              </a:spcBef>
              <a:spcAft>
                <a:spcPts val="0"/>
              </a:spcAft>
              <a:buClr>
                <a:srgbClr val="FFFFFF"/>
              </a:buClr>
              <a:buSzPts val="1800"/>
              <a:buNone/>
              <a:defRPr sz="1800">
                <a:solidFill>
                  <a:srgbClr val="FFFFFF"/>
                </a:solidFill>
              </a:defRPr>
            </a:lvl5pPr>
            <a:lvl6pPr lvl="5" algn="ctr" rtl="0">
              <a:spcBef>
                <a:spcPts val="0"/>
              </a:spcBef>
              <a:spcAft>
                <a:spcPts val="0"/>
              </a:spcAft>
              <a:buClr>
                <a:srgbClr val="FFFFFF"/>
              </a:buClr>
              <a:buSzPts val="1800"/>
              <a:buNone/>
              <a:defRPr sz="1800">
                <a:solidFill>
                  <a:srgbClr val="FFFFFF"/>
                </a:solidFill>
              </a:defRPr>
            </a:lvl6pPr>
            <a:lvl7pPr lvl="6" algn="ctr" rtl="0">
              <a:spcBef>
                <a:spcPts val="0"/>
              </a:spcBef>
              <a:spcAft>
                <a:spcPts val="0"/>
              </a:spcAft>
              <a:buClr>
                <a:srgbClr val="FFFFFF"/>
              </a:buClr>
              <a:buSzPts val="1800"/>
              <a:buNone/>
              <a:defRPr sz="1800">
                <a:solidFill>
                  <a:srgbClr val="FFFFFF"/>
                </a:solidFill>
              </a:defRPr>
            </a:lvl7pPr>
            <a:lvl8pPr lvl="7" algn="ctr" rtl="0">
              <a:spcBef>
                <a:spcPts val="0"/>
              </a:spcBef>
              <a:spcAft>
                <a:spcPts val="0"/>
              </a:spcAft>
              <a:buClr>
                <a:srgbClr val="FFFFFF"/>
              </a:buClr>
              <a:buSzPts val="1800"/>
              <a:buNone/>
              <a:defRPr sz="1800">
                <a:solidFill>
                  <a:srgbClr val="FFFFFF"/>
                </a:solidFill>
              </a:defRPr>
            </a:lvl8pPr>
            <a:lvl9pPr lvl="8" algn="ctr" rtl="0">
              <a:spcBef>
                <a:spcPts val="0"/>
              </a:spcBef>
              <a:spcAft>
                <a:spcPts val="0"/>
              </a:spcAft>
              <a:buClr>
                <a:srgbClr val="FFFFFF"/>
              </a:buClr>
              <a:buSzPts val="1800"/>
              <a:buNone/>
              <a:defRPr sz="1800">
                <a:solidFill>
                  <a:srgbClr val="FFFFFF"/>
                </a:solidFill>
              </a:defRPr>
            </a:lvl9pPr>
          </a:lstStyle>
          <a:p>
            <a:endParaRPr/>
          </a:p>
        </p:txBody>
      </p:sp>
      <p:sp>
        <p:nvSpPr>
          <p:cNvPr id="74" name="Google Shape;74;p9"/>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cxnSp>
        <p:nvCxnSpPr>
          <p:cNvPr id="75" name="Google Shape;75;p9"/>
          <p:cNvCxnSpPr/>
          <p:nvPr/>
        </p:nvCxnSpPr>
        <p:spPr>
          <a:xfrm>
            <a:off x="3681150" y="2571750"/>
            <a:ext cx="17979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p:cSld name="CUSTOM_7">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flipH="1">
            <a:off x="749100" y="500825"/>
            <a:ext cx="83949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2400"/>
              <a:buNone/>
              <a:defRPr sz="2400">
                <a:solidFill>
                  <a:srgbClr val="FFFFFF"/>
                </a:solidFill>
              </a:defRPr>
            </a:lvl2pPr>
            <a:lvl3pPr lvl="2" algn="r" rtl="0">
              <a:spcBef>
                <a:spcPts val="0"/>
              </a:spcBef>
              <a:spcAft>
                <a:spcPts val="0"/>
              </a:spcAft>
              <a:buClr>
                <a:srgbClr val="FFFFFF"/>
              </a:buClr>
              <a:buSzPts val="2400"/>
              <a:buNone/>
              <a:defRPr sz="2400">
                <a:solidFill>
                  <a:srgbClr val="FFFFFF"/>
                </a:solidFill>
              </a:defRPr>
            </a:lvl3pPr>
            <a:lvl4pPr lvl="3" algn="r" rtl="0">
              <a:spcBef>
                <a:spcPts val="0"/>
              </a:spcBef>
              <a:spcAft>
                <a:spcPts val="0"/>
              </a:spcAft>
              <a:buClr>
                <a:srgbClr val="FFFFFF"/>
              </a:buClr>
              <a:buSzPts val="2400"/>
              <a:buNone/>
              <a:defRPr sz="2400">
                <a:solidFill>
                  <a:srgbClr val="FFFFFF"/>
                </a:solidFill>
              </a:defRPr>
            </a:lvl4pPr>
            <a:lvl5pPr lvl="4" algn="r" rtl="0">
              <a:spcBef>
                <a:spcPts val="0"/>
              </a:spcBef>
              <a:spcAft>
                <a:spcPts val="0"/>
              </a:spcAft>
              <a:buClr>
                <a:srgbClr val="FFFFFF"/>
              </a:buClr>
              <a:buSzPts val="2400"/>
              <a:buNone/>
              <a:defRPr sz="2400">
                <a:solidFill>
                  <a:srgbClr val="FFFFFF"/>
                </a:solidFill>
              </a:defRPr>
            </a:lvl5pPr>
            <a:lvl6pPr lvl="5" algn="r" rtl="0">
              <a:spcBef>
                <a:spcPts val="0"/>
              </a:spcBef>
              <a:spcAft>
                <a:spcPts val="0"/>
              </a:spcAft>
              <a:buClr>
                <a:srgbClr val="FFFFFF"/>
              </a:buClr>
              <a:buSzPts val="2400"/>
              <a:buNone/>
              <a:defRPr sz="2400">
                <a:solidFill>
                  <a:srgbClr val="FFFFFF"/>
                </a:solidFill>
              </a:defRPr>
            </a:lvl6pPr>
            <a:lvl7pPr lvl="6" algn="r" rtl="0">
              <a:spcBef>
                <a:spcPts val="0"/>
              </a:spcBef>
              <a:spcAft>
                <a:spcPts val="0"/>
              </a:spcAft>
              <a:buClr>
                <a:srgbClr val="FFFFFF"/>
              </a:buClr>
              <a:buSzPts val="2400"/>
              <a:buNone/>
              <a:defRPr sz="2400">
                <a:solidFill>
                  <a:srgbClr val="FFFFFF"/>
                </a:solidFill>
              </a:defRPr>
            </a:lvl7pPr>
            <a:lvl8pPr lvl="7" algn="r" rtl="0">
              <a:spcBef>
                <a:spcPts val="0"/>
              </a:spcBef>
              <a:spcAft>
                <a:spcPts val="0"/>
              </a:spcAft>
              <a:buClr>
                <a:srgbClr val="FFFFFF"/>
              </a:buClr>
              <a:buSzPts val="2400"/>
              <a:buNone/>
              <a:defRPr sz="2400">
                <a:solidFill>
                  <a:srgbClr val="FFFFFF"/>
                </a:solidFill>
              </a:defRPr>
            </a:lvl8pPr>
            <a:lvl9pPr lvl="8" algn="r" rtl="0">
              <a:spcBef>
                <a:spcPts val="0"/>
              </a:spcBef>
              <a:spcAft>
                <a:spcPts val="0"/>
              </a:spcAft>
              <a:buClr>
                <a:srgbClr val="FFFFFF"/>
              </a:buClr>
              <a:buSzPts val="2400"/>
              <a:buNone/>
              <a:defRPr sz="2400">
                <a:solidFill>
                  <a:srgbClr val="FFFFFF"/>
                </a:solidFill>
              </a:defRPr>
            </a:lvl9pPr>
          </a:lstStyle>
          <a:p>
            <a:endParaRPr/>
          </a:p>
        </p:txBody>
      </p:sp>
      <p:pic>
        <p:nvPicPr>
          <p:cNvPr id="91" name="Google Shape;91;p12"/>
          <p:cNvPicPr preferRelativeResize="0"/>
          <p:nvPr/>
        </p:nvPicPr>
        <p:blipFill>
          <a:blip r:embed="rId2">
            <a:alphaModFix/>
          </a:blip>
          <a:stretch>
            <a:fillRect/>
          </a:stretch>
        </p:blipFill>
        <p:spPr>
          <a:xfrm flipH="1">
            <a:off x="6843225" y="0"/>
            <a:ext cx="2300675" cy="2075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p:cSld name="CUSTOM_9">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88D3CE"/>
            </a:gs>
            <a:gs pos="100000">
              <a:srgbClr val="423864"/>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2pPr>
            <a:lvl3pPr lvl="2">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3pPr>
            <a:lvl4pPr lvl="3">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4pPr>
            <a:lvl5pPr lvl="4">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5pPr>
            <a:lvl6pPr lvl="5">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6pPr>
            <a:lvl7pPr lvl="6">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7pPr>
            <a:lvl8pPr lvl="7">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8pPr>
            <a:lvl9pPr lvl="8">
              <a:spcBef>
                <a:spcPts val="0"/>
              </a:spcBef>
              <a:spcAft>
                <a:spcPts val="0"/>
              </a:spcAft>
              <a:buClr>
                <a:srgbClr val="FFFFFF"/>
              </a:buClr>
              <a:buSzPts val="2800"/>
              <a:buFont typeface="Righteous"/>
              <a:buNone/>
              <a:defRPr sz="2800">
                <a:solidFill>
                  <a:srgbClr val="FFFFFF"/>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Condensed Light"/>
              <a:buChar char="●"/>
              <a:defRPr sz="1800">
                <a:solidFill>
                  <a:srgbClr val="FFFFFF"/>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FFFFFF"/>
              </a:buClr>
              <a:buSzPts val="1400"/>
              <a:buFont typeface="Roboto Condensed Light"/>
              <a:buChar char="■"/>
              <a:defRPr>
                <a:solidFill>
                  <a:srgbClr val="FFFFFF"/>
                </a:solidFill>
                <a:latin typeface="Roboto Condensed Light"/>
                <a:ea typeface="Roboto Condensed Light"/>
                <a:cs typeface="Roboto Condensed Light"/>
                <a:sym typeface="Roboto Condensed Light"/>
              </a:defRPr>
            </a:lvl9pPr>
          </a:lstStyle>
          <a:p>
            <a:endParaRPr/>
          </a:p>
        </p:txBody>
      </p:sp>
      <p:pic>
        <p:nvPicPr>
          <p:cNvPr id="8" name="Google Shape;8;p1"/>
          <p:cNvPicPr preferRelativeResize="0"/>
          <p:nvPr/>
        </p:nvPicPr>
        <p:blipFill>
          <a:blip r:embed="rId11">
            <a:alphaModFix/>
          </a:blip>
          <a:stretch>
            <a:fillRect/>
          </a:stretch>
        </p:blipFill>
        <p:spPr>
          <a:xfrm>
            <a:off x="623438" y="0"/>
            <a:ext cx="789713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tr.qwe.wiki/wiki/Dijkstra's_algorithm"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www.geeksforgeeks.org/dijkstras-shortest-path-algorithm-greedy-algo-7/" TargetMode="External"/><Relationship Id="rId5" Type="http://schemas.openxmlformats.org/officeDocument/2006/relationships/hyperlink" Target="https://www.muhendisbeyinler.net/dijkstra-algoritmasi/" TargetMode="External"/><Relationship Id="rId4" Type="http://schemas.openxmlformats.org/officeDocument/2006/relationships/hyperlink" Target="http://bilgisayarkavramlari.sadievrenseker.com/2010/05/13/dijkstra-algoritmasi-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tr.qwe.wiki/wiki/Edsger_W._Dijkstra" TargetMode="External"/><Relationship Id="rId3" Type="http://schemas.openxmlformats.org/officeDocument/2006/relationships/hyperlink" Target="https://tr.qwe.wiki/wiki/Algorithm" TargetMode="External"/><Relationship Id="rId7" Type="http://schemas.openxmlformats.org/officeDocument/2006/relationships/hyperlink" Target="https://tr.qwe.wiki/wiki/Computer_scientist"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tr.qwe.wiki/wiki/Graph_(abstract_data_type)" TargetMode="External"/><Relationship Id="rId5" Type="http://schemas.openxmlformats.org/officeDocument/2006/relationships/hyperlink" Target="https://tr.qwe.wiki/wiki/Vertex_(graph_theory)" TargetMode="External"/><Relationship Id="rId4" Type="http://schemas.openxmlformats.org/officeDocument/2006/relationships/hyperlink" Target="https://tr.qwe.wiki/wiki/Shortest_path_proble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300"/>
        <p:cNvGrpSpPr/>
        <p:nvPr/>
      </p:nvGrpSpPr>
      <p:grpSpPr>
        <a:xfrm>
          <a:off x="0" y="0"/>
          <a:ext cx="0" cy="0"/>
          <a:chOff x="0" y="0"/>
          <a:chExt cx="0" cy="0"/>
        </a:xfrm>
      </p:grpSpPr>
      <p:sp>
        <p:nvSpPr>
          <p:cNvPr id="301" name="Google Shape;301;p43"/>
          <p:cNvSpPr txBox="1">
            <a:spLocks noGrp="1"/>
          </p:cNvSpPr>
          <p:nvPr>
            <p:ph type="ctrTitle"/>
          </p:nvPr>
        </p:nvSpPr>
        <p:spPr>
          <a:xfrm flipH="1">
            <a:off x="1375549" y="3092475"/>
            <a:ext cx="6683929"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MINIMUM YOLU BULMA</a:t>
            </a:r>
            <a:endParaRPr dirty="0"/>
          </a:p>
        </p:txBody>
      </p:sp>
      <p:sp>
        <p:nvSpPr>
          <p:cNvPr id="302" name="Google Shape;302;p43"/>
          <p:cNvSpPr txBox="1">
            <a:spLocks noGrp="1"/>
          </p:cNvSpPr>
          <p:nvPr>
            <p:ph type="subTitle" idx="1"/>
          </p:nvPr>
        </p:nvSpPr>
        <p:spPr>
          <a:xfrm flipH="1">
            <a:off x="2750256" y="3636374"/>
            <a:ext cx="3756869" cy="1155365"/>
          </a:xfrm>
          <a:prstGeom prst="rect">
            <a:avLst/>
          </a:prstGeom>
        </p:spPr>
        <p:txBody>
          <a:bodyPr spcFirstLastPara="1" wrap="square" lIns="91425" tIns="91425" rIns="91425" bIns="91425" anchor="t" anchorCtr="0">
            <a:noAutofit/>
          </a:bodyPr>
          <a:lstStyle/>
          <a:p>
            <a:pPr marL="0" lvl="0" indent="0"/>
            <a:r>
              <a:rPr lang="tr-TR" dirty="0"/>
              <a:t>Ömer Faruk ERTÜRK</a:t>
            </a:r>
            <a:br>
              <a:rPr lang="tr-TR" dirty="0"/>
            </a:br>
            <a:r>
              <a:rPr lang="tr-TR" dirty="0"/>
              <a:t>                     </a:t>
            </a:r>
            <a:r>
              <a:rPr lang="tr-TR" sz="900" dirty="0"/>
              <a:t>18MY93003</a:t>
            </a:r>
          </a:p>
          <a:p>
            <a:pPr marL="0" lvl="0" indent="0"/>
            <a:endParaRPr lang="tr-TR" sz="900" dirty="0"/>
          </a:p>
          <a:p>
            <a:pPr marL="0" lvl="0" indent="0"/>
            <a:endParaRPr lang="tr-TR" sz="1500" b="1" dirty="0"/>
          </a:p>
          <a:p>
            <a:pPr marL="0" lvl="0" indent="0"/>
            <a:endParaRPr lang="tr-TR" sz="1500" b="1" dirty="0"/>
          </a:p>
          <a:p>
            <a:pPr marL="0" lvl="0" indent="0"/>
            <a:r>
              <a:rPr lang="tr-TR" sz="1500" b="1" dirty="0" err="1"/>
              <a:t>Öğr.Görev.Nilgün</a:t>
            </a:r>
            <a:r>
              <a:rPr lang="tr-TR" sz="1500" b="1" dirty="0"/>
              <a:t> </a:t>
            </a:r>
            <a:r>
              <a:rPr lang="tr-TR" sz="1500" b="1" dirty="0" err="1"/>
              <a:t>İncereis</a:t>
            </a:r>
            <a:endParaRPr lang="tr-TR" sz="15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64"/>
          <p:cNvSpPr txBox="1">
            <a:spLocks noGrp="1"/>
          </p:cNvSpPr>
          <p:nvPr>
            <p:ph type="ctrTitle"/>
          </p:nvPr>
        </p:nvSpPr>
        <p:spPr>
          <a:xfrm flipH="1">
            <a:off x="749100" y="500825"/>
            <a:ext cx="83949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KAYNAK KODLAR 2</a:t>
            </a:r>
            <a:endParaRPr dirty="0"/>
          </a:p>
        </p:txBody>
      </p:sp>
      <p:pic>
        <p:nvPicPr>
          <p:cNvPr id="2" name="Resim 1">
            <a:extLst>
              <a:ext uri="{FF2B5EF4-FFF2-40B4-BE49-F238E27FC236}">
                <a16:creationId xmlns:a16="http://schemas.microsoft.com/office/drawing/2014/main" id="{3BCC5653-B100-4338-B5F1-E8A3EFD84E2F}"/>
              </a:ext>
            </a:extLst>
          </p:cNvPr>
          <p:cNvPicPr>
            <a:picLocks noChangeAspect="1"/>
          </p:cNvPicPr>
          <p:nvPr/>
        </p:nvPicPr>
        <p:blipFill>
          <a:blip r:embed="rId3"/>
          <a:stretch>
            <a:fillRect/>
          </a:stretch>
        </p:blipFill>
        <p:spPr>
          <a:xfrm>
            <a:off x="2999908" y="1226288"/>
            <a:ext cx="3893284" cy="38108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65"/>
          <p:cNvSpPr txBox="1">
            <a:spLocks noGrp="1"/>
          </p:cNvSpPr>
          <p:nvPr>
            <p:ph type="ctrTitle"/>
          </p:nvPr>
        </p:nvSpPr>
        <p:spPr>
          <a:xfrm flipH="1">
            <a:off x="5089451" y="507400"/>
            <a:ext cx="3305349"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dirty="0"/>
              <a:t>KAYNAK KODLAR 3</a:t>
            </a:r>
            <a:endParaRPr dirty="0">
              <a:solidFill>
                <a:srgbClr val="FFFFFF"/>
              </a:solidFill>
            </a:endParaRPr>
          </a:p>
        </p:txBody>
      </p:sp>
      <p:sp>
        <p:nvSpPr>
          <p:cNvPr id="865" name="Google Shape;865;p65"/>
          <p:cNvSpPr txBox="1"/>
          <p:nvPr/>
        </p:nvSpPr>
        <p:spPr>
          <a:xfrm>
            <a:off x="1913550" y="2904900"/>
            <a:ext cx="1044900" cy="2127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endParaRPr dirty="0">
              <a:solidFill>
                <a:srgbClr val="FFFFFF"/>
              </a:solidFill>
              <a:latin typeface="Squada One"/>
              <a:ea typeface="Squada One"/>
              <a:cs typeface="Squada One"/>
              <a:sym typeface="Squada One"/>
            </a:endParaRPr>
          </a:p>
        </p:txBody>
      </p:sp>
      <p:sp>
        <p:nvSpPr>
          <p:cNvPr id="866" name="Google Shape;866;p65"/>
          <p:cNvSpPr txBox="1"/>
          <p:nvPr/>
        </p:nvSpPr>
        <p:spPr>
          <a:xfrm>
            <a:off x="1913543" y="3460652"/>
            <a:ext cx="536100" cy="3426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endParaRPr sz="2400" dirty="0">
              <a:solidFill>
                <a:srgbClr val="FFFFFF"/>
              </a:solidFill>
              <a:latin typeface="Roboto Condensed"/>
              <a:ea typeface="Roboto Condensed"/>
              <a:cs typeface="Roboto Condensed"/>
              <a:sym typeface="Roboto Condensed"/>
            </a:endParaRPr>
          </a:p>
        </p:txBody>
      </p:sp>
      <p:sp>
        <p:nvSpPr>
          <p:cNvPr id="867" name="Google Shape;867;p65"/>
          <p:cNvSpPr txBox="1"/>
          <p:nvPr/>
        </p:nvSpPr>
        <p:spPr>
          <a:xfrm>
            <a:off x="6778668" y="3243502"/>
            <a:ext cx="536100" cy="3426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endParaRPr sz="2400" dirty="0">
              <a:solidFill>
                <a:srgbClr val="FFFFFF"/>
              </a:solidFill>
              <a:latin typeface="Roboto Condensed"/>
              <a:ea typeface="Roboto Condensed"/>
              <a:cs typeface="Roboto Condensed"/>
              <a:sym typeface="Roboto Condensed"/>
            </a:endParaRPr>
          </a:p>
        </p:txBody>
      </p:sp>
      <p:sp>
        <p:nvSpPr>
          <p:cNvPr id="868" name="Google Shape;868;p65"/>
          <p:cNvSpPr txBox="1"/>
          <p:nvPr/>
        </p:nvSpPr>
        <p:spPr>
          <a:xfrm>
            <a:off x="6778668" y="1913502"/>
            <a:ext cx="536100" cy="3426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endParaRPr sz="2400" dirty="0">
              <a:solidFill>
                <a:srgbClr val="FFFFFF"/>
              </a:solidFill>
              <a:latin typeface="Roboto Condensed"/>
              <a:ea typeface="Roboto Condensed"/>
              <a:cs typeface="Roboto Condensed"/>
              <a:sym typeface="Roboto Condensed"/>
            </a:endParaRPr>
          </a:p>
        </p:txBody>
      </p:sp>
      <p:sp>
        <p:nvSpPr>
          <p:cNvPr id="869" name="Google Shape;869;p65"/>
          <p:cNvSpPr txBox="1"/>
          <p:nvPr/>
        </p:nvSpPr>
        <p:spPr>
          <a:xfrm>
            <a:off x="3200479" y="3345712"/>
            <a:ext cx="6138841" cy="3467024"/>
          </a:xfrm>
          <a:prstGeom prst="rect">
            <a:avLst/>
          </a:prstGeom>
          <a:noFill/>
          <a:ln>
            <a:noFill/>
          </a:ln>
        </p:spPr>
        <p:txBody>
          <a:bodyPr spcFirstLastPara="1" wrap="square" lIns="0" tIns="6350" rIns="0" bIns="0" anchor="b" anchorCtr="0">
            <a:noAutofit/>
          </a:bodyPr>
          <a:lstStyle/>
          <a:p>
            <a:pPr lvl="0"/>
            <a:endParaRPr dirty="0">
              <a:solidFill>
                <a:srgbClr val="FFFFFF"/>
              </a:solidFill>
              <a:latin typeface="Squada One"/>
              <a:ea typeface="Squada One"/>
              <a:cs typeface="Squada One"/>
              <a:sym typeface="Squada One"/>
            </a:endParaRPr>
          </a:p>
        </p:txBody>
      </p:sp>
      <p:sp>
        <p:nvSpPr>
          <p:cNvPr id="871" name="Google Shape;871;p65"/>
          <p:cNvSpPr txBox="1"/>
          <p:nvPr/>
        </p:nvSpPr>
        <p:spPr>
          <a:xfrm>
            <a:off x="6269900" y="3742300"/>
            <a:ext cx="1044900" cy="2127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endParaRPr dirty="0">
              <a:solidFill>
                <a:srgbClr val="FFFFFF"/>
              </a:solidFill>
              <a:latin typeface="Squada One"/>
              <a:ea typeface="Squada One"/>
              <a:cs typeface="Squada One"/>
              <a:sym typeface="Squada One"/>
            </a:endParaRPr>
          </a:p>
        </p:txBody>
      </p:sp>
      <p:pic>
        <p:nvPicPr>
          <p:cNvPr id="2" name="Resim 1">
            <a:extLst>
              <a:ext uri="{FF2B5EF4-FFF2-40B4-BE49-F238E27FC236}">
                <a16:creationId xmlns:a16="http://schemas.microsoft.com/office/drawing/2014/main" id="{6673B52B-CA07-4D22-AFC2-2D1A0492B61E}"/>
              </a:ext>
            </a:extLst>
          </p:cNvPr>
          <p:cNvPicPr>
            <a:picLocks noChangeAspect="1"/>
          </p:cNvPicPr>
          <p:nvPr/>
        </p:nvPicPr>
        <p:blipFill>
          <a:blip r:embed="rId3"/>
          <a:stretch>
            <a:fillRect/>
          </a:stretch>
        </p:blipFill>
        <p:spPr>
          <a:xfrm>
            <a:off x="2365333" y="1162155"/>
            <a:ext cx="3607433" cy="3882851"/>
          </a:xfrm>
          <a:prstGeom prst="rect">
            <a:avLst/>
          </a:prstGeom>
        </p:spPr>
      </p:pic>
    </p:spTree>
    <p:extLst>
      <p:ext uri="{BB962C8B-B14F-4D97-AF65-F5344CB8AC3E}">
        <p14:creationId xmlns:p14="http://schemas.microsoft.com/office/powerpoint/2010/main" val="275219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66"/>
          <p:cNvSpPr txBox="1">
            <a:spLocks noGrp="1"/>
          </p:cNvSpPr>
          <p:nvPr>
            <p:ph type="ctrTitle"/>
          </p:nvPr>
        </p:nvSpPr>
        <p:spPr>
          <a:xfrm flipH="1">
            <a:off x="1240465" y="1890188"/>
            <a:ext cx="5429719" cy="67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tr-TR" dirty="0"/>
              <a:t>ÖMER FARUK ERTURK</a:t>
            </a:r>
            <a:endParaRPr dirty="0"/>
          </a:p>
        </p:txBody>
      </p:sp>
      <p:sp>
        <p:nvSpPr>
          <p:cNvPr id="878" name="Google Shape;878;p66"/>
          <p:cNvSpPr txBox="1">
            <a:spLocks noGrp="1"/>
          </p:cNvSpPr>
          <p:nvPr>
            <p:ph type="subTitle" idx="1"/>
          </p:nvPr>
        </p:nvSpPr>
        <p:spPr>
          <a:xfrm>
            <a:off x="2829276" y="2837653"/>
            <a:ext cx="3012600" cy="113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tr-TR" sz="1500" dirty="0"/>
              <a:t>Yapay Zeka Proje Ödevi Sunumu</a:t>
            </a:r>
            <a:endParaRPr sz="1500" dirty="0"/>
          </a:p>
          <a:p>
            <a:pPr marL="0" lvl="0" indent="0" algn="ctr" rtl="0">
              <a:spcBef>
                <a:spcPts val="0"/>
              </a:spcBef>
              <a:spcAft>
                <a:spcPts val="0"/>
              </a:spcAft>
              <a:buClr>
                <a:schemeClr val="dk1"/>
              </a:buClr>
              <a:buSzPts val="1100"/>
              <a:buFont typeface="Arial"/>
              <a:buNone/>
            </a:pPr>
            <a:endParaRPr sz="1500" dirty="0"/>
          </a:p>
          <a:p>
            <a:pPr marL="0" lvl="0" indent="0" algn="ctr" rtl="0">
              <a:spcBef>
                <a:spcPts val="0"/>
              </a:spcBef>
              <a:spcAft>
                <a:spcPts val="0"/>
              </a:spcAft>
              <a:buClr>
                <a:schemeClr val="dk1"/>
              </a:buClr>
              <a:buSzPts val="1100"/>
              <a:buFont typeface="Arial"/>
              <a:buNone/>
            </a:pPr>
            <a:r>
              <a:rPr lang="tr-TR" sz="1500" dirty="0"/>
              <a:t>Öğretim Görevlisi </a:t>
            </a:r>
          </a:p>
          <a:p>
            <a:pPr marL="0" lvl="0" indent="0" algn="ctr" rtl="0">
              <a:spcBef>
                <a:spcPts val="0"/>
              </a:spcBef>
              <a:spcAft>
                <a:spcPts val="0"/>
              </a:spcAft>
              <a:buClr>
                <a:schemeClr val="dk1"/>
              </a:buClr>
              <a:buSzPts val="1100"/>
              <a:buFont typeface="Arial"/>
              <a:buNone/>
            </a:pPr>
            <a:r>
              <a:rPr lang="tr-TR" sz="1500" b="1" dirty="0"/>
              <a:t>Nilgün </a:t>
            </a:r>
            <a:r>
              <a:rPr lang="tr-TR" sz="1500" b="1" dirty="0" err="1"/>
              <a:t>İncereis</a:t>
            </a:r>
            <a:endParaRPr sz="15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68"/>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tr-TR" dirty="0"/>
              <a:t>KAYNAKÇA</a:t>
            </a:r>
            <a:endParaRPr dirty="0"/>
          </a:p>
        </p:txBody>
      </p:sp>
      <p:sp>
        <p:nvSpPr>
          <p:cNvPr id="892" name="Google Shape;892;p68"/>
          <p:cNvSpPr txBox="1">
            <a:spLocks noGrp="1"/>
          </p:cNvSpPr>
          <p:nvPr>
            <p:ph type="subTitle" idx="1"/>
          </p:nvPr>
        </p:nvSpPr>
        <p:spPr>
          <a:xfrm>
            <a:off x="4837600" y="1329975"/>
            <a:ext cx="3576600" cy="2483400"/>
          </a:xfrm>
          <a:prstGeom prst="rect">
            <a:avLst/>
          </a:prstGeom>
        </p:spPr>
        <p:txBody>
          <a:bodyPr spcFirstLastPara="1" wrap="square" lIns="91425" tIns="91425" rIns="91425" bIns="91425" anchor="ctr" anchorCtr="0">
            <a:noAutofit/>
          </a:bodyPr>
          <a:lstStyle/>
          <a:p>
            <a:pPr marL="0" lvl="0" indent="0" algn="l" rtl="0">
              <a:spcBef>
                <a:spcPts val="300"/>
              </a:spcBef>
              <a:spcAft>
                <a:spcPts val="0"/>
              </a:spcAft>
              <a:buClr>
                <a:schemeClr val="dk1"/>
              </a:buClr>
              <a:buSzPts val="1100"/>
              <a:buFont typeface="Arial"/>
              <a:buNone/>
            </a:pPr>
            <a:r>
              <a:rPr lang="tr-TR" dirty="0">
                <a:solidFill>
                  <a:schemeClr val="lt1"/>
                </a:solidFill>
              </a:rPr>
              <a:t>Sunumda kullanılan kaynak veriler;</a:t>
            </a:r>
            <a:endParaRPr dirty="0">
              <a:solidFill>
                <a:schemeClr val="lt1"/>
              </a:solidFill>
            </a:endParaRPr>
          </a:p>
          <a:p>
            <a:pPr marL="241300" lvl="0" indent="-203200">
              <a:lnSpc>
                <a:spcPct val="115000"/>
              </a:lnSpc>
              <a:spcBef>
                <a:spcPts val="300"/>
              </a:spcBef>
              <a:buClr>
                <a:schemeClr val="lt1"/>
              </a:buClr>
              <a:buFont typeface="Roboto Condensed Light"/>
              <a:buChar char="◂"/>
            </a:pPr>
            <a:r>
              <a:rPr lang="tr-TR" dirty="0">
                <a:hlinkClick r:id="rId3"/>
              </a:rPr>
              <a:t>https://tr.qwe.wiki/wiki/Dijkstra's_algorithm</a:t>
            </a:r>
            <a:endParaRPr lang="tr-TR" dirty="0">
              <a:hlinkClick r:id="rId4"/>
            </a:endParaRPr>
          </a:p>
          <a:p>
            <a:pPr marL="241300" lvl="0" indent="-203200">
              <a:lnSpc>
                <a:spcPct val="115000"/>
              </a:lnSpc>
              <a:spcBef>
                <a:spcPts val="300"/>
              </a:spcBef>
              <a:buClr>
                <a:schemeClr val="lt1"/>
              </a:buClr>
              <a:buFont typeface="Roboto Condensed Light"/>
              <a:buChar char="◂"/>
            </a:pPr>
            <a:r>
              <a:rPr lang="tr-TR" dirty="0">
                <a:hlinkClick r:id="rId4"/>
              </a:rPr>
              <a:t>http://bilgisayarkavramlari.sadievrenseker.com/2010/05/13/dijkstra-algoritmasi-2/</a:t>
            </a:r>
            <a:endParaRPr dirty="0">
              <a:solidFill>
                <a:schemeClr val="lt1"/>
              </a:solidFill>
              <a:highlight>
                <a:srgbClr val="88D3CE"/>
              </a:highlight>
            </a:endParaRPr>
          </a:p>
          <a:p>
            <a:pPr marL="241300" lvl="0" indent="-203200">
              <a:lnSpc>
                <a:spcPct val="115000"/>
              </a:lnSpc>
              <a:buClr>
                <a:schemeClr val="lt1"/>
              </a:buClr>
              <a:buFont typeface="Roboto Condensed Light"/>
              <a:buChar char="◂"/>
            </a:pPr>
            <a:r>
              <a:rPr lang="tr-TR" dirty="0">
                <a:hlinkClick r:id="rId5"/>
              </a:rPr>
              <a:t>https://www.muhendisbeyinler.net/dijkstra-algoritmasi/</a:t>
            </a:r>
            <a:endParaRPr lang="tr-TR" dirty="0"/>
          </a:p>
          <a:p>
            <a:pPr marL="241300" lvl="0" indent="-203200">
              <a:lnSpc>
                <a:spcPct val="115000"/>
              </a:lnSpc>
              <a:buClr>
                <a:schemeClr val="lt1"/>
              </a:buClr>
              <a:buFont typeface="Roboto Condensed Light"/>
              <a:buChar char="◂"/>
            </a:pPr>
            <a:r>
              <a:rPr lang="tr-TR" dirty="0">
                <a:hlinkClick r:id="rId6"/>
              </a:rPr>
              <a:t>https://www.geeksforgeeks.org/dijkstras-shortest-path-algorithm-greedy-algo-7/</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67"/>
          <p:cNvSpPr txBox="1">
            <a:spLocks noGrp="1"/>
          </p:cNvSpPr>
          <p:nvPr>
            <p:ph type="ctrTitle"/>
          </p:nvPr>
        </p:nvSpPr>
        <p:spPr>
          <a:xfrm flipH="1">
            <a:off x="1375500" y="4127378"/>
            <a:ext cx="6393000" cy="67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TESEKKURLER </a:t>
            </a:r>
            <a:r>
              <a:rPr lang="tr-TR" dirty="0">
                <a:sym typeface="Wingdings" panose="05000000000000000000" pitchFamily="2" charset="2"/>
              </a:rPr>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80" name="Google Shape;780;p63"/>
          <p:cNvSpPr txBox="1">
            <a:spLocks noGrp="1"/>
          </p:cNvSpPr>
          <p:nvPr>
            <p:ph type="ctrTitle" idx="4294967295"/>
          </p:nvPr>
        </p:nvSpPr>
        <p:spPr>
          <a:xfrm>
            <a:off x="1899683" y="697724"/>
            <a:ext cx="5538808" cy="512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3000" dirty="0">
                <a:solidFill>
                  <a:schemeClr val="lt1"/>
                </a:solidFill>
              </a:rPr>
              <a:t>MINIMUM YOLU BULMA ALGORITMA SINIFLANDIRMASI</a:t>
            </a:r>
            <a:endParaRPr sz="3000" dirty="0"/>
          </a:p>
        </p:txBody>
      </p:sp>
      <p:sp>
        <p:nvSpPr>
          <p:cNvPr id="782" name="Google Shape;782;p63"/>
          <p:cNvSpPr txBox="1">
            <a:spLocks noGrp="1"/>
          </p:cNvSpPr>
          <p:nvPr>
            <p:ph type="ctrTitle" idx="4294967295"/>
          </p:nvPr>
        </p:nvSpPr>
        <p:spPr>
          <a:xfrm>
            <a:off x="5299525" y="1964488"/>
            <a:ext cx="771000" cy="29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sz="1400" dirty="0">
                <a:solidFill>
                  <a:schemeClr val="lt1"/>
                </a:solidFill>
              </a:rPr>
              <a:t>1.SINIF	</a:t>
            </a:r>
            <a:endParaRPr sz="1400" dirty="0"/>
          </a:p>
        </p:txBody>
      </p:sp>
      <p:sp>
        <p:nvSpPr>
          <p:cNvPr id="783" name="Google Shape;783;p63"/>
          <p:cNvSpPr txBox="1">
            <a:spLocks noGrp="1"/>
          </p:cNvSpPr>
          <p:nvPr>
            <p:ph type="subTitle" idx="4294967295"/>
          </p:nvPr>
        </p:nvSpPr>
        <p:spPr>
          <a:xfrm>
            <a:off x="4924838" y="2166775"/>
            <a:ext cx="1145700" cy="544800"/>
          </a:xfrm>
          <a:prstGeom prst="rect">
            <a:avLst/>
          </a:prstGeom>
        </p:spPr>
        <p:txBody>
          <a:bodyPr spcFirstLastPara="1" wrap="square" lIns="91425" tIns="91425" rIns="91425" bIns="91425" anchor="t" anchorCtr="0">
            <a:noAutofit/>
          </a:bodyPr>
          <a:lstStyle/>
          <a:p>
            <a:pPr marL="0" lvl="0" indent="0" algn="r">
              <a:lnSpc>
                <a:spcPct val="100000"/>
              </a:lnSpc>
              <a:buClr>
                <a:schemeClr val="dk1"/>
              </a:buClr>
              <a:buSzPts val="1100"/>
              <a:buNone/>
            </a:pPr>
            <a:r>
              <a:rPr lang="tr-TR" sz="1000" dirty="0"/>
              <a:t>İki düğüm arasındaki en kısa yollar</a:t>
            </a:r>
            <a:endParaRPr sz="1000" dirty="0"/>
          </a:p>
          <a:p>
            <a:pPr marL="0" lvl="0" indent="0" algn="r" rtl="0">
              <a:lnSpc>
                <a:spcPct val="100000"/>
              </a:lnSpc>
              <a:spcBef>
                <a:spcPts val="1600"/>
              </a:spcBef>
              <a:spcAft>
                <a:spcPts val="1600"/>
              </a:spcAft>
              <a:buNone/>
            </a:pPr>
            <a:endParaRPr sz="1000" dirty="0"/>
          </a:p>
        </p:txBody>
      </p:sp>
      <p:sp>
        <p:nvSpPr>
          <p:cNvPr id="784" name="Google Shape;784;p63"/>
          <p:cNvSpPr txBox="1">
            <a:spLocks noGrp="1"/>
          </p:cNvSpPr>
          <p:nvPr>
            <p:ph type="ctrTitle" idx="4294967295"/>
          </p:nvPr>
        </p:nvSpPr>
        <p:spPr>
          <a:xfrm>
            <a:off x="3169250" y="1925525"/>
            <a:ext cx="771000" cy="2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400" dirty="0">
                <a:solidFill>
                  <a:schemeClr val="lt1"/>
                </a:solidFill>
              </a:rPr>
              <a:t>2.SINIF</a:t>
            </a:r>
            <a:endParaRPr sz="1400" dirty="0"/>
          </a:p>
        </p:txBody>
      </p:sp>
      <p:sp>
        <p:nvSpPr>
          <p:cNvPr id="785" name="Google Shape;785;p63"/>
          <p:cNvSpPr txBox="1">
            <a:spLocks noGrp="1"/>
          </p:cNvSpPr>
          <p:nvPr>
            <p:ph type="subTitle" idx="4294967295"/>
          </p:nvPr>
        </p:nvSpPr>
        <p:spPr>
          <a:xfrm>
            <a:off x="2896544" y="2212367"/>
            <a:ext cx="1294500" cy="5448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Clr>
                <a:schemeClr val="dk1"/>
              </a:buClr>
              <a:buSzPts val="1100"/>
              <a:buNone/>
            </a:pPr>
            <a:r>
              <a:rPr lang="es-ES" sz="1000" dirty="0"/>
              <a:t>Tek bir hedefe En Kısa Yollar</a:t>
            </a:r>
            <a:endParaRPr sz="1000" dirty="0"/>
          </a:p>
        </p:txBody>
      </p:sp>
      <p:sp>
        <p:nvSpPr>
          <p:cNvPr id="786" name="Google Shape;786;p63"/>
          <p:cNvSpPr txBox="1">
            <a:spLocks noGrp="1"/>
          </p:cNvSpPr>
          <p:nvPr>
            <p:ph type="ctrTitle" idx="4294967295"/>
          </p:nvPr>
        </p:nvSpPr>
        <p:spPr>
          <a:xfrm>
            <a:off x="3190275" y="3222105"/>
            <a:ext cx="771000" cy="2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1400" dirty="0">
                <a:solidFill>
                  <a:schemeClr val="lt1"/>
                </a:solidFill>
              </a:rPr>
              <a:t>3.SINIF</a:t>
            </a:r>
            <a:endParaRPr sz="1400" dirty="0"/>
          </a:p>
        </p:txBody>
      </p:sp>
      <p:sp>
        <p:nvSpPr>
          <p:cNvPr id="787" name="Google Shape;787;p63"/>
          <p:cNvSpPr txBox="1">
            <a:spLocks noGrp="1"/>
          </p:cNvSpPr>
          <p:nvPr>
            <p:ph type="subTitle" idx="4294967295"/>
          </p:nvPr>
        </p:nvSpPr>
        <p:spPr>
          <a:xfrm>
            <a:off x="3190275" y="3424392"/>
            <a:ext cx="881100" cy="573600"/>
          </a:xfrm>
          <a:prstGeom prst="rect">
            <a:avLst/>
          </a:prstGeom>
        </p:spPr>
        <p:txBody>
          <a:bodyPr spcFirstLastPara="1" wrap="square" lIns="91425" tIns="91425" rIns="91425" bIns="91425" anchor="t" anchorCtr="0">
            <a:noAutofit/>
          </a:bodyPr>
          <a:lstStyle/>
          <a:p>
            <a:pPr marL="0" lvl="0" indent="0">
              <a:lnSpc>
                <a:spcPct val="100000"/>
              </a:lnSpc>
              <a:buClr>
                <a:schemeClr val="dk1"/>
              </a:buClr>
              <a:buSzPts val="1100"/>
              <a:buNone/>
            </a:pPr>
            <a:r>
              <a:rPr lang="tr-TR" sz="1000" dirty="0"/>
              <a:t>Bir başlangıç düğümünden en kısa yollar</a:t>
            </a:r>
            <a:endParaRPr sz="1000" dirty="0"/>
          </a:p>
        </p:txBody>
      </p:sp>
      <p:sp>
        <p:nvSpPr>
          <p:cNvPr id="788" name="Google Shape;788;p63"/>
          <p:cNvSpPr txBox="1">
            <a:spLocks noGrp="1"/>
          </p:cNvSpPr>
          <p:nvPr>
            <p:ph type="ctrTitle" idx="4294967295"/>
          </p:nvPr>
        </p:nvSpPr>
        <p:spPr>
          <a:xfrm>
            <a:off x="4960356" y="3222105"/>
            <a:ext cx="771000" cy="2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400" dirty="0">
                <a:solidFill>
                  <a:schemeClr val="lt1"/>
                </a:solidFill>
              </a:rPr>
              <a:t>4.SINIF</a:t>
            </a:r>
            <a:endParaRPr sz="1400" dirty="0"/>
          </a:p>
        </p:txBody>
      </p:sp>
      <p:sp>
        <p:nvSpPr>
          <p:cNvPr id="789" name="Google Shape;789;p63"/>
          <p:cNvSpPr txBox="1">
            <a:spLocks noGrp="1"/>
          </p:cNvSpPr>
          <p:nvPr>
            <p:ph type="subTitle" idx="4294967295"/>
          </p:nvPr>
        </p:nvSpPr>
        <p:spPr>
          <a:xfrm>
            <a:off x="4584800" y="3491814"/>
            <a:ext cx="1522200" cy="5736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Clr>
                <a:schemeClr val="dk1"/>
              </a:buClr>
              <a:buSzPts val="1100"/>
              <a:buNone/>
            </a:pPr>
            <a:r>
              <a:rPr lang="tr-TR" sz="1000" dirty="0"/>
              <a:t>Tüm düğümler arasındaki en kısa yollar</a:t>
            </a:r>
            <a:endParaRPr sz="1000" dirty="0"/>
          </a:p>
        </p:txBody>
      </p:sp>
      <p:grpSp>
        <p:nvGrpSpPr>
          <p:cNvPr id="790" name="Google Shape;790;p63"/>
          <p:cNvGrpSpPr/>
          <p:nvPr/>
        </p:nvGrpSpPr>
        <p:grpSpPr>
          <a:xfrm>
            <a:off x="2613858" y="899949"/>
            <a:ext cx="4989475" cy="3507687"/>
            <a:chOff x="2613858" y="899949"/>
            <a:chExt cx="4989475" cy="3507687"/>
          </a:xfrm>
        </p:grpSpPr>
        <p:grpSp>
          <p:nvGrpSpPr>
            <p:cNvPr id="791" name="Google Shape;791;p63"/>
            <p:cNvGrpSpPr/>
            <p:nvPr/>
          </p:nvGrpSpPr>
          <p:grpSpPr>
            <a:xfrm>
              <a:off x="2613858" y="899949"/>
              <a:ext cx="4989475" cy="3507687"/>
              <a:chOff x="2613858" y="899949"/>
              <a:chExt cx="4989475" cy="3507687"/>
            </a:xfrm>
          </p:grpSpPr>
          <p:sp>
            <p:nvSpPr>
              <p:cNvPr id="792" name="Google Shape;792;p63"/>
              <p:cNvSpPr/>
              <p:nvPr/>
            </p:nvSpPr>
            <p:spPr>
              <a:xfrm rot="5400000">
                <a:off x="7377812" y="916042"/>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63"/>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3"/>
              <p:cNvSpPr/>
              <p:nvPr/>
            </p:nvSpPr>
            <p:spPr>
              <a:xfrm rot="5400000">
                <a:off x="5222154" y="418211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3"/>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3"/>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gradFill>
                <a:gsLst>
                  <a:gs pos="0">
                    <a:srgbClr val="FFFFFF">
                      <a:alpha val="0"/>
                    </a:srgbClr>
                  </a:gs>
                  <a:gs pos="100000">
                    <a:srgbClr val="FFFFFF">
                      <a:alpha val="39215"/>
                    </a:srgbClr>
                  </a:gs>
                </a:gsLst>
                <a:path path="circle">
                  <a:fillToRect l="50000" t="50000" r="50000" b="50000"/>
                </a:path>
                <a:tileRect/>
              </a:gra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8" name="Google Shape;798;p63"/>
              <p:cNvCxnSpPr/>
              <p:nvPr/>
            </p:nvCxnSpPr>
            <p:spPr>
              <a:xfrm rot="10800000">
                <a:off x="6107000" y="2426400"/>
                <a:ext cx="217200" cy="0"/>
              </a:xfrm>
              <a:prstGeom prst="straightConnector1">
                <a:avLst/>
              </a:prstGeom>
              <a:noFill/>
              <a:ln w="19050" cap="flat" cmpd="sng">
                <a:solidFill>
                  <a:srgbClr val="FFFFFF"/>
                </a:solidFill>
                <a:prstDash val="solid"/>
                <a:round/>
                <a:headEnd type="none" w="med" len="med"/>
                <a:tailEnd type="diamond" w="med" len="med"/>
              </a:ln>
            </p:spPr>
          </p:cxnSp>
          <p:cxnSp>
            <p:nvCxnSpPr>
              <p:cNvPr id="799" name="Google Shape;799;p63"/>
              <p:cNvCxnSpPr/>
              <p:nvPr/>
            </p:nvCxnSpPr>
            <p:spPr>
              <a:xfrm>
                <a:off x="3554714" y="2752425"/>
                <a:ext cx="0" cy="181200"/>
              </a:xfrm>
              <a:prstGeom prst="straightConnector1">
                <a:avLst/>
              </a:prstGeom>
              <a:noFill/>
              <a:ln w="19050" cap="flat" cmpd="sng">
                <a:solidFill>
                  <a:srgbClr val="FFFFFF"/>
                </a:solidFill>
                <a:prstDash val="solid"/>
                <a:round/>
                <a:headEnd type="diamond" w="med" len="med"/>
                <a:tailEnd type="none" w="med" len="med"/>
              </a:ln>
            </p:spPr>
          </p:cxnSp>
          <p:cxnSp>
            <p:nvCxnSpPr>
              <p:cNvPr id="800" name="Google Shape;800;p63"/>
              <p:cNvCxnSpPr/>
              <p:nvPr/>
            </p:nvCxnSpPr>
            <p:spPr>
              <a:xfrm rot="10800000">
                <a:off x="2823275" y="3659113"/>
                <a:ext cx="217200" cy="0"/>
              </a:xfrm>
              <a:prstGeom prst="straightConnector1">
                <a:avLst/>
              </a:prstGeom>
              <a:noFill/>
              <a:ln w="19050" cap="flat" cmpd="sng">
                <a:solidFill>
                  <a:srgbClr val="FFFFFF"/>
                </a:solidFill>
                <a:prstDash val="solid"/>
                <a:round/>
                <a:headEnd type="diamond" w="med" len="med"/>
                <a:tailEnd type="none" w="med" len="med"/>
              </a:ln>
            </p:spPr>
          </p:cxnSp>
          <p:cxnSp>
            <p:nvCxnSpPr>
              <p:cNvPr id="801" name="Google Shape;801;p63"/>
              <p:cNvCxnSpPr/>
              <p:nvPr/>
            </p:nvCxnSpPr>
            <p:spPr>
              <a:xfrm>
                <a:off x="5342951" y="3984825"/>
                <a:ext cx="0" cy="181200"/>
              </a:xfrm>
              <a:prstGeom prst="straightConnector1">
                <a:avLst/>
              </a:prstGeom>
              <a:noFill/>
              <a:ln w="19050" cap="flat" cmpd="sng">
                <a:solidFill>
                  <a:srgbClr val="FFFFFF"/>
                </a:solidFill>
                <a:prstDash val="solid"/>
                <a:round/>
                <a:headEnd type="diamond" w="med" len="med"/>
                <a:tailEnd type="none" w="med" len="med"/>
              </a:ln>
            </p:spPr>
          </p:cxnSp>
        </p:grpSp>
        <p:grpSp>
          <p:nvGrpSpPr>
            <p:cNvPr id="802" name="Google Shape;802;p63"/>
            <p:cNvGrpSpPr/>
            <p:nvPr/>
          </p:nvGrpSpPr>
          <p:grpSpPr>
            <a:xfrm>
              <a:off x="2691784" y="1805334"/>
              <a:ext cx="3761071" cy="2501708"/>
              <a:chOff x="2691784" y="1805334"/>
              <a:chExt cx="3761071" cy="2501708"/>
            </a:xfrm>
          </p:grpSpPr>
          <p:sp>
            <p:nvSpPr>
              <p:cNvPr id="803" name="Google Shape;803;p63"/>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3"/>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3"/>
              <p:cNvSpPr/>
              <p:nvPr/>
            </p:nvSpPr>
            <p:spPr>
              <a:xfrm>
                <a:off x="2695021"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3"/>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3"/>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3"/>
              <p:cNvSpPr/>
              <p:nvPr/>
            </p:nvSpPr>
            <p:spPr>
              <a:xfrm>
                <a:off x="2785807" y="1805334"/>
                <a:ext cx="2452396" cy="52391"/>
              </a:xfrm>
              <a:custGeom>
                <a:avLst/>
                <a:gdLst/>
                <a:ahLst/>
                <a:cxnLst/>
                <a:rect l="l" t="t" r="r" b="b"/>
                <a:pathLst>
                  <a:path w="143713" h="2706" extrusionOk="0">
                    <a:moveTo>
                      <a:pt x="0" y="0"/>
                    </a:moveTo>
                    <a:lnTo>
                      <a:pt x="0" y="2705"/>
                    </a:lnTo>
                    <a:lnTo>
                      <a:pt x="143712" y="2705"/>
                    </a:lnTo>
                    <a:lnTo>
                      <a:pt x="1437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3"/>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6"/>
          <p:cNvSpPr txBox="1">
            <a:spLocks noGrp="1"/>
          </p:cNvSpPr>
          <p:nvPr>
            <p:ph type="ctrTitle"/>
          </p:nvPr>
        </p:nvSpPr>
        <p:spPr>
          <a:xfrm flipH="1">
            <a:off x="1913860" y="1966400"/>
            <a:ext cx="4763193" cy="67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tr-TR" dirty="0" err="1"/>
              <a:t>Dijkstra</a:t>
            </a:r>
            <a:r>
              <a:rPr lang="es" dirty="0"/>
              <a:t> </a:t>
            </a:r>
            <a:r>
              <a:rPr lang="tr-TR" dirty="0"/>
              <a:t>ALGORITMASI TARIHI</a:t>
            </a:r>
            <a:endParaRPr dirty="0"/>
          </a:p>
        </p:txBody>
      </p:sp>
      <p:sp>
        <p:nvSpPr>
          <p:cNvPr id="331" name="Google Shape;331;p46"/>
          <p:cNvSpPr txBox="1">
            <a:spLocks noGrp="1"/>
          </p:cNvSpPr>
          <p:nvPr>
            <p:ph type="subTitle" idx="1"/>
          </p:nvPr>
        </p:nvSpPr>
        <p:spPr>
          <a:xfrm>
            <a:off x="311888" y="2866007"/>
            <a:ext cx="5032745" cy="1748100"/>
          </a:xfrm>
          <a:prstGeom prst="rect">
            <a:avLst/>
          </a:prstGeom>
        </p:spPr>
        <p:txBody>
          <a:bodyPr spcFirstLastPara="1" wrap="square" lIns="91425" tIns="91425" rIns="91425" bIns="91425" anchor="t" anchorCtr="0">
            <a:noAutofit/>
          </a:bodyPr>
          <a:lstStyle/>
          <a:p>
            <a:pPr algn="ctr"/>
            <a:r>
              <a:rPr lang="tr-TR" dirty="0" err="1"/>
              <a:t>Dijkstra</a:t>
            </a:r>
            <a:r>
              <a:rPr lang="tr-TR" dirty="0"/>
              <a:t> algoritması adını kurucusundan alır. Algoritmanın temel amacı </a:t>
            </a:r>
            <a:r>
              <a:rPr lang="tr-TR" dirty="0" err="1"/>
              <a:t>Graf</a:t>
            </a:r>
            <a:r>
              <a:rPr lang="tr-TR" dirty="0"/>
              <a:t> üzerindeki en kısa yolu bulmaktır. </a:t>
            </a:r>
            <a:r>
              <a:rPr lang="tr-TR" b="1" dirty="0" err="1"/>
              <a:t>Dijkstra</a:t>
            </a:r>
            <a:r>
              <a:rPr lang="tr-TR" b="1" dirty="0"/>
              <a:t> algoritması</a:t>
            </a:r>
            <a:r>
              <a:rPr lang="tr-TR" dirty="0"/>
              <a:t> bir </a:t>
            </a:r>
            <a:r>
              <a:rPr lang="tr-TR" dirty="0" err="1"/>
              <a:t>bir</a:t>
            </a:r>
            <a:r>
              <a:rPr lang="tr-TR" dirty="0"/>
              <a:t> </a:t>
            </a:r>
            <a:r>
              <a:rPr lang="tr-TR" dirty="0">
                <a:hlinkClick r:id="rId3" tooltip="Algoritma"/>
              </a:rPr>
              <a:t>algoritma</a:t>
            </a:r>
            <a:r>
              <a:rPr lang="tr-TR" dirty="0"/>
              <a:t> bulmak için </a:t>
            </a:r>
            <a:r>
              <a:rPr lang="tr-TR" dirty="0">
                <a:hlinkClick r:id="rId4" tooltip="En kısa yol problemi"/>
              </a:rPr>
              <a:t>kısa yolları</a:t>
            </a:r>
            <a:r>
              <a:rPr lang="tr-TR" dirty="0"/>
              <a:t> arasında </a:t>
            </a:r>
            <a:r>
              <a:rPr lang="tr-TR" dirty="0">
                <a:hlinkClick r:id="rId5" tooltip="Vertex (grafik teori)"/>
              </a:rPr>
              <a:t>düğüm</a:t>
            </a:r>
            <a:r>
              <a:rPr lang="tr-TR" dirty="0"/>
              <a:t> bir de </a:t>
            </a:r>
            <a:r>
              <a:rPr lang="tr-TR" dirty="0">
                <a:hlinkClick r:id="rId6" tooltip="Grafik (soyut veri tipi)"/>
              </a:rPr>
              <a:t>grafik</a:t>
            </a:r>
            <a:r>
              <a:rPr lang="tr-TR" dirty="0"/>
              <a:t> , örneğin, temsil edebilir, yol ağları. Bu tarafından tasarlandı </a:t>
            </a:r>
            <a:r>
              <a:rPr lang="tr-TR" dirty="0">
                <a:hlinkClick r:id="rId7" tooltip="Bilgisayar uzmanı"/>
              </a:rPr>
              <a:t>bilgisayar bilimcisi </a:t>
            </a:r>
            <a:r>
              <a:rPr lang="tr-TR" dirty="0" err="1">
                <a:hlinkClick r:id="rId8" tooltip="Edsger Dijkstra"/>
              </a:rPr>
              <a:t>Edsger</a:t>
            </a:r>
            <a:r>
              <a:rPr lang="tr-TR" dirty="0">
                <a:hlinkClick r:id="rId8" tooltip="Edsger Dijkstra"/>
              </a:rPr>
              <a:t> </a:t>
            </a:r>
            <a:r>
              <a:rPr lang="tr-TR" dirty="0" err="1">
                <a:hlinkClick r:id="rId8" tooltip="Edsger Dijkstra"/>
              </a:rPr>
              <a:t>Dijkstra</a:t>
            </a:r>
            <a:r>
              <a:rPr lang="tr-TR" dirty="0"/>
              <a:t> 1956 yılında ve üç yıl sonra yayınlandı.</a:t>
            </a:r>
          </a:p>
          <a:p>
            <a:pPr algn="ctr"/>
            <a:r>
              <a:rPr lang="tr-TR" dirty="0"/>
              <a:t>Algoritma birçok varyantları mevcuttur; </a:t>
            </a:r>
            <a:r>
              <a:rPr lang="tr-TR" dirty="0" err="1"/>
              <a:t>Dijkstra</a:t>
            </a:r>
            <a:r>
              <a:rPr lang="tr-TR" dirty="0"/>
              <a:t> orijinal varyant iki düğüm arasındaki en kısa yolu bulundu, ancak daha sık varyant "kaynak" düğüm olarak tek bir düğüm giderir ve üretim, grafikte, tüm diğer düğümlere kaynaktan en kısa yolu bulmaktadır.</a:t>
            </a:r>
            <a:endParaRPr dirty="0"/>
          </a:p>
        </p:txBody>
      </p:sp>
      <p:sp>
        <p:nvSpPr>
          <p:cNvPr id="335" name="Google Shape;335;p46"/>
          <p:cNvSpPr txBox="1"/>
          <p:nvPr/>
        </p:nvSpPr>
        <p:spPr>
          <a:xfrm>
            <a:off x="1313100" y="2142782"/>
            <a:ext cx="1009500" cy="37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200" dirty="0">
              <a:solidFill>
                <a:srgbClr val="FFFFFF"/>
              </a:solidFill>
              <a:latin typeface="Squada One"/>
              <a:ea typeface="Squada One"/>
              <a:cs typeface="Squada One"/>
              <a:sym typeface="Squada O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subTitle" idx="1"/>
          </p:nvPr>
        </p:nvSpPr>
        <p:spPr>
          <a:xfrm>
            <a:off x="4837600" y="1576975"/>
            <a:ext cx="2747100" cy="1989600"/>
          </a:xfrm>
          <a:prstGeom prst="rect">
            <a:avLst/>
          </a:prstGeom>
        </p:spPr>
        <p:txBody>
          <a:bodyPr spcFirstLastPara="1" wrap="square" lIns="91425" tIns="91425" rIns="91425" bIns="91425" anchor="ctr" anchorCtr="0">
            <a:noAutofit/>
          </a:bodyPr>
          <a:lstStyle/>
          <a:p>
            <a:pPr marL="0" lvl="0" indent="0"/>
            <a:r>
              <a:rPr lang="tr-TR" dirty="0"/>
              <a:t>En popüler Algoritmalardan biri olan ve araştırdıklarım kadarıyla hala Google’ın harita sistemlerinde kullanılan bu algoritmanın temel amacı bir grafik üzerinden en kısa yolu bulmaktır. </a:t>
            </a:r>
            <a:r>
              <a:rPr lang="tr-TR" dirty="0" err="1"/>
              <a:t>Edsger</a:t>
            </a:r>
            <a:r>
              <a:rPr lang="tr-TR" dirty="0"/>
              <a:t> </a:t>
            </a:r>
            <a:r>
              <a:rPr lang="tr-TR" dirty="0" err="1"/>
              <a:t>Dijkstra</a:t>
            </a:r>
            <a:r>
              <a:rPr lang="tr-TR" dirty="0"/>
              <a:t> tarafından oluşturulmuştur.</a:t>
            </a:r>
            <a:endParaRPr dirty="0"/>
          </a:p>
        </p:txBody>
      </p:sp>
      <p:sp>
        <p:nvSpPr>
          <p:cNvPr id="325" name="Google Shape;325;p45"/>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p>
            <a:pPr lvl="0" algn="ctr"/>
            <a:r>
              <a:rPr lang="tr-TR" dirty="0" err="1"/>
              <a:t>Dijkstra</a:t>
            </a:r>
            <a:r>
              <a:rPr lang="tr-TR" dirty="0"/>
              <a:t> </a:t>
            </a:r>
            <a:r>
              <a:rPr lang="tr-TR" dirty="0" err="1"/>
              <a:t>Algoritmasi</a:t>
            </a:r>
            <a:r>
              <a:rPr lang="tr-TR" dirty="0"/>
              <a:t> Nedir?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88D3CE"/>
            </a:gs>
            <a:gs pos="100000">
              <a:srgbClr val="423864"/>
            </a:gs>
          </a:gsLst>
          <a:lin ang="5400012" scaled="0"/>
        </a:gradFill>
        <a:effectLst/>
      </p:bgPr>
    </p:bg>
    <p:spTree>
      <p:nvGrpSpPr>
        <p:cNvPr id="1" name="Shape 306"/>
        <p:cNvGrpSpPr/>
        <p:nvPr/>
      </p:nvGrpSpPr>
      <p:grpSpPr>
        <a:xfrm>
          <a:off x="0" y="0"/>
          <a:ext cx="0" cy="0"/>
          <a:chOff x="0" y="0"/>
          <a:chExt cx="0" cy="0"/>
        </a:xfrm>
      </p:grpSpPr>
      <p:sp>
        <p:nvSpPr>
          <p:cNvPr id="307" name="Google Shape;307;p44"/>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err="1"/>
              <a:t>Algoritmanin</a:t>
            </a:r>
            <a:r>
              <a:rPr lang="tr-TR" dirty="0"/>
              <a:t> Sözde Kodu</a:t>
            </a:r>
            <a:endParaRPr dirty="0"/>
          </a:p>
        </p:txBody>
      </p:sp>
      <p:sp>
        <p:nvSpPr>
          <p:cNvPr id="308" name="Google Shape;308;p44"/>
          <p:cNvSpPr txBox="1">
            <a:spLocks noGrp="1"/>
          </p:cNvSpPr>
          <p:nvPr>
            <p:ph type="ctrTitle"/>
          </p:nvPr>
        </p:nvSpPr>
        <p:spPr>
          <a:xfrm>
            <a:off x="1690457" y="2040013"/>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BASLANGIC BELIRLE</a:t>
            </a:r>
            <a:endParaRPr dirty="0"/>
          </a:p>
        </p:txBody>
      </p:sp>
      <p:sp>
        <p:nvSpPr>
          <p:cNvPr id="309" name="Google Shape;309;p44"/>
          <p:cNvSpPr txBox="1">
            <a:spLocks noGrp="1"/>
          </p:cNvSpPr>
          <p:nvPr>
            <p:ph type="subTitle" idx="1"/>
          </p:nvPr>
        </p:nvSpPr>
        <p:spPr>
          <a:xfrm>
            <a:off x="2051807" y="2501475"/>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İlk olarak başlangıç noktası belirlenir.</a:t>
            </a:r>
            <a:endParaRPr dirty="0"/>
          </a:p>
        </p:txBody>
      </p:sp>
      <p:sp>
        <p:nvSpPr>
          <p:cNvPr id="310" name="Google Shape;310;p44"/>
          <p:cNvSpPr txBox="1">
            <a:spLocks noGrp="1"/>
          </p:cNvSpPr>
          <p:nvPr>
            <p:ph type="title" idx="9"/>
          </p:nvPr>
        </p:nvSpPr>
        <p:spPr>
          <a:xfrm>
            <a:off x="2128157"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01</a:t>
            </a:r>
            <a:endParaRPr dirty="0"/>
          </a:p>
        </p:txBody>
      </p:sp>
      <p:sp>
        <p:nvSpPr>
          <p:cNvPr id="311" name="Google Shape;311;p44"/>
          <p:cNvSpPr txBox="1">
            <a:spLocks noGrp="1"/>
          </p:cNvSpPr>
          <p:nvPr>
            <p:ph type="ctrTitle" idx="2"/>
          </p:nvPr>
        </p:nvSpPr>
        <p:spPr>
          <a:xfrm>
            <a:off x="1690457" y="3587138"/>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EN KISASI</a:t>
            </a:r>
            <a:endParaRPr dirty="0"/>
          </a:p>
        </p:txBody>
      </p:sp>
      <p:sp>
        <p:nvSpPr>
          <p:cNvPr id="312" name="Google Shape;312;p44"/>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Belirlenen mesafeler arasında en kısasını belirle.</a:t>
            </a:r>
            <a:endParaRPr dirty="0"/>
          </a:p>
        </p:txBody>
      </p:sp>
      <p:sp>
        <p:nvSpPr>
          <p:cNvPr id="313" name="Google Shape;313;p44"/>
          <p:cNvSpPr txBox="1">
            <a:spLocks noGrp="1"/>
          </p:cNvSpPr>
          <p:nvPr>
            <p:ph type="title" idx="13"/>
          </p:nvPr>
        </p:nvSpPr>
        <p:spPr>
          <a:xfrm>
            <a:off x="2128157" y="316656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03</a:t>
            </a:r>
            <a:endParaRPr/>
          </a:p>
        </p:txBody>
      </p:sp>
      <p:sp>
        <p:nvSpPr>
          <p:cNvPr id="314" name="Google Shape;314;p44"/>
          <p:cNvSpPr txBox="1">
            <a:spLocks noGrp="1"/>
          </p:cNvSpPr>
          <p:nvPr>
            <p:ph type="ctrTitle" idx="4"/>
          </p:nvPr>
        </p:nvSpPr>
        <p:spPr>
          <a:xfrm>
            <a:off x="4824357" y="2040013"/>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HESAPLA</a:t>
            </a:r>
            <a:endParaRPr dirty="0"/>
          </a:p>
        </p:txBody>
      </p:sp>
      <p:sp>
        <p:nvSpPr>
          <p:cNvPr id="315" name="Google Shape;315;p44"/>
          <p:cNvSpPr txBox="1">
            <a:spLocks noGrp="1"/>
          </p:cNvSpPr>
          <p:nvPr>
            <p:ph type="subTitle" idx="5"/>
          </p:nvPr>
        </p:nvSpPr>
        <p:spPr>
          <a:xfrm>
            <a:off x="5185707" y="2501475"/>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Başlangıç noktası olarak belirlenen nokta ile diğer noktalar arasında ki mesafeleri hesapla .</a:t>
            </a:r>
            <a:endParaRPr dirty="0"/>
          </a:p>
        </p:txBody>
      </p:sp>
      <p:sp>
        <p:nvSpPr>
          <p:cNvPr id="316" name="Google Shape;316;p44"/>
          <p:cNvSpPr txBox="1">
            <a:spLocks noGrp="1"/>
          </p:cNvSpPr>
          <p:nvPr>
            <p:ph type="title" idx="14"/>
          </p:nvPr>
        </p:nvSpPr>
        <p:spPr>
          <a:xfrm>
            <a:off x="5262057" y="1619437"/>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02</a:t>
            </a:r>
            <a:endParaRPr/>
          </a:p>
        </p:txBody>
      </p:sp>
      <p:sp>
        <p:nvSpPr>
          <p:cNvPr id="317" name="Google Shape;317;p44"/>
          <p:cNvSpPr txBox="1">
            <a:spLocks noGrp="1"/>
          </p:cNvSpPr>
          <p:nvPr>
            <p:ph type="ctrTitle" idx="6"/>
          </p:nvPr>
        </p:nvSpPr>
        <p:spPr>
          <a:xfrm>
            <a:off x="4824357" y="3587138"/>
            <a:ext cx="26292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TEKRARLA VE BITIR</a:t>
            </a:r>
            <a:endParaRPr dirty="0"/>
          </a:p>
        </p:txBody>
      </p:sp>
      <p:sp>
        <p:nvSpPr>
          <p:cNvPr id="318" name="Google Shape;318;p44"/>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3. Adımda belirlenen noktadan gidilebilen diğer noktalar arasında da aynı işlemleri tekrarla ve hedef noktaya ulaş.</a:t>
            </a:r>
            <a:endParaRPr dirty="0"/>
          </a:p>
        </p:txBody>
      </p:sp>
      <p:sp>
        <p:nvSpPr>
          <p:cNvPr id="319" name="Google Shape;319;p44"/>
          <p:cNvSpPr txBox="1">
            <a:spLocks noGrp="1"/>
          </p:cNvSpPr>
          <p:nvPr>
            <p:ph type="title" idx="15"/>
          </p:nvPr>
        </p:nvSpPr>
        <p:spPr>
          <a:xfrm>
            <a:off x="5262057" y="316656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8"/>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p>
            <a:pPr lvl="0"/>
            <a:r>
              <a:rPr lang="tr-TR" dirty="0" err="1"/>
              <a:t>Dijkstra</a:t>
            </a:r>
            <a:r>
              <a:rPr lang="tr-TR" dirty="0"/>
              <a:t> </a:t>
            </a:r>
            <a:r>
              <a:rPr lang="tr-TR" dirty="0" err="1"/>
              <a:t>Algoritmasi</a:t>
            </a:r>
            <a:r>
              <a:rPr lang="tr-TR" dirty="0"/>
              <a:t> </a:t>
            </a:r>
            <a:r>
              <a:rPr lang="tr-TR" dirty="0" err="1"/>
              <a:t>isleyisi</a:t>
            </a:r>
            <a:endParaRPr dirty="0"/>
          </a:p>
        </p:txBody>
      </p:sp>
      <p:sp>
        <p:nvSpPr>
          <p:cNvPr id="366" name="Google Shape;366;p48"/>
          <p:cNvSpPr txBox="1">
            <a:spLocks noGrp="1"/>
          </p:cNvSpPr>
          <p:nvPr>
            <p:ph type="subTitle" idx="1"/>
          </p:nvPr>
        </p:nvSpPr>
        <p:spPr>
          <a:xfrm>
            <a:off x="3114750" y="2640475"/>
            <a:ext cx="2930700" cy="1005300"/>
          </a:xfrm>
          <a:prstGeom prst="rect">
            <a:avLst/>
          </a:prstGeom>
        </p:spPr>
        <p:txBody>
          <a:bodyPr spcFirstLastPara="1" wrap="square" lIns="91425" tIns="91425" rIns="91425" bIns="91425" anchor="t" anchorCtr="0">
            <a:noAutofit/>
          </a:bodyPr>
          <a:lstStyle/>
          <a:p>
            <a:pPr marL="0" lvl="0" indent="0"/>
            <a:r>
              <a:rPr lang="tr-TR" dirty="0"/>
              <a:t>Algoritma için bir başlangıç ve kaynak noktası gerekir. Algoritma devam ederken 2 adet etiketleme yöntemi kullanır bunlar geçici ve kalıcı etiketlemedir. Geçici etiketleme yaparken iki yol arasındaki mesafeyi hesaplar ve yazar. Daha sonra tekrar diğer yollar içinde bir hesap yapar ve en kısa yolu seçerek o noktaya kalıcı etiketleme yapar.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9" name="Resim 38">
            <a:extLst>
              <a:ext uri="{FF2B5EF4-FFF2-40B4-BE49-F238E27FC236}">
                <a16:creationId xmlns:a16="http://schemas.microsoft.com/office/drawing/2014/main" id="{D1263AB2-6F26-4145-8E34-755B6B9303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p:spPr>
      </p:pic>
    </p:spTree>
    <p:extLst>
      <p:ext uri="{BB962C8B-B14F-4D97-AF65-F5344CB8AC3E}">
        <p14:creationId xmlns:p14="http://schemas.microsoft.com/office/powerpoint/2010/main" val="196511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65"/>
          <p:cNvSpPr txBox="1">
            <a:spLocks noGrp="1"/>
          </p:cNvSpPr>
          <p:nvPr>
            <p:ph type="ctrTitle"/>
          </p:nvPr>
        </p:nvSpPr>
        <p:spPr>
          <a:xfrm flipH="1">
            <a:off x="4110406" y="487976"/>
            <a:ext cx="4318986"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dirty="0"/>
              <a:t>HARITAYI KODA DOKMEK</a:t>
            </a:r>
            <a:endParaRPr dirty="0">
              <a:solidFill>
                <a:srgbClr val="FFFFFF"/>
              </a:solidFill>
            </a:endParaRPr>
          </a:p>
        </p:txBody>
      </p:sp>
      <p:sp>
        <p:nvSpPr>
          <p:cNvPr id="865" name="Google Shape;865;p65"/>
          <p:cNvSpPr txBox="1"/>
          <p:nvPr/>
        </p:nvSpPr>
        <p:spPr>
          <a:xfrm>
            <a:off x="1913550" y="2904900"/>
            <a:ext cx="1044900" cy="2127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endParaRPr dirty="0">
              <a:solidFill>
                <a:srgbClr val="FFFFFF"/>
              </a:solidFill>
              <a:latin typeface="Squada One"/>
              <a:ea typeface="Squada One"/>
              <a:cs typeface="Squada One"/>
              <a:sym typeface="Squada One"/>
            </a:endParaRPr>
          </a:p>
        </p:txBody>
      </p:sp>
      <p:sp>
        <p:nvSpPr>
          <p:cNvPr id="866" name="Google Shape;866;p65"/>
          <p:cNvSpPr txBox="1"/>
          <p:nvPr/>
        </p:nvSpPr>
        <p:spPr>
          <a:xfrm>
            <a:off x="1913543" y="3460652"/>
            <a:ext cx="536100" cy="3426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endParaRPr sz="2400" dirty="0">
              <a:solidFill>
                <a:srgbClr val="FFFFFF"/>
              </a:solidFill>
              <a:latin typeface="Roboto Condensed"/>
              <a:ea typeface="Roboto Condensed"/>
              <a:cs typeface="Roboto Condensed"/>
              <a:sym typeface="Roboto Condensed"/>
            </a:endParaRPr>
          </a:p>
        </p:txBody>
      </p:sp>
      <p:sp>
        <p:nvSpPr>
          <p:cNvPr id="867" name="Google Shape;867;p65"/>
          <p:cNvSpPr txBox="1"/>
          <p:nvPr/>
        </p:nvSpPr>
        <p:spPr>
          <a:xfrm>
            <a:off x="6778668" y="3243502"/>
            <a:ext cx="536100" cy="3426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endParaRPr sz="2400" dirty="0">
              <a:solidFill>
                <a:srgbClr val="FFFFFF"/>
              </a:solidFill>
              <a:latin typeface="Roboto Condensed"/>
              <a:ea typeface="Roboto Condensed"/>
              <a:cs typeface="Roboto Condensed"/>
              <a:sym typeface="Roboto Condensed"/>
            </a:endParaRPr>
          </a:p>
        </p:txBody>
      </p:sp>
      <p:sp>
        <p:nvSpPr>
          <p:cNvPr id="868" name="Google Shape;868;p65"/>
          <p:cNvSpPr txBox="1"/>
          <p:nvPr/>
        </p:nvSpPr>
        <p:spPr>
          <a:xfrm>
            <a:off x="6778668" y="1913502"/>
            <a:ext cx="536100" cy="3426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endParaRPr sz="2400" dirty="0">
              <a:solidFill>
                <a:srgbClr val="FFFFFF"/>
              </a:solidFill>
              <a:latin typeface="Roboto Condensed"/>
              <a:ea typeface="Roboto Condensed"/>
              <a:cs typeface="Roboto Condensed"/>
              <a:sym typeface="Roboto Condensed"/>
            </a:endParaRPr>
          </a:p>
        </p:txBody>
      </p:sp>
      <p:sp>
        <p:nvSpPr>
          <p:cNvPr id="869" name="Google Shape;869;p65"/>
          <p:cNvSpPr txBox="1"/>
          <p:nvPr/>
        </p:nvSpPr>
        <p:spPr>
          <a:xfrm>
            <a:off x="3200479" y="3345712"/>
            <a:ext cx="6138841" cy="3467024"/>
          </a:xfrm>
          <a:prstGeom prst="rect">
            <a:avLst/>
          </a:prstGeom>
          <a:noFill/>
          <a:ln>
            <a:noFill/>
          </a:ln>
        </p:spPr>
        <p:txBody>
          <a:bodyPr spcFirstLastPara="1" wrap="square" lIns="0" tIns="6350" rIns="0" bIns="0" anchor="b" anchorCtr="0">
            <a:noAutofit/>
          </a:bodyPr>
          <a:lstStyle/>
          <a:p>
            <a:pPr lvl="0"/>
            <a:endParaRPr dirty="0">
              <a:solidFill>
                <a:srgbClr val="FFFFFF"/>
              </a:solidFill>
              <a:latin typeface="Squada One"/>
              <a:ea typeface="Squada One"/>
              <a:cs typeface="Squada One"/>
              <a:sym typeface="Squada One"/>
            </a:endParaRPr>
          </a:p>
        </p:txBody>
      </p:sp>
      <p:sp>
        <p:nvSpPr>
          <p:cNvPr id="871" name="Google Shape;871;p65"/>
          <p:cNvSpPr txBox="1"/>
          <p:nvPr/>
        </p:nvSpPr>
        <p:spPr>
          <a:xfrm>
            <a:off x="6269900" y="3742300"/>
            <a:ext cx="1044900" cy="2127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endParaRPr dirty="0">
              <a:solidFill>
                <a:srgbClr val="FFFFFF"/>
              </a:solidFill>
              <a:latin typeface="Squada One"/>
              <a:ea typeface="Squada One"/>
              <a:cs typeface="Squada One"/>
              <a:sym typeface="Squada One"/>
            </a:endParaRPr>
          </a:p>
        </p:txBody>
      </p:sp>
      <p:sp>
        <p:nvSpPr>
          <p:cNvPr id="20" name="Google Shape;858;p65">
            <a:extLst>
              <a:ext uri="{FF2B5EF4-FFF2-40B4-BE49-F238E27FC236}">
                <a16:creationId xmlns:a16="http://schemas.microsoft.com/office/drawing/2014/main" id="{958ECD8A-D475-4ED8-88F3-8BF6D3DC002F}"/>
              </a:ext>
            </a:extLst>
          </p:cNvPr>
          <p:cNvSpPr txBox="1">
            <a:spLocks/>
          </p:cNvSpPr>
          <p:nvPr/>
        </p:nvSpPr>
        <p:spPr>
          <a:xfrm flipH="1">
            <a:off x="3792279" y="1693783"/>
            <a:ext cx="4693820" cy="67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3600"/>
              <a:buFont typeface="Squada One"/>
              <a:buNone/>
              <a:defRPr sz="3600" b="0" i="0" u="none" strike="noStrike" cap="none">
                <a:solidFill>
                  <a:srgbClr val="FFFFFF"/>
                </a:solidFill>
                <a:latin typeface="Squada One"/>
                <a:ea typeface="Squada One"/>
                <a:cs typeface="Squada One"/>
                <a:sym typeface="Squada One"/>
              </a:defRPr>
            </a:lvl1pPr>
            <a:lvl2pPr marR="0" lvl="1"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2pPr>
            <a:lvl3pPr marR="0" lvl="2"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3pPr>
            <a:lvl4pPr marR="0" lvl="3"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4pPr>
            <a:lvl5pPr marR="0" lvl="4"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5pPr>
            <a:lvl6pPr marR="0" lvl="5"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6pPr>
            <a:lvl7pPr marR="0" lvl="6"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7pPr>
            <a:lvl8pPr marR="0" lvl="7"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8pPr>
            <a:lvl9pPr marR="0" lvl="8"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9pPr>
          </a:lstStyle>
          <a:p>
            <a:endParaRPr lang="tr-TR" sz="2000" dirty="0"/>
          </a:p>
        </p:txBody>
      </p:sp>
      <p:sp>
        <p:nvSpPr>
          <p:cNvPr id="21" name="Google Shape;858;p65">
            <a:extLst>
              <a:ext uri="{FF2B5EF4-FFF2-40B4-BE49-F238E27FC236}">
                <a16:creationId xmlns:a16="http://schemas.microsoft.com/office/drawing/2014/main" id="{07A0F565-24F7-46D7-AD13-03E754559833}"/>
              </a:ext>
            </a:extLst>
          </p:cNvPr>
          <p:cNvSpPr txBox="1">
            <a:spLocks/>
          </p:cNvSpPr>
          <p:nvPr/>
        </p:nvSpPr>
        <p:spPr>
          <a:xfrm flipH="1">
            <a:off x="-121820" y="1596074"/>
            <a:ext cx="4693820" cy="67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3600"/>
              <a:buFont typeface="Squada One"/>
              <a:buNone/>
              <a:defRPr sz="3600" b="0" i="0" u="none" strike="noStrike" cap="none">
                <a:solidFill>
                  <a:srgbClr val="FFFFFF"/>
                </a:solidFill>
                <a:latin typeface="Squada One"/>
                <a:ea typeface="Squada One"/>
                <a:cs typeface="Squada One"/>
                <a:sym typeface="Squada One"/>
              </a:defRPr>
            </a:lvl1pPr>
            <a:lvl2pPr marR="0" lvl="1"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2pPr>
            <a:lvl3pPr marR="0" lvl="2"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3pPr>
            <a:lvl4pPr marR="0" lvl="3"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4pPr>
            <a:lvl5pPr marR="0" lvl="4"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5pPr>
            <a:lvl6pPr marR="0" lvl="5"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6pPr>
            <a:lvl7pPr marR="0" lvl="6"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7pPr>
            <a:lvl8pPr marR="0" lvl="7"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8pPr>
            <a:lvl9pPr marR="0" lvl="8"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9pPr>
          </a:lstStyle>
          <a:p>
            <a:endParaRPr lang="tr-TR" sz="2000" dirty="0"/>
          </a:p>
        </p:txBody>
      </p:sp>
      <p:sp>
        <p:nvSpPr>
          <p:cNvPr id="22" name="Google Shape;858;p65">
            <a:extLst>
              <a:ext uri="{FF2B5EF4-FFF2-40B4-BE49-F238E27FC236}">
                <a16:creationId xmlns:a16="http://schemas.microsoft.com/office/drawing/2014/main" id="{8B4C546C-CE49-4D62-ADC6-76761120FAD1}"/>
              </a:ext>
            </a:extLst>
          </p:cNvPr>
          <p:cNvSpPr txBox="1">
            <a:spLocks/>
          </p:cNvSpPr>
          <p:nvPr/>
        </p:nvSpPr>
        <p:spPr>
          <a:xfrm flipH="1">
            <a:off x="6685636" y="1507748"/>
            <a:ext cx="4693820" cy="67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3600"/>
              <a:buFont typeface="Squada One"/>
              <a:buNone/>
              <a:defRPr sz="3600" b="0" i="0" u="none" strike="noStrike" cap="none">
                <a:solidFill>
                  <a:srgbClr val="FFFFFF"/>
                </a:solidFill>
                <a:latin typeface="Squada One"/>
                <a:ea typeface="Squada One"/>
                <a:cs typeface="Squada One"/>
                <a:sym typeface="Squada One"/>
              </a:defRPr>
            </a:lvl1pPr>
            <a:lvl2pPr marR="0" lvl="1"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2pPr>
            <a:lvl3pPr marR="0" lvl="2"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3pPr>
            <a:lvl4pPr marR="0" lvl="3"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4pPr>
            <a:lvl5pPr marR="0" lvl="4"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5pPr>
            <a:lvl6pPr marR="0" lvl="5"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6pPr>
            <a:lvl7pPr marR="0" lvl="6"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7pPr>
            <a:lvl8pPr marR="0" lvl="7"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8pPr>
            <a:lvl9pPr marR="0" lvl="8"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9pPr>
          </a:lstStyle>
          <a:p>
            <a:pPr lvl="0" algn="l">
              <a:spcBef>
                <a:spcPts val="300"/>
              </a:spcBef>
              <a:buClr>
                <a:schemeClr val="dk1"/>
              </a:buClr>
              <a:buSzPts val="1100"/>
            </a:pPr>
            <a:r>
              <a:rPr lang="tr-TR" sz="2000" dirty="0">
                <a:solidFill>
                  <a:schemeClr val="lt1"/>
                </a:solidFill>
              </a:rPr>
              <a:t>SEMA</a:t>
            </a:r>
          </a:p>
        </p:txBody>
      </p:sp>
      <p:sp>
        <p:nvSpPr>
          <p:cNvPr id="23" name="Google Shape;858;p65">
            <a:extLst>
              <a:ext uri="{FF2B5EF4-FFF2-40B4-BE49-F238E27FC236}">
                <a16:creationId xmlns:a16="http://schemas.microsoft.com/office/drawing/2014/main" id="{3A5CD4C2-6982-43A8-9E15-4F9073577161}"/>
              </a:ext>
            </a:extLst>
          </p:cNvPr>
          <p:cNvSpPr txBox="1">
            <a:spLocks/>
          </p:cNvSpPr>
          <p:nvPr/>
        </p:nvSpPr>
        <p:spPr>
          <a:xfrm flipH="1">
            <a:off x="1834572" y="1470005"/>
            <a:ext cx="4693820" cy="67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3600"/>
              <a:buFont typeface="Squada One"/>
              <a:buNone/>
              <a:defRPr sz="3600" b="0" i="0" u="none" strike="noStrike" cap="none">
                <a:solidFill>
                  <a:srgbClr val="FFFFFF"/>
                </a:solidFill>
                <a:latin typeface="Squada One"/>
                <a:ea typeface="Squada One"/>
                <a:cs typeface="Squada One"/>
                <a:sym typeface="Squada One"/>
              </a:defRPr>
            </a:lvl1pPr>
            <a:lvl2pPr marR="0" lvl="1"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2pPr>
            <a:lvl3pPr marR="0" lvl="2"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3pPr>
            <a:lvl4pPr marR="0" lvl="3"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4pPr>
            <a:lvl5pPr marR="0" lvl="4"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5pPr>
            <a:lvl6pPr marR="0" lvl="5"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6pPr>
            <a:lvl7pPr marR="0" lvl="6"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7pPr>
            <a:lvl8pPr marR="0" lvl="7"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8pPr>
            <a:lvl9pPr marR="0" lvl="8" algn="r" rtl="0">
              <a:lnSpc>
                <a:spcPct val="100000"/>
              </a:lnSpc>
              <a:spcBef>
                <a:spcPts val="0"/>
              </a:spcBef>
              <a:spcAft>
                <a:spcPts val="0"/>
              </a:spcAft>
              <a:buClr>
                <a:srgbClr val="FFFFFF"/>
              </a:buClr>
              <a:buSzPts val="2400"/>
              <a:buFont typeface="Righteous"/>
              <a:buNone/>
              <a:defRPr sz="2400" b="0" i="0" u="none" strike="noStrike" cap="none">
                <a:solidFill>
                  <a:srgbClr val="FFFFFF"/>
                </a:solidFill>
                <a:latin typeface="Righteous"/>
                <a:ea typeface="Righteous"/>
                <a:cs typeface="Righteous"/>
                <a:sym typeface="Righteous"/>
              </a:defRPr>
            </a:lvl9pPr>
          </a:lstStyle>
          <a:p>
            <a:pPr lvl="0" algn="l">
              <a:spcBef>
                <a:spcPts val="300"/>
              </a:spcBef>
              <a:buClr>
                <a:schemeClr val="dk1"/>
              </a:buClr>
              <a:buSzPts val="1100"/>
            </a:pPr>
            <a:r>
              <a:rPr lang="tr-TR" sz="2000" dirty="0">
                <a:solidFill>
                  <a:schemeClr val="lt1"/>
                </a:solidFill>
              </a:rPr>
              <a:t>TABLO</a:t>
            </a:r>
          </a:p>
        </p:txBody>
      </p:sp>
      <p:pic>
        <p:nvPicPr>
          <p:cNvPr id="6" name="Resim 5">
            <a:extLst>
              <a:ext uri="{FF2B5EF4-FFF2-40B4-BE49-F238E27FC236}">
                <a16:creationId xmlns:a16="http://schemas.microsoft.com/office/drawing/2014/main" id="{349626C9-9E67-4BF0-9D69-1A50A919A7CF}"/>
              </a:ext>
            </a:extLst>
          </p:cNvPr>
          <p:cNvPicPr>
            <a:picLocks noChangeAspect="1"/>
          </p:cNvPicPr>
          <p:nvPr/>
        </p:nvPicPr>
        <p:blipFill>
          <a:blip r:embed="rId3"/>
          <a:stretch>
            <a:fillRect/>
          </a:stretch>
        </p:blipFill>
        <p:spPr>
          <a:xfrm>
            <a:off x="148132" y="2071589"/>
            <a:ext cx="4648200" cy="2305050"/>
          </a:xfrm>
          <a:prstGeom prst="rect">
            <a:avLst/>
          </a:prstGeom>
        </p:spPr>
      </p:pic>
      <p:pic>
        <p:nvPicPr>
          <p:cNvPr id="7" name="Resim 6">
            <a:extLst>
              <a:ext uri="{FF2B5EF4-FFF2-40B4-BE49-F238E27FC236}">
                <a16:creationId xmlns:a16="http://schemas.microsoft.com/office/drawing/2014/main" id="{5C6A8CF5-3679-4E03-BF7F-16F22D405B95}"/>
              </a:ext>
            </a:extLst>
          </p:cNvPr>
          <p:cNvPicPr>
            <a:picLocks noChangeAspect="1"/>
          </p:cNvPicPr>
          <p:nvPr/>
        </p:nvPicPr>
        <p:blipFill>
          <a:blip r:embed="rId4"/>
          <a:stretch>
            <a:fillRect/>
          </a:stretch>
        </p:blipFill>
        <p:spPr>
          <a:xfrm>
            <a:off x="5001505" y="2296703"/>
            <a:ext cx="3929441" cy="15803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65"/>
          <p:cNvSpPr txBox="1">
            <a:spLocks noGrp="1"/>
          </p:cNvSpPr>
          <p:nvPr>
            <p:ph type="ctrTitle"/>
          </p:nvPr>
        </p:nvSpPr>
        <p:spPr>
          <a:xfrm flipH="1">
            <a:off x="5089451" y="507400"/>
            <a:ext cx="3305349" cy="670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tr-TR" dirty="0"/>
              <a:t>KAYNAK KODLAR 1</a:t>
            </a:r>
            <a:endParaRPr dirty="0">
              <a:solidFill>
                <a:srgbClr val="FFFFFF"/>
              </a:solidFill>
            </a:endParaRPr>
          </a:p>
        </p:txBody>
      </p:sp>
      <p:sp>
        <p:nvSpPr>
          <p:cNvPr id="865" name="Google Shape;865;p65"/>
          <p:cNvSpPr txBox="1"/>
          <p:nvPr/>
        </p:nvSpPr>
        <p:spPr>
          <a:xfrm>
            <a:off x="1913550" y="2904900"/>
            <a:ext cx="1044900" cy="2127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endParaRPr dirty="0">
              <a:solidFill>
                <a:srgbClr val="FFFFFF"/>
              </a:solidFill>
              <a:latin typeface="Squada One"/>
              <a:ea typeface="Squada One"/>
              <a:cs typeface="Squada One"/>
              <a:sym typeface="Squada One"/>
            </a:endParaRPr>
          </a:p>
        </p:txBody>
      </p:sp>
      <p:sp>
        <p:nvSpPr>
          <p:cNvPr id="866" name="Google Shape;866;p65"/>
          <p:cNvSpPr txBox="1"/>
          <p:nvPr/>
        </p:nvSpPr>
        <p:spPr>
          <a:xfrm>
            <a:off x="1913543" y="3460652"/>
            <a:ext cx="536100" cy="3426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endParaRPr sz="2400" dirty="0">
              <a:solidFill>
                <a:srgbClr val="FFFFFF"/>
              </a:solidFill>
              <a:latin typeface="Roboto Condensed"/>
              <a:ea typeface="Roboto Condensed"/>
              <a:cs typeface="Roboto Condensed"/>
              <a:sym typeface="Roboto Condensed"/>
            </a:endParaRPr>
          </a:p>
        </p:txBody>
      </p:sp>
      <p:sp>
        <p:nvSpPr>
          <p:cNvPr id="867" name="Google Shape;867;p65"/>
          <p:cNvSpPr txBox="1"/>
          <p:nvPr/>
        </p:nvSpPr>
        <p:spPr>
          <a:xfrm>
            <a:off x="6778668" y="3243502"/>
            <a:ext cx="536100" cy="3426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endParaRPr sz="2400" dirty="0">
              <a:solidFill>
                <a:srgbClr val="FFFFFF"/>
              </a:solidFill>
              <a:latin typeface="Roboto Condensed"/>
              <a:ea typeface="Roboto Condensed"/>
              <a:cs typeface="Roboto Condensed"/>
              <a:sym typeface="Roboto Condensed"/>
            </a:endParaRPr>
          </a:p>
        </p:txBody>
      </p:sp>
      <p:sp>
        <p:nvSpPr>
          <p:cNvPr id="868" name="Google Shape;868;p65"/>
          <p:cNvSpPr txBox="1"/>
          <p:nvPr/>
        </p:nvSpPr>
        <p:spPr>
          <a:xfrm>
            <a:off x="6778668" y="1913502"/>
            <a:ext cx="536100" cy="3426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endParaRPr sz="2400" dirty="0">
              <a:solidFill>
                <a:srgbClr val="FFFFFF"/>
              </a:solidFill>
              <a:latin typeface="Roboto Condensed"/>
              <a:ea typeface="Roboto Condensed"/>
              <a:cs typeface="Roboto Condensed"/>
              <a:sym typeface="Roboto Condensed"/>
            </a:endParaRPr>
          </a:p>
        </p:txBody>
      </p:sp>
      <p:sp>
        <p:nvSpPr>
          <p:cNvPr id="869" name="Google Shape;869;p65"/>
          <p:cNvSpPr txBox="1"/>
          <p:nvPr/>
        </p:nvSpPr>
        <p:spPr>
          <a:xfrm>
            <a:off x="3200479" y="3345712"/>
            <a:ext cx="6138841" cy="3467024"/>
          </a:xfrm>
          <a:prstGeom prst="rect">
            <a:avLst/>
          </a:prstGeom>
          <a:noFill/>
          <a:ln>
            <a:noFill/>
          </a:ln>
        </p:spPr>
        <p:txBody>
          <a:bodyPr spcFirstLastPara="1" wrap="square" lIns="0" tIns="6350" rIns="0" bIns="0" anchor="b" anchorCtr="0">
            <a:noAutofit/>
          </a:bodyPr>
          <a:lstStyle/>
          <a:p>
            <a:pPr lvl="0"/>
            <a:endParaRPr dirty="0">
              <a:solidFill>
                <a:srgbClr val="FFFFFF"/>
              </a:solidFill>
              <a:latin typeface="Squada One"/>
              <a:ea typeface="Squada One"/>
              <a:cs typeface="Squada One"/>
              <a:sym typeface="Squada One"/>
            </a:endParaRPr>
          </a:p>
        </p:txBody>
      </p:sp>
      <p:sp>
        <p:nvSpPr>
          <p:cNvPr id="871" name="Google Shape;871;p65"/>
          <p:cNvSpPr txBox="1"/>
          <p:nvPr/>
        </p:nvSpPr>
        <p:spPr>
          <a:xfrm>
            <a:off x="6269900" y="3742300"/>
            <a:ext cx="1044900" cy="2127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endParaRPr dirty="0">
              <a:solidFill>
                <a:srgbClr val="FFFFFF"/>
              </a:solidFill>
              <a:latin typeface="Squada One"/>
              <a:ea typeface="Squada One"/>
              <a:cs typeface="Squada One"/>
              <a:sym typeface="Squada One"/>
            </a:endParaRPr>
          </a:p>
        </p:txBody>
      </p:sp>
      <p:pic>
        <p:nvPicPr>
          <p:cNvPr id="4" name="Resim 3">
            <a:extLst>
              <a:ext uri="{FF2B5EF4-FFF2-40B4-BE49-F238E27FC236}">
                <a16:creationId xmlns:a16="http://schemas.microsoft.com/office/drawing/2014/main" id="{8BA5C057-5F45-4249-8007-3E22F3091756}"/>
              </a:ext>
            </a:extLst>
          </p:cNvPr>
          <p:cNvPicPr>
            <a:picLocks noChangeAspect="1"/>
          </p:cNvPicPr>
          <p:nvPr/>
        </p:nvPicPr>
        <p:blipFill>
          <a:blip r:embed="rId3"/>
          <a:stretch>
            <a:fillRect/>
          </a:stretch>
        </p:blipFill>
        <p:spPr>
          <a:xfrm>
            <a:off x="2334079" y="1177900"/>
            <a:ext cx="4444589" cy="3840676"/>
          </a:xfrm>
          <a:prstGeom prst="rect">
            <a:avLst/>
          </a:prstGeom>
        </p:spPr>
      </p:pic>
    </p:spTree>
    <p:extLst>
      <p:ext uri="{BB962C8B-B14F-4D97-AF65-F5344CB8AC3E}">
        <p14:creationId xmlns:p14="http://schemas.microsoft.com/office/powerpoint/2010/main" val="2599972351"/>
      </p:ext>
    </p:extLst>
  </p:cSld>
  <p:clrMapOvr>
    <a:masterClrMapping/>
  </p:clrMapOvr>
</p:sld>
</file>

<file path=ppt/theme/theme1.xml><?xml version="1.0" encoding="utf-8"?>
<a:theme xmlns:a="http://schemas.openxmlformats.org/drawingml/2006/main" name="Tech Startup by Slidesgo">
  <a:themeElements>
    <a:clrScheme name="Simple Light">
      <a:dk1>
        <a:srgbClr val="88D3CE"/>
      </a:dk1>
      <a:lt1>
        <a:srgbClr val="423864"/>
      </a:lt1>
      <a:dk2>
        <a:srgbClr val="FFFFFF"/>
      </a:dk2>
      <a:lt2>
        <a:srgbClr val="EFEFEF"/>
      </a:lt2>
      <a:accent1>
        <a:srgbClr val="D9D9D9"/>
      </a:accent1>
      <a:accent2>
        <a:srgbClr val="CCCCCC"/>
      </a:accent2>
      <a:accent3>
        <a:srgbClr val="78909C"/>
      </a:accent3>
      <a:accent4>
        <a:srgbClr val="C0FFFA"/>
      </a:accent4>
      <a:accent5>
        <a:srgbClr val="88D3CE"/>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386</Words>
  <Application>Microsoft Office PowerPoint</Application>
  <PresentationFormat>Ekran Gösterisi (16:9)</PresentationFormat>
  <Paragraphs>53</Paragraphs>
  <Slides>14</Slides>
  <Notes>14</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14</vt:i4>
      </vt:variant>
    </vt:vector>
  </HeadingPairs>
  <TitlesOfParts>
    <vt:vector size="21" baseType="lpstr">
      <vt:lpstr>Roboto Condensed</vt:lpstr>
      <vt:lpstr>Righteous</vt:lpstr>
      <vt:lpstr>Roboto Condensed Light</vt:lpstr>
      <vt:lpstr>Fira Sans Extra Condensed Medium</vt:lpstr>
      <vt:lpstr>Squada One</vt:lpstr>
      <vt:lpstr>Arial</vt:lpstr>
      <vt:lpstr>Tech Startup by Slidesgo</vt:lpstr>
      <vt:lpstr>MINIMUM YOLU BULMA</vt:lpstr>
      <vt:lpstr>MINIMUM YOLU BULMA ALGORITMA SINIFLANDIRMASI</vt:lpstr>
      <vt:lpstr>Dijkstra ALGORITMASI TARIHI</vt:lpstr>
      <vt:lpstr>Dijkstra Algoritmasi Nedir?</vt:lpstr>
      <vt:lpstr>Algoritmanin Sözde Kodu</vt:lpstr>
      <vt:lpstr>Dijkstra Algoritmasi isleyisi</vt:lpstr>
      <vt:lpstr>PowerPoint Sunusu</vt:lpstr>
      <vt:lpstr>HARITAYI KODA DOKMEK</vt:lpstr>
      <vt:lpstr>KAYNAK KODLAR 1</vt:lpstr>
      <vt:lpstr>KAYNAK KODLAR 2</vt:lpstr>
      <vt:lpstr>KAYNAK KODLAR 3</vt:lpstr>
      <vt:lpstr>ÖMER FARUK ERTURK</vt:lpstr>
      <vt:lpstr>KAYNAKÇA</vt:lpstr>
      <vt:lpstr>TESEKKURLER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YOLU BULMA</dc:title>
  <dc:creator>Omer</dc:creator>
  <cp:lastModifiedBy>Ömer ERTÜRK</cp:lastModifiedBy>
  <cp:revision>7</cp:revision>
  <dcterms:modified xsi:type="dcterms:W3CDTF">2020-04-28T01:01:01Z</dcterms:modified>
</cp:coreProperties>
</file>