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3" r:id="rId13"/>
    <p:sldId id="268" r:id="rId14"/>
    <p:sldId id="269" r:id="rId15"/>
    <p:sldId id="270" r:id="rId16"/>
    <p:sldId id="271" r:id="rId17"/>
    <p:sldId id="272"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69EB9AC4-DFF7-4B1E-AFE7-DBF27DEA7FB3}" type="datetimeFigureOut">
              <a:rPr lang="tr-TR" smtClean="0"/>
              <a:t>16.03.2025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1055684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9EB9AC4-DFF7-4B1E-AFE7-DBF27DEA7FB3}" type="datetimeFigureOut">
              <a:rPr lang="tr-TR" smtClean="0"/>
              <a:t>16.03.2025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341554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9EB9AC4-DFF7-4B1E-AFE7-DBF27DEA7FB3}" type="datetimeFigureOut">
              <a:rPr lang="tr-TR" smtClean="0"/>
              <a:t>16.03.2025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3954387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69EB9AC4-DFF7-4B1E-AFE7-DBF27DEA7FB3}" type="datetimeFigureOut">
              <a:rPr lang="tr-TR" smtClean="0"/>
              <a:t>16.03.2025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1185798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69EB9AC4-DFF7-4B1E-AFE7-DBF27DEA7FB3}" type="datetimeFigureOut">
              <a:rPr lang="tr-TR" smtClean="0"/>
              <a:t>16.03.2025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203626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69EB9AC4-DFF7-4B1E-AFE7-DBF27DEA7FB3}" type="datetimeFigureOut">
              <a:rPr lang="tr-TR" smtClean="0"/>
              <a:t>16.03.2025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68143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69EB9AC4-DFF7-4B1E-AFE7-DBF27DEA7FB3}" type="datetimeFigureOut">
              <a:rPr lang="tr-TR" smtClean="0"/>
              <a:t>16.03.2025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1289429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69EB9AC4-DFF7-4B1E-AFE7-DBF27DEA7FB3}" type="datetimeFigureOut">
              <a:rPr lang="tr-TR" smtClean="0"/>
              <a:t>16.03.2025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405286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9EB9AC4-DFF7-4B1E-AFE7-DBF27DEA7FB3}" type="datetimeFigureOut">
              <a:rPr lang="tr-TR" smtClean="0"/>
              <a:t>16.03.2025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168455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9EB9AC4-DFF7-4B1E-AFE7-DBF27DEA7FB3}" type="datetimeFigureOut">
              <a:rPr lang="tr-TR" smtClean="0"/>
              <a:t>16.03.2025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74508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69EB9AC4-DFF7-4B1E-AFE7-DBF27DEA7FB3}" type="datetimeFigureOut">
              <a:rPr lang="tr-TR" smtClean="0"/>
              <a:t>16.03.2025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661150A-898E-4453-BD93-AE290AB5BC49}" type="slidenum">
              <a:rPr lang="tr-TR" smtClean="0"/>
              <a:t>‹#›</a:t>
            </a:fld>
            <a:endParaRPr lang="tr-TR"/>
          </a:p>
        </p:txBody>
      </p:sp>
    </p:spTree>
    <p:extLst>
      <p:ext uri="{BB962C8B-B14F-4D97-AF65-F5344CB8AC3E}">
        <p14:creationId xmlns:p14="http://schemas.microsoft.com/office/powerpoint/2010/main" val="2552532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B9AC4-DFF7-4B1E-AFE7-DBF27DEA7FB3}" type="datetimeFigureOut">
              <a:rPr lang="tr-TR" smtClean="0"/>
              <a:t>16.03.2025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1150A-898E-4453-BD93-AE290AB5BC49}" type="slidenum">
              <a:rPr lang="tr-TR" smtClean="0"/>
              <a:t>‹#›</a:t>
            </a:fld>
            <a:endParaRPr lang="tr-TR"/>
          </a:p>
        </p:txBody>
      </p:sp>
    </p:spTree>
    <p:extLst>
      <p:ext uri="{BB962C8B-B14F-4D97-AF65-F5344CB8AC3E}">
        <p14:creationId xmlns:p14="http://schemas.microsoft.com/office/powerpoint/2010/main" val="378716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oracle.com/tr/data-science/machine-learning/what-is-machine-learnin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r.wikipedia.org/wiki/Alan_Turing" TargetMode="External"/><Relationship Id="rId7" Type="http://schemas.openxmlformats.org/officeDocument/2006/relationships/hyperlink" Target="https://tr.wikipedia.org/wiki/Simon" TargetMode="External"/><Relationship Id="rId2" Type="http://schemas.openxmlformats.org/officeDocument/2006/relationships/hyperlink" Target="https://tr.wikipedia.org/wiki/Claude_Shannon" TargetMode="External"/><Relationship Id="rId1" Type="http://schemas.openxmlformats.org/officeDocument/2006/relationships/slideLayout" Target="../slideLayouts/slideLayout2.xml"/><Relationship Id="rId6" Type="http://schemas.openxmlformats.org/officeDocument/2006/relationships/hyperlink" Target="https://tr.wikipedia.org/w/index.php?title=Newell&amp;action=edit&amp;redlink=1" TargetMode="External"/><Relationship Id="rId5" Type="http://schemas.openxmlformats.org/officeDocument/2006/relationships/hyperlink" Target="https://tr.wikipedia.org/wiki/Satran%C3%A7" TargetMode="External"/><Relationship Id="rId4" Type="http://schemas.openxmlformats.org/officeDocument/2006/relationships/hyperlink" Target="https://tr.wikipedia.org/wiki/Bilgisayar"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tr.wikipedia.org/wiki/Prosed%C3%BCrel_i%C3%A7erik_%C3%BCretimi" TargetMode="External"/><Relationship Id="rId13" Type="http://schemas.openxmlformats.org/officeDocument/2006/relationships/hyperlink" Target="https://tr.wikipedia.org/wiki/Yapay_zek%C3%A2#cite_note-15" TargetMode="External"/><Relationship Id="rId18" Type="http://schemas.openxmlformats.org/officeDocument/2006/relationships/hyperlink" Target="https://tr.wikipedia.org/wiki/Yapay_zek%C3%A2#cite_note-19" TargetMode="External"/><Relationship Id="rId3" Type="http://schemas.openxmlformats.org/officeDocument/2006/relationships/hyperlink" Target="https://tr.wikipedia.org/wiki/Makine_%C3%A7evirisi" TargetMode="External"/><Relationship Id="rId7" Type="http://schemas.openxmlformats.org/officeDocument/2006/relationships/hyperlink" Target="https://tr.wikipedia.org/wiki/Sinyal_i%C5%9Fleme" TargetMode="External"/><Relationship Id="rId12" Type="http://schemas.openxmlformats.org/officeDocument/2006/relationships/hyperlink" Target="https://tr.wikipedia.org/wiki/Yapay_zek%C3%A2#cite_note-14" TargetMode="External"/><Relationship Id="rId17" Type="http://schemas.openxmlformats.org/officeDocument/2006/relationships/hyperlink" Target="https://tr.wikipedia.org/wiki/Yapay_zek%C3%A2#cite_note-18" TargetMode="External"/><Relationship Id="rId2" Type="http://schemas.openxmlformats.org/officeDocument/2006/relationships/hyperlink" Target="https://tr.wikipedia.org/wiki/%C3%96nerici_sistem" TargetMode="External"/><Relationship Id="rId16" Type="http://schemas.openxmlformats.org/officeDocument/2006/relationships/hyperlink" Target="https://tr.wikipedia.org/wiki/Makale" TargetMode="External"/><Relationship Id="rId1" Type="http://schemas.openxmlformats.org/officeDocument/2006/relationships/slideLayout" Target="../slideLayouts/slideLayout2.xml"/><Relationship Id="rId6" Type="http://schemas.openxmlformats.org/officeDocument/2006/relationships/hyperlink" Target="https://tr.wikipedia.org/wiki/Yandex.%C3%87eviri" TargetMode="External"/><Relationship Id="rId11" Type="http://schemas.openxmlformats.org/officeDocument/2006/relationships/hyperlink" Target="https://tr.wikipedia.org/wiki/Hough_d%C3%B6n%C3%BC%C5%9F%C3%BCm%C3%BC" TargetMode="External"/><Relationship Id="rId5" Type="http://schemas.openxmlformats.org/officeDocument/2006/relationships/hyperlink" Target="https://tr.wikipedia.org/wiki/Microsoft_Terc%C3%BCman" TargetMode="External"/><Relationship Id="rId15" Type="http://schemas.openxmlformats.org/officeDocument/2006/relationships/hyperlink" Target="https://tr.wikipedia.org/wiki/Yapay_zek%C3%A2#cite_note-17" TargetMode="External"/><Relationship Id="rId10" Type="http://schemas.openxmlformats.org/officeDocument/2006/relationships/hyperlink" Target="https://tr.wikipedia.org/wiki/G%C3%B6r%C3%BCnt%C3%BC_i%C5%9Fleme" TargetMode="External"/><Relationship Id="rId4" Type="http://schemas.openxmlformats.org/officeDocument/2006/relationships/hyperlink" Target="https://tr.wikipedia.org/wiki/Google_Translate" TargetMode="External"/><Relationship Id="rId9" Type="http://schemas.openxmlformats.org/officeDocument/2006/relationships/hyperlink" Target="https://tr.wikipedia.org/wiki/Regresyon_analizi" TargetMode="External"/><Relationship Id="rId14" Type="http://schemas.openxmlformats.org/officeDocument/2006/relationships/hyperlink" Target="https://tr.wikipedia.org/wiki/Yapay_zek%C3%A2#cite_note-1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Yapay zeka, Makine Öğrenimi, Derin öğrenme</a:t>
            </a:r>
            <a:endParaRPr lang="tr-TR" dirty="0"/>
          </a:p>
        </p:txBody>
      </p:sp>
      <p:sp>
        <p:nvSpPr>
          <p:cNvPr id="3" name="İçerik Yer Tutucusu 2"/>
          <p:cNvSpPr>
            <a:spLocks noGrp="1"/>
          </p:cNvSpPr>
          <p:nvPr>
            <p:ph idx="1"/>
          </p:nvPr>
        </p:nvSpPr>
        <p:spPr>
          <a:xfrm>
            <a:off x="838200" y="1825625"/>
            <a:ext cx="6575854" cy="4351338"/>
          </a:xfrm>
        </p:spPr>
        <p:txBody>
          <a:bodyPr>
            <a:normAutofit/>
          </a:bodyPr>
          <a:lstStyle/>
          <a:p>
            <a:pPr algn="just"/>
            <a:r>
              <a:rPr lang="tr-TR" altLang="tr-TR" sz="1800" dirty="0" smtClean="0">
                <a:cs typeface="Times New Roman" panose="02020603050405020304" pitchFamily="18" charset="0"/>
              </a:rPr>
              <a:t>Yapay zekâ, bir bilgisayarın veya bilgisayar kontrolündeki bir robotun çeşitli faaliyetleri zeki canlılara benzer şekilde yerine getirme kabiliyeti. Turing Testi.</a:t>
            </a:r>
            <a:endParaRPr lang="en-US" altLang="tr-TR" sz="1800" dirty="0" smtClean="0">
              <a:cs typeface="Times New Roman" panose="02020603050405020304" pitchFamily="18" charset="0"/>
            </a:endParaRPr>
          </a:p>
          <a:p>
            <a:pPr algn="just"/>
            <a:r>
              <a:rPr lang="tr-TR" altLang="tr-TR" sz="1800" dirty="0" smtClean="0">
                <a:solidFill>
                  <a:schemeClr val="tx1"/>
                </a:solidFill>
                <a:cs typeface="Times New Roman" panose="02020603050405020304" pitchFamily="18" charset="0"/>
              </a:rPr>
              <a:t>Makine öğrenimi (ML), deneyim ve veri kullanımıyla otomatik olarak gelişen bilgisayar algoritmaları üzerine yapılan çalışmadır.</a:t>
            </a:r>
          </a:p>
          <a:p>
            <a:pPr algn="just"/>
            <a:r>
              <a:rPr lang="tr-TR" sz="1800" dirty="0">
                <a:cs typeface="Times New Roman" panose="02020603050405020304" pitchFamily="18" charset="0"/>
              </a:rPr>
              <a:t>Derin öğrenme</a:t>
            </a:r>
            <a:r>
              <a:rPr lang="tr-TR" sz="1800" dirty="0" smtClean="0">
                <a:cs typeface="Times New Roman" panose="02020603050405020304" pitchFamily="18" charset="0"/>
              </a:rPr>
              <a:t>, yapay </a:t>
            </a:r>
            <a:r>
              <a:rPr lang="tr-TR" sz="1800" dirty="0">
                <a:cs typeface="Times New Roman" panose="02020603050405020304" pitchFamily="18" charset="0"/>
              </a:rPr>
              <a:t>sinir ağlarının (insan beyni gibi çalışacak şekilde modellenen algoritmalar) büyük miktarda veriden öğrendiği </a:t>
            </a:r>
            <a:r>
              <a:rPr lang="tr-TR" sz="1800" dirty="0">
                <a:cs typeface="Times New Roman" panose="02020603050405020304" pitchFamily="18" charset="0"/>
                <a:hlinkClick r:id="rId2"/>
              </a:rPr>
              <a:t>makine öğreniminin (ML)</a:t>
            </a:r>
            <a:r>
              <a:rPr lang="tr-TR" sz="1800" dirty="0">
                <a:cs typeface="Times New Roman" panose="02020603050405020304" pitchFamily="18" charset="0"/>
              </a:rPr>
              <a:t> bir altkümesidir.</a:t>
            </a:r>
          </a:p>
        </p:txBody>
      </p:sp>
      <p:pic>
        <p:nvPicPr>
          <p:cNvPr id="4" name="Resim 3" descr="ML vs DL vs AI"/>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7986" y="1825625"/>
            <a:ext cx="3626090" cy="2285056"/>
          </a:xfrm>
          <a:prstGeom prst="rect">
            <a:avLst/>
          </a:prstGeom>
          <a:noFill/>
          <a:ln>
            <a:noFill/>
          </a:ln>
        </p:spPr>
      </p:pic>
      <p:pic>
        <p:nvPicPr>
          <p:cNvPr id="5" name="Resim 4"/>
          <p:cNvPicPr/>
          <p:nvPr/>
        </p:nvPicPr>
        <p:blipFill>
          <a:blip r:embed="rId4">
            <a:extLst>
              <a:ext uri="{28A0092B-C50C-407E-A947-70E740481C1C}">
                <a14:useLocalDpi xmlns:a14="http://schemas.microsoft.com/office/drawing/2010/main" val="0"/>
              </a:ext>
            </a:extLst>
          </a:blip>
          <a:srcRect/>
          <a:stretch>
            <a:fillRect/>
          </a:stretch>
        </p:blipFill>
        <p:spPr bwMode="auto">
          <a:xfrm>
            <a:off x="1036354" y="4398515"/>
            <a:ext cx="8582099" cy="1985032"/>
          </a:xfrm>
          <a:prstGeom prst="rect">
            <a:avLst/>
          </a:prstGeom>
          <a:noFill/>
          <a:ln>
            <a:noFill/>
          </a:ln>
        </p:spPr>
      </p:pic>
    </p:spTree>
    <p:extLst>
      <p:ext uri="{BB962C8B-B14F-4D97-AF65-F5344CB8AC3E}">
        <p14:creationId xmlns:p14="http://schemas.microsoft.com/office/powerpoint/2010/main" val="3910679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838200" y="1825625"/>
            <a:ext cx="7177216" cy="4351338"/>
          </a:xfrm>
        </p:spPr>
        <p:txBody>
          <a:bodyPr>
            <a:normAutofit/>
          </a:bodyPr>
          <a:lstStyle/>
          <a:p>
            <a:r>
              <a:rPr lang="tr-TR" sz="2000" b="1" dirty="0"/>
              <a:t>İleri Yönlü Hesaplama (</a:t>
            </a:r>
            <a:r>
              <a:rPr lang="tr-TR" sz="2000" b="1" dirty="0" err="1"/>
              <a:t>Forward</a:t>
            </a:r>
            <a:r>
              <a:rPr lang="tr-TR" sz="2000" b="1" dirty="0"/>
              <a:t>)</a:t>
            </a:r>
            <a:endParaRPr lang="tr-TR" sz="2000" dirty="0"/>
          </a:p>
          <a:p>
            <a:pPr marL="0" indent="0">
              <a:buNone/>
            </a:pPr>
            <a:r>
              <a:rPr lang="tr-TR" sz="2000" dirty="0"/>
              <a:t>Yapay sinir ağlarında ileri doğru hesaplama: girişler ile ağırlıklar çarpılır ve bu çarpımlar toplanarak </a:t>
            </a:r>
            <a:r>
              <a:rPr lang="tr-TR" sz="2000" b="1" dirty="0"/>
              <a:t>net</a:t>
            </a:r>
            <a:r>
              <a:rPr lang="tr-TR" sz="2000" dirty="0"/>
              <a:t> değer bulunur. Bu net değer aktivasyon fonksiyonundan geçirilerek çıkış(</a:t>
            </a:r>
            <a:r>
              <a:rPr lang="tr-TR" sz="2000" b="1" dirty="0" err="1"/>
              <a:t>out</a:t>
            </a:r>
            <a:r>
              <a:rPr lang="tr-TR" sz="2000" dirty="0"/>
              <a:t>) değeri oluşturulur</a:t>
            </a:r>
            <a:r>
              <a:rPr lang="tr-TR" sz="2000" dirty="0" smtClean="0"/>
              <a:t>.</a:t>
            </a:r>
          </a:p>
          <a:p>
            <a:pPr marL="0" indent="0">
              <a:buNone/>
            </a:pPr>
            <a:r>
              <a:rPr lang="tr-TR" sz="2000" dirty="0" err="1"/>
              <a:t>Problemizdeki</a:t>
            </a:r>
            <a:r>
              <a:rPr lang="tr-TR" sz="2000" dirty="0"/>
              <a:t> veri kümesi 1.örneği ve ara katman için net ve </a:t>
            </a:r>
            <a:r>
              <a:rPr lang="tr-TR" sz="2000" dirty="0" err="1"/>
              <a:t>outları</a:t>
            </a:r>
            <a:r>
              <a:rPr lang="tr-TR" sz="2000" dirty="0"/>
              <a:t> Sigmoid aktivasyon fonksiyonu kullanarak hesaplayalım.</a:t>
            </a:r>
          </a:p>
          <a:p>
            <a:pPr marL="0" indent="0">
              <a:buNone/>
            </a:pPr>
            <a:endParaRPr lang="tr-TR" sz="2000" dirty="0"/>
          </a:p>
          <a:p>
            <a:endParaRPr lang="tr-TR" sz="2000" dirty="0"/>
          </a:p>
        </p:txBody>
      </p:sp>
      <p:pic>
        <p:nvPicPr>
          <p:cNvPr id="4" name="Resim 3" descr="https://miro.medium.com/v2/resize:fit:431/1*2JPuBAc5S9G42qgzt9SnJA.png"/>
          <p:cNvPicPr/>
          <p:nvPr/>
        </p:nvPicPr>
        <p:blipFill>
          <a:blip r:embed="rId2">
            <a:extLst>
              <a:ext uri="{28A0092B-C50C-407E-A947-70E740481C1C}">
                <a14:useLocalDpi xmlns:a14="http://schemas.microsoft.com/office/drawing/2010/main" val="0"/>
              </a:ext>
            </a:extLst>
          </a:blip>
          <a:srcRect/>
          <a:stretch>
            <a:fillRect/>
          </a:stretch>
        </p:blipFill>
        <p:spPr bwMode="auto">
          <a:xfrm>
            <a:off x="8015417" y="1130060"/>
            <a:ext cx="3274720" cy="2524365"/>
          </a:xfrm>
          <a:prstGeom prst="rect">
            <a:avLst/>
          </a:prstGeom>
          <a:noFill/>
          <a:ln>
            <a:noFill/>
          </a:ln>
        </p:spPr>
      </p:pic>
      <p:pic>
        <p:nvPicPr>
          <p:cNvPr id="5" name="Resim 4" descr="https://miro.medium.com/v2/resize:fit:651/1*XnNagc74WmN1Pv28onyWqg.jpeg"/>
          <p:cNvPicPr/>
          <p:nvPr/>
        </p:nvPicPr>
        <p:blipFill>
          <a:blip r:embed="rId3">
            <a:extLst>
              <a:ext uri="{28A0092B-C50C-407E-A947-70E740481C1C}">
                <a14:useLocalDpi xmlns:a14="http://schemas.microsoft.com/office/drawing/2010/main" val="0"/>
              </a:ext>
            </a:extLst>
          </a:blip>
          <a:srcRect/>
          <a:stretch>
            <a:fillRect/>
          </a:stretch>
        </p:blipFill>
        <p:spPr bwMode="auto">
          <a:xfrm>
            <a:off x="7910424" y="3692438"/>
            <a:ext cx="3667832" cy="2380557"/>
          </a:xfrm>
          <a:prstGeom prst="rect">
            <a:avLst/>
          </a:prstGeom>
          <a:noFill/>
          <a:ln>
            <a:noFill/>
          </a:ln>
        </p:spPr>
      </p:pic>
      <p:pic>
        <p:nvPicPr>
          <p:cNvPr id="6" name="Resim 5" descr="https://miro.medium.com/v2/resize:fit:626/1*fAZ-kETHGup7rdoOBzo-mg.png"/>
          <p:cNvPicPr/>
          <p:nvPr/>
        </p:nvPicPr>
        <p:blipFill>
          <a:blip r:embed="rId4">
            <a:extLst>
              <a:ext uri="{28A0092B-C50C-407E-A947-70E740481C1C}">
                <a14:useLocalDpi xmlns:a14="http://schemas.microsoft.com/office/drawing/2010/main" val="0"/>
              </a:ext>
            </a:extLst>
          </a:blip>
          <a:srcRect/>
          <a:stretch>
            <a:fillRect/>
          </a:stretch>
        </p:blipFill>
        <p:spPr bwMode="auto">
          <a:xfrm>
            <a:off x="1399754" y="4117374"/>
            <a:ext cx="4880276" cy="2292052"/>
          </a:xfrm>
          <a:prstGeom prst="rect">
            <a:avLst/>
          </a:prstGeom>
          <a:noFill/>
          <a:ln>
            <a:noFill/>
          </a:ln>
        </p:spPr>
      </p:pic>
    </p:spTree>
    <p:extLst>
      <p:ext uri="{BB962C8B-B14F-4D97-AF65-F5344CB8AC3E}">
        <p14:creationId xmlns:p14="http://schemas.microsoft.com/office/powerpoint/2010/main" val="126241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838200" y="1268084"/>
            <a:ext cx="10515600" cy="5313948"/>
          </a:xfrm>
        </p:spPr>
        <p:txBody>
          <a:bodyPr/>
          <a:lstStyle/>
          <a:p>
            <a:r>
              <a:rPr lang="tr-TR" sz="2000" dirty="0"/>
              <a:t>Birinci örneğin öznitelikleri ile ağırlıkların çarpımlarının toplamı bize </a:t>
            </a:r>
            <a:r>
              <a:rPr lang="tr-TR" sz="2000" b="1" dirty="0"/>
              <a:t>neth1</a:t>
            </a:r>
            <a:r>
              <a:rPr lang="tr-TR" sz="2000" dirty="0"/>
              <a:t> değerini verecektir</a:t>
            </a:r>
            <a:r>
              <a:rPr lang="tr-TR" sz="2000" dirty="0" smtClean="0"/>
              <a:t>.</a:t>
            </a:r>
          </a:p>
          <a:p>
            <a:endParaRPr lang="tr-TR" sz="2000" dirty="0"/>
          </a:p>
          <a:p>
            <a:endParaRPr lang="tr-TR" sz="2000" dirty="0" smtClean="0"/>
          </a:p>
          <a:p>
            <a:endParaRPr lang="tr-TR" sz="2000" dirty="0" smtClean="0"/>
          </a:p>
          <a:p>
            <a:endParaRPr lang="tr-TR" sz="2000" dirty="0"/>
          </a:p>
          <a:p>
            <a:endParaRPr lang="tr-TR" sz="2000" dirty="0" smtClean="0"/>
          </a:p>
          <a:p>
            <a:r>
              <a:rPr lang="tr-TR" sz="2000" dirty="0" smtClean="0"/>
              <a:t>Sigmoid </a:t>
            </a:r>
            <a:r>
              <a:rPr lang="tr-TR" sz="2000" dirty="0"/>
              <a:t>aktivasyon fonksiyonuna hesaplanan neth1 değeri verilerek </a:t>
            </a:r>
            <a:r>
              <a:rPr lang="tr-TR" sz="2000" b="1" dirty="0"/>
              <a:t>outh1</a:t>
            </a:r>
            <a:r>
              <a:rPr lang="tr-TR" sz="2000" dirty="0"/>
              <a:t> değeri hesaplanır.</a:t>
            </a:r>
          </a:p>
          <a:p>
            <a:endParaRPr lang="tr-TR" sz="2000" dirty="0" smtClean="0"/>
          </a:p>
          <a:p>
            <a:endParaRPr lang="tr-TR" sz="2000" dirty="0" smtClean="0"/>
          </a:p>
          <a:p>
            <a:pPr marL="0" indent="0">
              <a:buNone/>
            </a:pPr>
            <a:endParaRPr lang="tr-TR" sz="2000" dirty="0" smtClean="0"/>
          </a:p>
        </p:txBody>
      </p:sp>
      <p:pic>
        <p:nvPicPr>
          <p:cNvPr id="4" name="Resim 3" descr="https://miro.medium.com/v2/resize:fit:700/1*yGxSxHN2N1_v-C2-k_L04Q.png"/>
          <p:cNvPicPr/>
          <p:nvPr/>
        </p:nvPicPr>
        <p:blipFill>
          <a:blip r:embed="rId2">
            <a:extLst>
              <a:ext uri="{28A0092B-C50C-407E-A947-70E740481C1C}">
                <a14:useLocalDpi xmlns:a14="http://schemas.microsoft.com/office/drawing/2010/main" val="0"/>
              </a:ext>
            </a:extLst>
          </a:blip>
          <a:srcRect/>
          <a:stretch>
            <a:fillRect/>
          </a:stretch>
        </p:blipFill>
        <p:spPr bwMode="auto">
          <a:xfrm>
            <a:off x="1061049" y="1690687"/>
            <a:ext cx="8428007" cy="1069765"/>
          </a:xfrm>
          <a:prstGeom prst="rect">
            <a:avLst/>
          </a:prstGeom>
          <a:noFill/>
          <a:ln>
            <a:noFill/>
          </a:ln>
        </p:spPr>
      </p:pic>
      <p:pic>
        <p:nvPicPr>
          <p:cNvPr id="5" name="Resim 4" descr="https://miro.medium.com/v2/resize:fit:700/1*0NAXRa0GjUc2ThDHS3V6ug.png"/>
          <p:cNvPicPr/>
          <p:nvPr/>
        </p:nvPicPr>
        <p:blipFill>
          <a:blip r:embed="rId3">
            <a:extLst>
              <a:ext uri="{28A0092B-C50C-407E-A947-70E740481C1C}">
                <a14:useLocalDpi xmlns:a14="http://schemas.microsoft.com/office/drawing/2010/main" val="0"/>
              </a:ext>
            </a:extLst>
          </a:blip>
          <a:srcRect/>
          <a:stretch>
            <a:fillRect/>
          </a:stretch>
        </p:blipFill>
        <p:spPr bwMode="auto">
          <a:xfrm>
            <a:off x="1515649" y="4172325"/>
            <a:ext cx="7421317" cy="1452097"/>
          </a:xfrm>
          <a:prstGeom prst="rect">
            <a:avLst/>
          </a:prstGeom>
          <a:noFill/>
          <a:ln>
            <a:noFill/>
          </a:ln>
        </p:spPr>
      </p:pic>
    </p:spTree>
    <p:extLst>
      <p:ext uri="{BB962C8B-B14F-4D97-AF65-F5344CB8AC3E}">
        <p14:creationId xmlns:p14="http://schemas.microsoft.com/office/powerpoint/2010/main" val="585075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a:xfrm>
            <a:off x="838200" y="1431985"/>
            <a:ext cx="10515600" cy="4744978"/>
          </a:xfrm>
        </p:spPr>
        <p:txBody>
          <a:bodyPr/>
          <a:lstStyle/>
          <a:p>
            <a:r>
              <a:rPr lang="tr-TR" sz="2400" dirty="0"/>
              <a:t>Gizli katmanın ikinci nörona giren ağırlıklar ve öznitelikler kullanılarak aynı mantık ile </a:t>
            </a:r>
            <a:r>
              <a:rPr lang="tr-TR" sz="2400" b="1" dirty="0"/>
              <a:t>neth2</a:t>
            </a:r>
            <a:r>
              <a:rPr lang="tr-TR" sz="2400" dirty="0"/>
              <a:t> ve </a:t>
            </a:r>
            <a:r>
              <a:rPr lang="tr-TR" sz="2400" b="1" dirty="0"/>
              <a:t>outh2</a:t>
            </a:r>
            <a:r>
              <a:rPr lang="tr-TR" sz="2400" dirty="0"/>
              <a:t> hesaplanır.</a:t>
            </a:r>
          </a:p>
          <a:p>
            <a:endParaRPr lang="tr-TR" sz="2400" dirty="0"/>
          </a:p>
          <a:p>
            <a:endParaRPr lang="tr-TR" sz="2400" dirty="0" smtClean="0"/>
          </a:p>
          <a:p>
            <a:endParaRPr lang="tr-TR" sz="2400" dirty="0"/>
          </a:p>
          <a:p>
            <a:r>
              <a:rPr lang="tr-TR" sz="2400" dirty="0"/>
              <a:t>Aynı mantık ile gizli katman üzerinden çıkış katmanına doğru ileriye hesaplamaya devam edilecektir. outh1 ve outh2 kullanılarak çıkış nöronları için </a:t>
            </a:r>
            <a:r>
              <a:rPr lang="tr-TR" sz="2400" b="1" dirty="0"/>
              <a:t>outo1</a:t>
            </a:r>
            <a:r>
              <a:rPr lang="tr-TR" sz="2400" dirty="0"/>
              <a:t>, </a:t>
            </a:r>
            <a:r>
              <a:rPr lang="tr-TR" sz="2400" b="1" dirty="0"/>
              <a:t>outo2</a:t>
            </a:r>
            <a:r>
              <a:rPr lang="tr-TR" sz="2400" dirty="0"/>
              <a:t> ve </a:t>
            </a:r>
            <a:r>
              <a:rPr lang="tr-TR" sz="2400" b="1" dirty="0"/>
              <a:t>outo3</a:t>
            </a:r>
            <a:r>
              <a:rPr lang="tr-TR" sz="2400" dirty="0"/>
              <a:t> hesaplanmalıdır.</a:t>
            </a:r>
          </a:p>
          <a:p>
            <a:endParaRPr lang="tr-TR" dirty="0"/>
          </a:p>
        </p:txBody>
      </p:sp>
      <p:pic>
        <p:nvPicPr>
          <p:cNvPr id="4" name="Resim 3" descr="https://miro.medium.com/v2/resize:fit:700/1*ePghbvRo-xBhhFoN_MIOWg.png"/>
          <p:cNvPicPr/>
          <p:nvPr/>
        </p:nvPicPr>
        <p:blipFill>
          <a:blip r:embed="rId2">
            <a:extLst>
              <a:ext uri="{28A0092B-C50C-407E-A947-70E740481C1C}">
                <a14:useLocalDpi xmlns:a14="http://schemas.microsoft.com/office/drawing/2010/main" val="0"/>
              </a:ext>
            </a:extLst>
          </a:blip>
          <a:srcRect/>
          <a:stretch>
            <a:fillRect/>
          </a:stretch>
        </p:blipFill>
        <p:spPr bwMode="auto">
          <a:xfrm>
            <a:off x="1138687" y="2182483"/>
            <a:ext cx="5857336" cy="1397479"/>
          </a:xfrm>
          <a:prstGeom prst="rect">
            <a:avLst/>
          </a:prstGeom>
          <a:noFill/>
          <a:ln>
            <a:noFill/>
          </a:ln>
        </p:spPr>
      </p:pic>
      <p:pic>
        <p:nvPicPr>
          <p:cNvPr id="5" name="Resim 4" descr="https://miro.medium.com/v2/resize:fit:700/1*izWUUC_g_n6Yu149DhRpVQ.png"/>
          <p:cNvPicPr/>
          <p:nvPr/>
        </p:nvPicPr>
        <p:blipFill>
          <a:blip r:embed="rId3">
            <a:extLst>
              <a:ext uri="{28A0092B-C50C-407E-A947-70E740481C1C}">
                <a14:useLocalDpi xmlns:a14="http://schemas.microsoft.com/office/drawing/2010/main" val="0"/>
              </a:ext>
            </a:extLst>
          </a:blip>
          <a:srcRect/>
          <a:stretch>
            <a:fillRect/>
          </a:stretch>
        </p:blipFill>
        <p:spPr bwMode="auto">
          <a:xfrm>
            <a:off x="1039938" y="4713159"/>
            <a:ext cx="6249383" cy="1575497"/>
          </a:xfrm>
          <a:prstGeom prst="rect">
            <a:avLst/>
          </a:prstGeom>
          <a:noFill/>
          <a:ln>
            <a:noFill/>
          </a:ln>
        </p:spPr>
      </p:pic>
    </p:spTree>
    <p:extLst>
      <p:ext uri="{BB962C8B-B14F-4D97-AF65-F5344CB8AC3E}">
        <p14:creationId xmlns:p14="http://schemas.microsoft.com/office/powerpoint/2010/main" val="6790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92407"/>
          </a:xfrm>
        </p:spPr>
        <p:txBody>
          <a:bodyPr>
            <a:normAutofit fontScale="90000"/>
          </a:bodyPr>
          <a:lstStyle/>
          <a:p>
            <a:r>
              <a:rPr lang="tr-TR" dirty="0" smtClean="0"/>
              <a:t>Örnek</a:t>
            </a:r>
            <a:endParaRPr lang="tr-TR" dirty="0"/>
          </a:p>
        </p:txBody>
      </p:sp>
      <p:sp>
        <p:nvSpPr>
          <p:cNvPr id="3" name="İçerik Yer Tutucusu 2"/>
          <p:cNvSpPr>
            <a:spLocks noGrp="1"/>
          </p:cNvSpPr>
          <p:nvPr>
            <p:ph idx="1"/>
          </p:nvPr>
        </p:nvSpPr>
        <p:spPr>
          <a:xfrm>
            <a:off x="838200" y="957532"/>
            <a:ext cx="10515600" cy="5402079"/>
          </a:xfrm>
        </p:spPr>
        <p:txBody>
          <a:bodyPr/>
          <a:lstStyle/>
          <a:p>
            <a:r>
              <a:rPr lang="tr-TR" sz="2000" dirty="0"/>
              <a:t>outo2 ve outo3 aynı mantık ile hesaplanırsa</a:t>
            </a:r>
            <a:r>
              <a:rPr lang="tr-TR" sz="2000" dirty="0" smtClean="0"/>
              <a:t>:</a:t>
            </a:r>
          </a:p>
          <a:p>
            <a:endParaRPr lang="tr-TR" sz="2000" dirty="0"/>
          </a:p>
          <a:p>
            <a:endParaRPr lang="tr-TR" sz="2000" dirty="0" smtClean="0"/>
          </a:p>
          <a:p>
            <a:endParaRPr lang="tr-TR" sz="2000" b="1" dirty="0" smtClean="0"/>
          </a:p>
          <a:p>
            <a:r>
              <a:rPr lang="tr-TR" sz="2000" b="1" dirty="0" smtClean="0"/>
              <a:t>Toplam </a:t>
            </a:r>
            <a:r>
              <a:rPr lang="tr-TR" sz="2000" b="1" dirty="0"/>
              <a:t>Hatayı Hesaplama</a:t>
            </a:r>
            <a:endParaRPr lang="tr-TR" sz="2000" dirty="0"/>
          </a:p>
          <a:p>
            <a:r>
              <a:rPr lang="tr-TR" sz="2000" dirty="0"/>
              <a:t>Yapay sinir ağımız çıkışları sırasıyla </a:t>
            </a:r>
            <a:r>
              <a:rPr lang="tr-TR" sz="2000" b="1" dirty="0"/>
              <a:t>0.6568, 0.6159, 0.7246</a:t>
            </a:r>
            <a:r>
              <a:rPr lang="tr-TR" sz="2000" dirty="0"/>
              <a:t> olarak hesapladı. Ama eğitim kümesine baktığımızda eğitilen örnek için ağın üretmesi gereken sınıf </a:t>
            </a:r>
            <a:r>
              <a:rPr lang="tr-TR" sz="2000" b="1" dirty="0" err="1"/>
              <a:t>Setosa</a:t>
            </a:r>
            <a:r>
              <a:rPr lang="tr-TR" sz="2000" dirty="0"/>
              <a:t> yani </a:t>
            </a:r>
            <a:r>
              <a:rPr lang="tr-TR" sz="2000" b="1" dirty="0"/>
              <a:t>1, 0, 0 </a:t>
            </a:r>
            <a:r>
              <a:rPr lang="tr-TR" sz="2000" dirty="0"/>
              <a:t>olmalı idi. O zaman bir hata fonksiyonu yazmamız gereklidir</a:t>
            </a:r>
            <a:r>
              <a:rPr lang="tr-TR" sz="2000" dirty="0" smtClean="0"/>
              <a:t>. </a:t>
            </a:r>
            <a:r>
              <a:rPr lang="tr-TR" sz="2000" dirty="0"/>
              <a:t>Yapay sinir ağındaki çıktı ile gerçek etiket veya hedef değeri arasındaki </a:t>
            </a:r>
            <a:r>
              <a:rPr lang="tr-TR" sz="2000" dirty="0" err="1"/>
              <a:t>karesel</a:t>
            </a:r>
            <a:r>
              <a:rPr lang="tr-TR" sz="2000" dirty="0"/>
              <a:t> farkların toplamı bize hata veya maliyet (</a:t>
            </a:r>
            <a:r>
              <a:rPr lang="tr-TR" sz="2000" b="1" dirty="0" err="1"/>
              <a:t>cost</a:t>
            </a:r>
            <a:r>
              <a:rPr lang="tr-TR" sz="2000" dirty="0"/>
              <a:t>) fonksiyonu verir. Bu maliyet kare hata (</a:t>
            </a:r>
            <a:r>
              <a:rPr lang="tr-TR" sz="2000" b="1" dirty="0" err="1"/>
              <a:t>Square</a:t>
            </a:r>
            <a:r>
              <a:rPr lang="tr-TR" sz="2000" dirty="0"/>
              <a:t> </a:t>
            </a:r>
            <a:r>
              <a:rPr lang="tr-TR" sz="2000" b="1" dirty="0" err="1"/>
              <a:t>Error</a:t>
            </a:r>
            <a:r>
              <a:rPr lang="tr-TR" sz="2000" dirty="0"/>
              <a:t>) formülü ile hesaplanır</a:t>
            </a:r>
            <a:r>
              <a:rPr lang="tr-TR" sz="2000" dirty="0" smtClean="0"/>
              <a:t>.</a:t>
            </a:r>
          </a:p>
          <a:p>
            <a:endParaRPr lang="tr-TR" sz="2000" dirty="0" smtClean="0"/>
          </a:p>
          <a:p>
            <a:r>
              <a:rPr lang="tr-TR" sz="2000" dirty="0"/>
              <a:t>Hatanın yani fonksiyonunun minimum olmasını istiyoruz. Bunun için bu denklemin </a:t>
            </a:r>
            <a:r>
              <a:rPr lang="tr-TR" sz="2000"/>
              <a:t>lokal </a:t>
            </a:r>
            <a:r>
              <a:rPr lang="tr-TR" sz="2000" smtClean="0"/>
              <a:t>minimumuna </a:t>
            </a:r>
            <a:r>
              <a:rPr lang="tr-TR" sz="2000" dirty="0"/>
              <a:t>doğru </a:t>
            </a:r>
            <a:r>
              <a:rPr lang="tr-TR" sz="2000" dirty="0" err="1"/>
              <a:t>iteratif</a:t>
            </a:r>
            <a:r>
              <a:rPr lang="tr-TR" sz="2000" dirty="0"/>
              <a:t> şekilde yakınsamalıyız.</a:t>
            </a:r>
          </a:p>
          <a:p>
            <a:endParaRPr lang="tr-TR" sz="2000" dirty="0"/>
          </a:p>
        </p:txBody>
      </p:sp>
      <p:pic>
        <p:nvPicPr>
          <p:cNvPr id="4" name="Resim 3" descr="https://miro.medium.com/v2/resize:fit:700/1*n3uQoa91tbpqEBn-mbzGJQ.png"/>
          <p:cNvPicPr/>
          <p:nvPr/>
        </p:nvPicPr>
        <p:blipFill>
          <a:blip r:embed="rId2">
            <a:extLst>
              <a:ext uri="{28A0092B-C50C-407E-A947-70E740481C1C}">
                <a14:useLocalDpi xmlns:a14="http://schemas.microsoft.com/office/drawing/2010/main" val="0"/>
              </a:ext>
            </a:extLst>
          </a:blip>
          <a:srcRect/>
          <a:stretch>
            <a:fillRect/>
          </a:stretch>
        </p:blipFill>
        <p:spPr bwMode="auto">
          <a:xfrm>
            <a:off x="939283" y="1265124"/>
            <a:ext cx="6815863" cy="1271042"/>
          </a:xfrm>
          <a:prstGeom prst="rect">
            <a:avLst/>
          </a:prstGeom>
          <a:noFill/>
          <a:ln>
            <a:noFill/>
          </a:ln>
        </p:spPr>
      </p:pic>
      <p:pic>
        <p:nvPicPr>
          <p:cNvPr id="5" name="Resim 4" descr="https://miro.medium.com/v2/resize:fit:700/1*rjU16q8SJSUvVsFDcM75CQ.png"/>
          <p:cNvPicPr/>
          <p:nvPr/>
        </p:nvPicPr>
        <p:blipFill>
          <a:blip r:embed="rId3">
            <a:extLst>
              <a:ext uri="{28A0092B-C50C-407E-A947-70E740481C1C}">
                <a14:useLocalDpi xmlns:a14="http://schemas.microsoft.com/office/drawing/2010/main" val="0"/>
              </a:ext>
            </a:extLst>
          </a:blip>
          <a:srcRect/>
          <a:stretch>
            <a:fillRect/>
          </a:stretch>
        </p:blipFill>
        <p:spPr bwMode="auto">
          <a:xfrm>
            <a:off x="1312391" y="4408098"/>
            <a:ext cx="4251648" cy="553368"/>
          </a:xfrm>
          <a:prstGeom prst="rect">
            <a:avLst/>
          </a:prstGeom>
          <a:noFill/>
          <a:ln>
            <a:noFill/>
          </a:ln>
        </p:spPr>
      </p:pic>
      <p:pic>
        <p:nvPicPr>
          <p:cNvPr id="6" name="Resim 5" descr="https://miro.medium.com/v2/resize:fit:700/1*LLgkoUE3zcAjV0dmM_ItIw.png"/>
          <p:cNvPicPr/>
          <p:nvPr/>
        </p:nvPicPr>
        <p:blipFill>
          <a:blip r:embed="rId4">
            <a:extLst>
              <a:ext uri="{28A0092B-C50C-407E-A947-70E740481C1C}">
                <a14:useLocalDpi xmlns:a14="http://schemas.microsoft.com/office/drawing/2010/main" val="0"/>
              </a:ext>
            </a:extLst>
          </a:blip>
          <a:srcRect/>
          <a:stretch>
            <a:fillRect/>
          </a:stretch>
        </p:blipFill>
        <p:spPr bwMode="auto">
          <a:xfrm>
            <a:off x="1021318" y="5443269"/>
            <a:ext cx="7208281" cy="1061048"/>
          </a:xfrm>
          <a:prstGeom prst="rect">
            <a:avLst/>
          </a:prstGeom>
          <a:noFill/>
          <a:ln>
            <a:noFill/>
          </a:ln>
        </p:spPr>
      </p:pic>
    </p:spTree>
    <p:extLst>
      <p:ext uri="{BB962C8B-B14F-4D97-AF65-F5344CB8AC3E}">
        <p14:creationId xmlns:p14="http://schemas.microsoft.com/office/powerpoint/2010/main" val="83239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838200" y="1825624"/>
            <a:ext cx="7234881" cy="4797597"/>
          </a:xfrm>
        </p:spPr>
        <p:txBody>
          <a:bodyPr>
            <a:normAutofit fontScale="70000" lnSpcReduction="20000"/>
          </a:bodyPr>
          <a:lstStyle/>
          <a:p>
            <a:r>
              <a:rPr lang="tr-TR" dirty="0"/>
              <a:t>İleri yönlü hesaplama bir döngü yani bu </a:t>
            </a:r>
            <a:r>
              <a:rPr lang="tr-TR" dirty="0" err="1"/>
              <a:t>epoch</a:t>
            </a:r>
            <a:r>
              <a:rPr lang="tr-TR" dirty="0"/>
              <a:t> için bitti. Toplam hata sıfırdan çok büyük olduğu için hatayı geriye yaymalıyız.</a:t>
            </a:r>
          </a:p>
          <a:p>
            <a:r>
              <a:rPr lang="tr-TR" b="1" dirty="0"/>
              <a:t>Hatayı Geriye Yayma(</a:t>
            </a:r>
            <a:r>
              <a:rPr lang="tr-TR" b="1" dirty="0" err="1"/>
              <a:t>Backpropagation</a:t>
            </a:r>
            <a:r>
              <a:rPr lang="tr-TR" b="1" dirty="0"/>
              <a:t>)</a:t>
            </a:r>
            <a:endParaRPr lang="tr-TR" dirty="0"/>
          </a:p>
          <a:p>
            <a:r>
              <a:rPr lang="tr-TR" dirty="0"/>
              <a:t>Geri yayılım ile amacımız ağdaki ağırlıkların her birini güncellemek ve bu sayede gerçek çıktının hedef çıktıya daha yakın olmasına neden olmasını sağlamaktır. Bu amaç </a:t>
            </a:r>
            <a:r>
              <a:rPr lang="tr-TR" dirty="0" err="1"/>
              <a:t>icin</a:t>
            </a:r>
            <a:r>
              <a:rPr lang="tr-TR" dirty="0"/>
              <a:t> </a:t>
            </a:r>
            <a:r>
              <a:rPr lang="tr-TR" b="1" dirty="0" err="1"/>
              <a:t>Gradient</a:t>
            </a:r>
            <a:r>
              <a:rPr lang="tr-TR" b="1" dirty="0"/>
              <a:t> </a:t>
            </a:r>
            <a:r>
              <a:rPr lang="tr-TR" b="1" dirty="0" err="1"/>
              <a:t>Descent</a:t>
            </a:r>
            <a:r>
              <a:rPr lang="tr-TR" dirty="0"/>
              <a:t> (azalma) optimizasyon algoritması kullanılır. Bu algoritma denklemin </a:t>
            </a:r>
            <a:r>
              <a:rPr lang="tr-TR" dirty="0" err="1"/>
              <a:t>local</a:t>
            </a:r>
            <a:r>
              <a:rPr lang="tr-TR" dirty="0"/>
              <a:t> </a:t>
            </a:r>
            <a:r>
              <a:rPr lang="tr-TR" dirty="0" err="1"/>
              <a:t>minimuna</a:t>
            </a:r>
            <a:r>
              <a:rPr lang="tr-TR" dirty="0"/>
              <a:t> yakınsamak için birinci türev kullanır. Hata fonksiyonunun lokal minimumunu bu algoritmayı kullanarak hesaplayacağız. </a:t>
            </a:r>
          </a:p>
          <a:p>
            <a:r>
              <a:rPr lang="tr-TR" dirty="0"/>
              <a:t>Örneğe geri dönersek ileri hesaplama için hesaplanan toplam hata </a:t>
            </a:r>
            <a:r>
              <a:rPr lang="tr-TR" b="1" dirty="0"/>
              <a:t>0.511 </a:t>
            </a:r>
            <a:r>
              <a:rPr lang="tr-TR" dirty="0"/>
              <a:t>olarak hesaplandı. Bu toplam hata sıfır olduğu zaman ya da bizim istediğimiz </a:t>
            </a:r>
            <a:r>
              <a:rPr lang="tr-TR" b="1" dirty="0"/>
              <a:t>epsilon</a:t>
            </a:r>
            <a:r>
              <a:rPr lang="tr-TR" dirty="0"/>
              <a:t> değerine ulaştığında eğitim bitmiş demektir. Örneğin 0.0001 gibi.</a:t>
            </a:r>
          </a:p>
          <a:p>
            <a:r>
              <a:rPr lang="tr-TR" dirty="0"/>
              <a:t>Hata sıfır olmadığı için geriye doğru ağırlıkları güncellemeliyiz. O zaman yeni </a:t>
            </a:r>
            <a:r>
              <a:rPr lang="tr-TR" b="1" dirty="0"/>
              <a:t>w9</a:t>
            </a:r>
            <a:r>
              <a:rPr lang="tr-TR" dirty="0"/>
              <a:t> ağırlığını hesaplama ile başlayalım. Toplam hataya w9 etkisini hesaplamak istiyoruz. O zaman toplam hatanın w9'a göre türevini hesaplamalıyız.</a:t>
            </a:r>
          </a:p>
          <a:p>
            <a:endParaRPr lang="tr-TR" dirty="0"/>
          </a:p>
        </p:txBody>
      </p:sp>
      <p:pic>
        <p:nvPicPr>
          <p:cNvPr id="4" name="Resim 3" descr="https://miro.medium.com/v2/resize:fit:431/1*L8xoB15gVz-skn3EbEnxtA.png"/>
          <p:cNvPicPr/>
          <p:nvPr/>
        </p:nvPicPr>
        <p:blipFill>
          <a:blip r:embed="rId2">
            <a:extLst>
              <a:ext uri="{28A0092B-C50C-407E-A947-70E740481C1C}">
                <a14:useLocalDpi xmlns:a14="http://schemas.microsoft.com/office/drawing/2010/main" val="0"/>
              </a:ext>
            </a:extLst>
          </a:blip>
          <a:srcRect/>
          <a:stretch>
            <a:fillRect/>
          </a:stretch>
        </p:blipFill>
        <p:spPr bwMode="auto">
          <a:xfrm>
            <a:off x="8005313" y="1690688"/>
            <a:ext cx="3778369" cy="2691531"/>
          </a:xfrm>
          <a:prstGeom prst="rect">
            <a:avLst/>
          </a:prstGeom>
          <a:noFill/>
          <a:ln>
            <a:noFill/>
          </a:ln>
        </p:spPr>
      </p:pic>
    </p:spTree>
    <p:extLst>
      <p:ext uri="{BB962C8B-B14F-4D97-AF65-F5344CB8AC3E}">
        <p14:creationId xmlns:p14="http://schemas.microsoft.com/office/powerpoint/2010/main" val="2064902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635539"/>
          </a:xfrm>
        </p:spPr>
        <p:txBody>
          <a:bodyPr>
            <a:normAutofit fontScale="90000"/>
          </a:bodyPr>
          <a:lstStyle/>
          <a:p>
            <a:r>
              <a:rPr lang="tr-TR" dirty="0" smtClean="0"/>
              <a:t>Örnek</a:t>
            </a:r>
            <a:endParaRPr lang="tr-TR" dirty="0"/>
          </a:p>
        </p:txBody>
      </p:sp>
      <p:sp>
        <p:nvSpPr>
          <p:cNvPr id="3" name="İçerik Yer Tutucusu 2"/>
          <p:cNvSpPr>
            <a:spLocks noGrp="1"/>
          </p:cNvSpPr>
          <p:nvPr>
            <p:ph idx="1"/>
          </p:nvPr>
        </p:nvSpPr>
        <p:spPr>
          <a:xfrm>
            <a:off x="838200" y="1000664"/>
            <a:ext cx="10515600" cy="5176299"/>
          </a:xfrm>
        </p:spPr>
        <p:txBody>
          <a:bodyPr>
            <a:normAutofit/>
          </a:bodyPr>
          <a:lstStyle/>
          <a:p>
            <a:r>
              <a:rPr lang="tr-TR" sz="2000" dirty="0"/>
              <a:t>Bunu hesaplarken </a:t>
            </a:r>
            <a:r>
              <a:rPr lang="tr-TR" sz="2000" b="1" dirty="0"/>
              <a:t>E1'in outo1'e bağlı, outo1 neto1'e bağlı, neto1 ise w9 bağlı </a:t>
            </a:r>
            <a:r>
              <a:rPr lang="tr-TR" sz="2000" dirty="0"/>
              <a:t>olduğu görülmektedir. Bağımlılık etkisi matematikteki </a:t>
            </a:r>
            <a:r>
              <a:rPr lang="tr-TR" sz="2000" b="1" dirty="0"/>
              <a:t>zincir kuralı </a:t>
            </a:r>
            <a:r>
              <a:rPr lang="tr-TR" sz="2000" dirty="0"/>
              <a:t>ile çözülür</a:t>
            </a:r>
            <a:r>
              <a:rPr lang="tr-TR" sz="2000" dirty="0" smtClean="0"/>
              <a:t>.</a:t>
            </a:r>
          </a:p>
          <a:p>
            <a:endParaRPr lang="tr-TR" sz="2000" dirty="0" smtClean="0"/>
          </a:p>
          <a:p>
            <a:endParaRPr lang="tr-TR" sz="2000" dirty="0"/>
          </a:p>
          <a:p>
            <a:r>
              <a:rPr lang="tr-TR" sz="2000" dirty="0"/>
              <a:t>O zaman 3 tane türev hesaplayacağız.</a:t>
            </a:r>
          </a:p>
          <a:p>
            <a:pPr lvl="0"/>
            <a:r>
              <a:rPr lang="tr-TR" sz="2000" dirty="0"/>
              <a:t>Yukarıdaki sinir ağına baktığımızda toplam hatayı E1, E2 ve E3' ün toplamından oluşmaktadır. Outo1 sadece E1 hatasına etki etmektedir. O zaman E2 ve E3'ün outo1'e göre etkileri yani türevleri </a:t>
            </a:r>
            <a:r>
              <a:rPr lang="tr-TR" sz="2000" b="1" dirty="0"/>
              <a:t>sıfırdır</a:t>
            </a:r>
            <a:r>
              <a:rPr lang="tr-TR" sz="2000" dirty="0"/>
              <a:t>.</a:t>
            </a:r>
          </a:p>
          <a:p>
            <a:endParaRPr lang="tr-TR" sz="2000" dirty="0"/>
          </a:p>
          <a:p>
            <a:endParaRPr lang="tr-TR" sz="2000" dirty="0"/>
          </a:p>
        </p:txBody>
      </p:sp>
      <p:pic>
        <p:nvPicPr>
          <p:cNvPr id="4" name="Resim 3" descr="https://miro.medium.com/v2/resize:fit:700/1*HcEZQDuWdS5bmY5JQpqGLw.png"/>
          <p:cNvPicPr/>
          <p:nvPr/>
        </p:nvPicPr>
        <p:blipFill>
          <a:blip r:embed="rId2">
            <a:extLst>
              <a:ext uri="{28A0092B-C50C-407E-A947-70E740481C1C}">
                <a14:useLocalDpi xmlns:a14="http://schemas.microsoft.com/office/drawing/2010/main" val="0"/>
              </a:ext>
            </a:extLst>
          </a:blip>
          <a:srcRect/>
          <a:stretch>
            <a:fillRect/>
          </a:stretch>
        </p:blipFill>
        <p:spPr bwMode="auto">
          <a:xfrm>
            <a:off x="1009907" y="1636203"/>
            <a:ext cx="5753202" cy="813699"/>
          </a:xfrm>
          <a:prstGeom prst="rect">
            <a:avLst/>
          </a:prstGeom>
          <a:noFill/>
          <a:ln>
            <a:noFill/>
          </a:ln>
        </p:spPr>
      </p:pic>
      <p:pic>
        <p:nvPicPr>
          <p:cNvPr id="5" name="Resim 4" descr="https://miro.medium.com/v2/resize:fit:700/1*hMp0ZpOn-NklqdG2FU0Y3g.png"/>
          <p:cNvPicPr/>
          <p:nvPr/>
        </p:nvPicPr>
        <p:blipFill>
          <a:blip r:embed="rId3">
            <a:extLst>
              <a:ext uri="{28A0092B-C50C-407E-A947-70E740481C1C}">
                <a14:useLocalDpi xmlns:a14="http://schemas.microsoft.com/office/drawing/2010/main" val="0"/>
              </a:ext>
            </a:extLst>
          </a:blip>
          <a:srcRect/>
          <a:stretch>
            <a:fillRect/>
          </a:stretch>
        </p:blipFill>
        <p:spPr bwMode="auto">
          <a:xfrm>
            <a:off x="1009906" y="3795623"/>
            <a:ext cx="6141392" cy="2381340"/>
          </a:xfrm>
          <a:prstGeom prst="rect">
            <a:avLst/>
          </a:prstGeom>
          <a:noFill/>
          <a:ln>
            <a:noFill/>
          </a:ln>
        </p:spPr>
      </p:pic>
      <p:pic>
        <p:nvPicPr>
          <p:cNvPr id="6" name="Resim 5" descr="https://miro.medium.com/v2/resize:fit:431/1*L8xoB15gVz-skn3EbEnxtA.png"/>
          <p:cNvPicPr/>
          <p:nvPr/>
        </p:nvPicPr>
        <p:blipFill>
          <a:blip r:embed="rId4">
            <a:extLst>
              <a:ext uri="{28A0092B-C50C-407E-A947-70E740481C1C}">
                <a14:useLocalDpi xmlns:a14="http://schemas.microsoft.com/office/drawing/2010/main" val="0"/>
              </a:ext>
            </a:extLst>
          </a:blip>
          <a:srcRect/>
          <a:stretch>
            <a:fillRect/>
          </a:stretch>
        </p:blipFill>
        <p:spPr bwMode="auto">
          <a:xfrm>
            <a:off x="7726131" y="3673490"/>
            <a:ext cx="3479582" cy="2597914"/>
          </a:xfrm>
          <a:prstGeom prst="rect">
            <a:avLst/>
          </a:prstGeom>
          <a:noFill/>
          <a:ln>
            <a:noFill/>
          </a:ln>
        </p:spPr>
      </p:pic>
    </p:spTree>
    <p:extLst>
      <p:ext uri="{BB962C8B-B14F-4D97-AF65-F5344CB8AC3E}">
        <p14:creationId xmlns:p14="http://schemas.microsoft.com/office/powerpoint/2010/main" val="165992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838200" y="1268083"/>
            <a:ext cx="10515600" cy="4908880"/>
          </a:xfrm>
        </p:spPr>
        <p:txBody>
          <a:bodyPr>
            <a:normAutofit/>
          </a:bodyPr>
          <a:lstStyle/>
          <a:p>
            <a:r>
              <a:rPr lang="tr-TR" sz="2000" dirty="0"/>
              <a:t>2. Outo1 ‘in neto1’e göre türevini hesaplayalım: Aktivasyon fonksiyonu olarak Sigmoid kullanmıştık. Sigmoid fonksiyonun neto1'e göre türevini bulmalıyız.</a:t>
            </a:r>
          </a:p>
          <a:p>
            <a:r>
              <a:rPr lang="tr-TR" sz="2000" b="1" dirty="0"/>
              <a:t>Bilgi</a:t>
            </a:r>
            <a:r>
              <a:rPr lang="tr-TR" sz="2000" dirty="0"/>
              <a:t>: Sigmoid fonksiyonun türevi </a:t>
            </a:r>
            <a:r>
              <a:rPr lang="tr-TR" sz="2000" b="1" dirty="0" err="1"/>
              <a:t>fx</a:t>
            </a:r>
            <a:r>
              <a:rPr lang="tr-TR" sz="2000" dirty="0"/>
              <a:t>= </a:t>
            </a:r>
            <a:r>
              <a:rPr lang="tr-TR" sz="2000" dirty="0" err="1"/>
              <a:t>fx</a:t>
            </a:r>
            <a:r>
              <a:rPr lang="tr-TR" sz="2000" dirty="0"/>
              <a:t> * (1 — </a:t>
            </a:r>
            <a:r>
              <a:rPr lang="tr-TR" sz="2000" dirty="0" err="1"/>
              <a:t>fx</a:t>
            </a:r>
            <a:r>
              <a:rPr lang="tr-TR" sz="2000" dirty="0"/>
              <a:t>) ‘</a:t>
            </a:r>
            <a:r>
              <a:rPr lang="tr-TR" sz="2000" dirty="0" err="1"/>
              <a:t>dir</a:t>
            </a:r>
            <a:r>
              <a:rPr lang="tr-TR" sz="2000" dirty="0" smtClean="0"/>
              <a:t>.</a:t>
            </a:r>
          </a:p>
          <a:p>
            <a:endParaRPr lang="tr-TR" sz="2000" dirty="0" smtClean="0"/>
          </a:p>
          <a:p>
            <a:endParaRPr lang="tr-TR" sz="2000" dirty="0"/>
          </a:p>
          <a:p>
            <a:endParaRPr lang="tr-TR" sz="2000" dirty="0" smtClean="0"/>
          </a:p>
          <a:p>
            <a:r>
              <a:rPr lang="tr-TR" sz="2000" dirty="0"/>
              <a:t>3. Neto1'in w9' a göre türevini hesaplayalım. Neto1 ağırlıkların </a:t>
            </a:r>
            <a:r>
              <a:rPr lang="tr-TR" sz="2000" dirty="0" err="1"/>
              <a:t>hidden</a:t>
            </a:r>
            <a:r>
              <a:rPr lang="tr-TR" sz="2000" dirty="0"/>
              <a:t> </a:t>
            </a:r>
            <a:r>
              <a:rPr lang="tr-TR" sz="2000" dirty="0" err="1"/>
              <a:t>outputlar</a:t>
            </a:r>
            <a:r>
              <a:rPr lang="tr-TR" sz="2000" dirty="0"/>
              <a:t> ile çarpımlarının toplamı olduğunu söylemiştik</a:t>
            </a:r>
            <a:r>
              <a:rPr lang="tr-TR" sz="2000" dirty="0" smtClean="0"/>
              <a:t>.</a:t>
            </a:r>
          </a:p>
          <a:p>
            <a:endParaRPr lang="tr-TR" sz="2000" dirty="0"/>
          </a:p>
          <a:p>
            <a:endParaRPr lang="tr-TR" sz="2000" dirty="0" smtClean="0"/>
          </a:p>
          <a:p>
            <a:r>
              <a:rPr lang="tr-TR" sz="2000" dirty="0"/>
              <a:t>Zincir kuralına göre bulunan bu 3 türev sonucu çarpılarak toplam hataya w9'un etkisi bulunur.</a:t>
            </a:r>
          </a:p>
          <a:p>
            <a:endParaRPr lang="tr-TR" sz="2000" dirty="0"/>
          </a:p>
          <a:p>
            <a:endParaRPr lang="tr-TR" sz="2000" dirty="0"/>
          </a:p>
          <a:p>
            <a:endParaRPr lang="tr-TR" sz="2000" dirty="0"/>
          </a:p>
        </p:txBody>
      </p:sp>
      <p:pic>
        <p:nvPicPr>
          <p:cNvPr id="4" name="Resim 3" descr="https://miro.medium.com/v2/resize:fit:700/1*GKe7zqWUQacw7rp8JvXEgA.png"/>
          <p:cNvPicPr/>
          <p:nvPr/>
        </p:nvPicPr>
        <p:blipFill>
          <a:blip r:embed="rId2">
            <a:extLst>
              <a:ext uri="{28A0092B-C50C-407E-A947-70E740481C1C}">
                <a14:useLocalDpi xmlns:a14="http://schemas.microsoft.com/office/drawing/2010/main" val="0"/>
              </a:ext>
            </a:extLst>
          </a:blip>
          <a:srcRect/>
          <a:stretch>
            <a:fillRect/>
          </a:stretch>
        </p:blipFill>
        <p:spPr bwMode="auto">
          <a:xfrm>
            <a:off x="992504" y="2230420"/>
            <a:ext cx="5296153" cy="1392678"/>
          </a:xfrm>
          <a:prstGeom prst="rect">
            <a:avLst/>
          </a:prstGeom>
          <a:noFill/>
          <a:ln>
            <a:noFill/>
          </a:ln>
        </p:spPr>
      </p:pic>
      <p:pic>
        <p:nvPicPr>
          <p:cNvPr id="5" name="Resim 4" descr="https://miro.medium.com/v2/resize:fit:700/1*qnHHjhUuflR8YK9TBADbSg.png"/>
          <p:cNvPicPr/>
          <p:nvPr/>
        </p:nvPicPr>
        <p:blipFill>
          <a:blip r:embed="rId3">
            <a:extLst>
              <a:ext uri="{28A0092B-C50C-407E-A947-70E740481C1C}">
                <a14:useLocalDpi xmlns:a14="http://schemas.microsoft.com/office/drawing/2010/main" val="0"/>
              </a:ext>
            </a:extLst>
          </a:blip>
          <a:srcRect/>
          <a:stretch>
            <a:fillRect/>
          </a:stretch>
        </p:blipFill>
        <p:spPr bwMode="auto">
          <a:xfrm>
            <a:off x="777814" y="4162830"/>
            <a:ext cx="5243424" cy="909501"/>
          </a:xfrm>
          <a:prstGeom prst="rect">
            <a:avLst/>
          </a:prstGeom>
          <a:noFill/>
          <a:ln>
            <a:noFill/>
          </a:ln>
        </p:spPr>
      </p:pic>
      <p:pic>
        <p:nvPicPr>
          <p:cNvPr id="6" name="Resim 5" descr="https://miro.medium.com/v2/resize:fit:700/1*aCPZWKbzH6iO_OVs1i1Snw.png"/>
          <p:cNvPicPr/>
          <p:nvPr/>
        </p:nvPicPr>
        <p:blipFill>
          <a:blip r:embed="rId4">
            <a:extLst>
              <a:ext uri="{28A0092B-C50C-407E-A947-70E740481C1C}">
                <a14:useLocalDpi xmlns:a14="http://schemas.microsoft.com/office/drawing/2010/main" val="0"/>
              </a:ext>
            </a:extLst>
          </a:blip>
          <a:srcRect/>
          <a:stretch>
            <a:fillRect/>
          </a:stretch>
        </p:blipFill>
        <p:spPr bwMode="auto">
          <a:xfrm>
            <a:off x="838200" y="5408761"/>
            <a:ext cx="5114026" cy="1307933"/>
          </a:xfrm>
          <a:prstGeom prst="rect">
            <a:avLst/>
          </a:prstGeom>
          <a:noFill/>
          <a:ln>
            <a:noFill/>
          </a:ln>
        </p:spPr>
      </p:pic>
    </p:spTree>
    <p:extLst>
      <p:ext uri="{BB962C8B-B14F-4D97-AF65-F5344CB8AC3E}">
        <p14:creationId xmlns:p14="http://schemas.microsoft.com/office/powerpoint/2010/main" val="2687652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838200" y="1199550"/>
            <a:ext cx="10515600" cy="5336188"/>
          </a:xfrm>
        </p:spPr>
        <p:txBody>
          <a:bodyPr/>
          <a:lstStyle/>
          <a:p>
            <a:r>
              <a:rPr lang="tr-TR" sz="2000" dirty="0" err="1"/>
              <a:t>Gradient</a:t>
            </a:r>
            <a:r>
              <a:rPr lang="tr-TR" sz="2000" dirty="0"/>
              <a:t> </a:t>
            </a:r>
            <a:r>
              <a:rPr lang="tr-TR" sz="2000" dirty="0" err="1"/>
              <a:t>Descent</a:t>
            </a:r>
            <a:r>
              <a:rPr lang="tr-TR" sz="2000" dirty="0"/>
              <a:t> algoritmasında yakınsama yönü </a:t>
            </a:r>
            <a:r>
              <a:rPr lang="tr-TR" sz="2000" dirty="0" err="1"/>
              <a:t>gradient</a:t>
            </a:r>
            <a:r>
              <a:rPr lang="tr-TR" sz="2000" dirty="0"/>
              <a:t> doğrultusuna ters yöndeki bir doğrultu üzerinde hareket edilir. Yukarıdaki formüldeki ters yön aradaki </a:t>
            </a:r>
            <a:r>
              <a:rPr lang="tr-TR" sz="2000" b="1" dirty="0"/>
              <a:t>eksi</a:t>
            </a:r>
            <a:r>
              <a:rPr lang="tr-TR" sz="2000" dirty="0"/>
              <a:t> işaretidir.</a:t>
            </a:r>
          </a:p>
          <a:p>
            <a:r>
              <a:rPr lang="tr-TR" sz="2000" dirty="0"/>
              <a:t>O yönde minimum nokta ile belli bir </a:t>
            </a:r>
            <a:r>
              <a:rPr lang="tr-TR" sz="2000" b="1" dirty="0"/>
              <a:t>adım miktarı veya öğrenme katsayısı </a:t>
            </a:r>
            <a:r>
              <a:rPr lang="tr-TR" sz="2000" dirty="0"/>
              <a:t>(</a:t>
            </a:r>
            <a:r>
              <a:rPr lang="tr-TR" sz="2000" dirty="0" err="1"/>
              <a:t>learning</a:t>
            </a:r>
            <a:r>
              <a:rPr lang="tr-TR" sz="2000" dirty="0"/>
              <a:t> rate) ile çarpılarak bir sonraki yeni ağırlık bulunur. </a:t>
            </a:r>
            <a:r>
              <a:rPr lang="tr-TR" sz="2000" dirty="0" smtClean="0"/>
              <a:t>Hesaplamalarda</a:t>
            </a:r>
            <a:r>
              <a:rPr lang="tr-TR" sz="2000" dirty="0"/>
              <a:t> </a:t>
            </a:r>
            <a:r>
              <a:rPr lang="tr-TR" sz="2000" b="1" dirty="0"/>
              <a:t>0.5</a:t>
            </a:r>
            <a:r>
              <a:rPr lang="tr-TR" sz="2000" dirty="0"/>
              <a:t> olarak seçelim.</a:t>
            </a:r>
          </a:p>
          <a:p>
            <a:endParaRPr lang="tr-TR" dirty="0" smtClean="0"/>
          </a:p>
          <a:p>
            <a:endParaRPr lang="tr-TR" sz="2000" dirty="0" smtClean="0"/>
          </a:p>
          <a:p>
            <a:r>
              <a:rPr lang="tr-TR" sz="2000" dirty="0" smtClean="0"/>
              <a:t>w9 </a:t>
            </a:r>
            <a:r>
              <a:rPr lang="tr-TR" sz="2000" dirty="0"/>
              <a:t>ağırlığı 0.14 den 0.1436 güncellenmiş hatanın etkisi azaltılmaya çalışılmıştır. Gizli katman ile çıkış katmanı arasındaki diğer ağırlıklar yukarıdaki aynı mantık ile güncellenir ve aşağıdaki sonuçlar bulunur.</a:t>
            </a:r>
          </a:p>
          <a:p>
            <a:endParaRPr lang="tr-TR" dirty="0"/>
          </a:p>
        </p:txBody>
      </p:sp>
      <p:pic>
        <p:nvPicPr>
          <p:cNvPr id="4" name="Resim 3" descr="https://miro.medium.com/v2/resize:fit:700/1*FX3ackTKFFEkNV_2zsL55Q.png"/>
          <p:cNvPicPr/>
          <p:nvPr/>
        </p:nvPicPr>
        <p:blipFill>
          <a:blip r:embed="rId2">
            <a:extLst>
              <a:ext uri="{28A0092B-C50C-407E-A947-70E740481C1C}">
                <a14:useLocalDpi xmlns:a14="http://schemas.microsoft.com/office/drawing/2010/main" val="0"/>
              </a:ext>
            </a:extLst>
          </a:blip>
          <a:srcRect/>
          <a:stretch>
            <a:fillRect/>
          </a:stretch>
        </p:blipFill>
        <p:spPr bwMode="auto">
          <a:xfrm>
            <a:off x="1036358" y="2525113"/>
            <a:ext cx="4915867" cy="813310"/>
          </a:xfrm>
          <a:prstGeom prst="rect">
            <a:avLst/>
          </a:prstGeom>
          <a:noFill/>
          <a:ln>
            <a:noFill/>
          </a:ln>
        </p:spPr>
      </p:pic>
      <p:pic>
        <p:nvPicPr>
          <p:cNvPr id="5" name="Resim 4" descr="https://miro.medium.com/v2/resize:fit:700/1*CO3xVsjvLh5PXAuoDjBtTA.png"/>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25113"/>
            <a:ext cx="4928558" cy="813310"/>
          </a:xfrm>
          <a:prstGeom prst="rect">
            <a:avLst/>
          </a:prstGeom>
          <a:noFill/>
          <a:ln>
            <a:noFill/>
          </a:ln>
        </p:spPr>
      </p:pic>
      <p:pic>
        <p:nvPicPr>
          <p:cNvPr id="6" name="Resim 5" descr="https://miro.medium.com/v2/resize:fit:700/1*zQJIG8KWjFaOnFiSR9515g.png"/>
          <p:cNvPicPr/>
          <p:nvPr/>
        </p:nvPicPr>
        <p:blipFill>
          <a:blip r:embed="rId4">
            <a:extLst>
              <a:ext uri="{28A0092B-C50C-407E-A947-70E740481C1C}">
                <a14:useLocalDpi xmlns:a14="http://schemas.microsoft.com/office/drawing/2010/main" val="0"/>
              </a:ext>
            </a:extLst>
          </a:blip>
          <a:srcRect/>
          <a:stretch>
            <a:fillRect/>
          </a:stretch>
        </p:blipFill>
        <p:spPr bwMode="auto">
          <a:xfrm>
            <a:off x="1113995" y="4313208"/>
            <a:ext cx="5623235" cy="2113471"/>
          </a:xfrm>
          <a:prstGeom prst="rect">
            <a:avLst/>
          </a:prstGeom>
          <a:noFill/>
          <a:ln>
            <a:noFill/>
          </a:ln>
        </p:spPr>
      </p:pic>
    </p:spTree>
    <p:extLst>
      <p:ext uri="{BB962C8B-B14F-4D97-AF65-F5344CB8AC3E}">
        <p14:creationId xmlns:p14="http://schemas.microsoft.com/office/powerpoint/2010/main" val="97792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a:xfrm>
            <a:off x="838200" y="365125"/>
            <a:ext cx="10515600" cy="799441"/>
          </a:xfrm>
        </p:spPr>
        <p:txBody>
          <a:bodyPr/>
          <a:lstStyle/>
          <a:p>
            <a:r>
              <a:rPr lang="tr-TR" dirty="0" smtClean="0"/>
              <a:t>Makine öğrenmesi ve derin öğrenme</a:t>
            </a:r>
            <a:endParaRPr lang="tr-TR" dirty="0"/>
          </a:p>
        </p:txBody>
      </p:sp>
      <p:sp>
        <p:nvSpPr>
          <p:cNvPr id="10" name="İçerik Yer Tutucusu 9"/>
          <p:cNvSpPr>
            <a:spLocks noGrp="1"/>
          </p:cNvSpPr>
          <p:nvPr>
            <p:ph idx="1"/>
          </p:nvPr>
        </p:nvSpPr>
        <p:spPr/>
        <p:txBody>
          <a:bodyPr/>
          <a:lstStyle/>
          <a:p>
            <a:endParaRPr lang="tr-TR"/>
          </a:p>
        </p:txBody>
      </p:sp>
      <p:pic>
        <p:nvPicPr>
          <p:cNvPr id="11" name="Resim 10"/>
          <p:cNvPicPr>
            <a:picLocks noChangeAspect="1"/>
          </p:cNvPicPr>
          <p:nvPr/>
        </p:nvPicPr>
        <p:blipFill>
          <a:blip r:embed="rId2"/>
          <a:stretch>
            <a:fillRect/>
          </a:stretch>
        </p:blipFill>
        <p:spPr>
          <a:xfrm>
            <a:off x="838200" y="1008541"/>
            <a:ext cx="6891068" cy="5460157"/>
          </a:xfrm>
          <a:prstGeom prst="rect">
            <a:avLst/>
          </a:prstGeom>
        </p:spPr>
      </p:pic>
    </p:spTree>
    <p:extLst>
      <p:ext uri="{BB962C8B-B14F-4D97-AF65-F5344CB8AC3E}">
        <p14:creationId xmlns:p14="http://schemas.microsoft.com/office/powerpoint/2010/main" val="16699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633065"/>
          </a:xfrm>
        </p:spPr>
        <p:txBody>
          <a:bodyPr>
            <a:normAutofit fontScale="90000"/>
          </a:bodyPr>
          <a:lstStyle/>
          <a:p>
            <a:r>
              <a:rPr lang="tr-TR" dirty="0" smtClean="0"/>
              <a:t>Tarihçe</a:t>
            </a:r>
            <a:endParaRPr lang="tr-TR" dirty="0"/>
          </a:p>
        </p:txBody>
      </p:sp>
      <p:sp>
        <p:nvSpPr>
          <p:cNvPr id="3" name="İçerik Yer Tutucusu 2"/>
          <p:cNvSpPr>
            <a:spLocks noGrp="1"/>
          </p:cNvSpPr>
          <p:nvPr>
            <p:ph idx="1"/>
          </p:nvPr>
        </p:nvSpPr>
        <p:spPr>
          <a:xfrm>
            <a:off x="675503" y="998190"/>
            <a:ext cx="4777946" cy="5178773"/>
          </a:xfrm>
        </p:spPr>
        <p:txBody>
          <a:bodyPr>
            <a:normAutofit/>
          </a:bodyPr>
          <a:lstStyle/>
          <a:p>
            <a:pPr marL="0" lvl="0" indent="0" algn="just">
              <a:buNone/>
            </a:pPr>
            <a:r>
              <a:rPr lang="tr-TR" sz="1800" dirty="0"/>
              <a:t>İdealize edilmiş tanımıyla yapay zekâ konusundaki ilk çalışmalardan biri </a:t>
            </a:r>
            <a:r>
              <a:rPr lang="tr-TR" sz="1800" dirty="0" err="1"/>
              <a:t>McCulloch</a:t>
            </a:r>
            <a:r>
              <a:rPr lang="tr-TR" sz="1800" dirty="0"/>
              <a:t> ve </a:t>
            </a:r>
            <a:r>
              <a:rPr lang="tr-TR" sz="1800" dirty="0" err="1"/>
              <a:t>Pitts</a:t>
            </a:r>
            <a:r>
              <a:rPr lang="tr-TR" sz="1800" dirty="0"/>
              <a:t> tarafından yapılmıştır. </a:t>
            </a:r>
          </a:p>
          <a:p>
            <a:pPr marL="0" lvl="0" indent="0" algn="just">
              <a:buNone/>
            </a:pPr>
            <a:r>
              <a:rPr lang="tr-TR" sz="1800" dirty="0"/>
              <a:t>Bu araştırmacıların önerdiği, yapay sinir hücrelerini kullanan hesaplama modeli, önermeler mantığı, fizyoloji ve Turing'in hesaplama kuramına dayanıyordu. </a:t>
            </a:r>
          </a:p>
          <a:p>
            <a:pPr marL="0" lvl="0" indent="0" algn="just">
              <a:buNone/>
            </a:pPr>
            <a:r>
              <a:rPr lang="tr-TR" sz="1800" dirty="0"/>
              <a:t>Herhangi bir hesaplanabilir fonksiyonun sinir hücrelerinden oluşan ağlarla </a:t>
            </a:r>
            <a:r>
              <a:rPr lang="tr-TR" sz="1800" dirty="0" smtClean="0"/>
              <a:t>hesaplanabileceğini ve</a:t>
            </a:r>
            <a:r>
              <a:rPr lang="tr-TR" sz="1800" dirty="0"/>
              <a:t> mantıksal </a:t>
            </a:r>
            <a:r>
              <a:rPr lang="tr-TR" sz="1800" dirty="0" smtClean="0"/>
              <a:t>ve</a:t>
            </a:r>
            <a:r>
              <a:rPr lang="tr-TR" sz="1800" dirty="0"/>
              <a:t> </a:t>
            </a:r>
            <a:r>
              <a:rPr lang="tr-TR" sz="1800" dirty="0" smtClean="0"/>
              <a:t>veya işlemlerinin </a:t>
            </a:r>
            <a:r>
              <a:rPr lang="tr-TR" sz="1800" dirty="0"/>
              <a:t>gerçekleştirilebileceğini gösterdiler</a:t>
            </a:r>
            <a:r>
              <a:rPr lang="tr-TR" sz="1800" dirty="0" smtClean="0"/>
              <a:t>.</a:t>
            </a:r>
          </a:p>
          <a:p>
            <a:pPr marL="0" lvl="0" indent="0" algn="just">
              <a:buNone/>
            </a:pPr>
            <a:r>
              <a:rPr lang="tr-TR" sz="1800" dirty="0"/>
              <a:t>1950'lerde </a:t>
            </a:r>
            <a:r>
              <a:rPr lang="tr-TR" sz="1800" dirty="0" err="1">
                <a:hlinkClick r:id="rId2" tooltip="Claude Shannon"/>
              </a:rPr>
              <a:t>Shannon</a:t>
            </a:r>
            <a:r>
              <a:rPr lang="tr-TR" sz="1800" dirty="0"/>
              <a:t> ve </a:t>
            </a:r>
            <a:r>
              <a:rPr lang="tr-TR" sz="1800" dirty="0">
                <a:hlinkClick r:id="rId3" tooltip="Alan Turing"/>
              </a:rPr>
              <a:t>Turing</a:t>
            </a:r>
            <a:r>
              <a:rPr lang="tr-TR" sz="1800" dirty="0"/>
              <a:t> </a:t>
            </a:r>
            <a:r>
              <a:rPr lang="tr-TR" sz="1800" dirty="0">
                <a:hlinkClick r:id="rId4" tooltip="Bilgisayar"/>
              </a:rPr>
              <a:t>bilgisayarlar</a:t>
            </a:r>
            <a:r>
              <a:rPr lang="tr-TR" sz="1800" dirty="0"/>
              <a:t> için </a:t>
            </a:r>
            <a:r>
              <a:rPr lang="tr-TR" sz="1800" dirty="0">
                <a:hlinkClick r:id="rId5" tooltip="Satranç"/>
              </a:rPr>
              <a:t>satranç</a:t>
            </a:r>
            <a:r>
              <a:rPr lang="tr-TR" sz="1800" dirty="0"/>
              <a:t> programları yazıyorlardı.</a:t>
            </a:r>
          </a:p>
          <a:p>
            <a:pPr marL="0" lvl="0" indent="0" algn="just">
              <a:buNone/>
            </a:pPr>
            <a:r>
              <a:rPr lang="tr-TR" sz="1800" dirty="0"/>
              <a:t>Daha sonra </a:t>
            </a:r>
            <a:r>
              <a:rPr lang="tr-TR" sz="1800" dirty="0" err="1">
                <a:hlinkClick r:id="rId6" tooltip="Newell (sayfa mevcut değil)"/>
              </a:rPr>
              <a:t>Newell</a:t>
            </a:r>
            <a:r>
              <a:rPr lang="tr-TR" sz="1800" dirty="0"/>
              <a:t> ve </a:t>
            </a:r>
            <a:r>
              <a:rPr lang="tr-TR" sz="1800" dirty="0" err="1">
                <a:hlinkClick r:id="rId7" tooltip="Simon"/>
              </a:rPr>
              <a:t>Simon</a:t>
            </a:r>
            <a:r>
              <a:rPr lang="tr-TR" sz="1800" dirty="0"/>
              <a:t>, insan gibi düşünme yaklaşımına göre üretilmiş ilk program olan Genel Sorun Çözücü (General Problem </a:t>
            </a:r>
            <a:r>
              <a:rPr lang="tr-TR" sz="1800" dirty="0" err="1"/>
              <a:t>Solver</a:t>
            </a:r>
            <a:r>
              <a:rPr lang="tr-TR" sz="1800" dirty="0"/>
              <a:t>)'ı geliştirmişlerdir</a:t>
            </a:r>
            <a:r>
              <a:rPr lang="tr-TR" sz="1800" dirty="0" smtClean="0"/>
              <a:t>.</a:t>
            </a:r>
          </a:p>
          <a:p>
            <a:pPr marL="0" lvl="0" indent="0" algn="just">
              <a:buNone/>
            </a:pPr>
            <a:r>
              <a:rPr lang="tr-TR" sz="1800" dirty="0" smtClean="0"/>
              <a:t>uzman sistemler, yapay sinir ağları, CNN,</a:t>
            </a:r>
            <a:endParaRPr lang="tr-TR" sz="1800" dirty="0"/>
          </a:p>
        </p:txBody>
      </p:sp>
      <p:pic>
        <p:nvPicPr>
          <p:cNvPr id="4" name="İçerik Yer Tutucusu 5"/>
          <p:cNvPicPr>
            <a:picLocks noGrp="1" noChangeAspect="1"/>
          </p:cNvPicPr>
          <p:nvPr/>
        </p:nvPicPr>
        <p:blipFill>
          <a:blip r:embed="rId8" cstate="print">
            <a:extLst>
              <a:ext uri="{28A0092B-C50C-407E-A947-70E740481C1C}">
                <a14:useLocalDpi xmlns:a14="http://schemas.microsoft.com/office/drawing/2010/main" val="0"/>
              </a:ext>
            </a:extLst>
          </a:blip>
          <a:stretch>
            <a:fillRect/>
          </a:stretch>
        </p:blipFill>
        <p:spPr>
          <a:xfrm>
            <a:off x="5677929" y="2331008"/>
            <a:ext cx="5675871" cy="4020365"/>
          </a:xfrm>
          <a:prstGeom prst="rect">
            <a:avLst/>
          </a:prstGeom>
        </p:spPr>
      </p:pic>
      <p:sp>
        <p:nvSpPr>
          <p:cNvPr id="5" name="Dikdörtgen 4"/>
          <p:cNvSpPr/>
          <p:nvPr/>
        </p:nvSpPr>
        <p:spPr>
          <a:xfrm>
            <a:off x="6096000" y="998190"/>
            <a:ext cx="3393989" cy="1384995"/>
          </a:xfrm>
          <a:prstGeom prst="rect">
            <a:avLst/>
          </a:prstGeom>
        </p:spPr>
        <p:txBody>
          <a:bodyPr wrap="square">
            <a:spAutoFit/>
          </a:bodyPr>
          <a:lstStyle/>
          <a:p>
            <a:pPr>
              <a:buFont typeface="Arial" panose="020B0604020202020204" pitchFamily="34" charset="0"/>
              <a:buChar char="•"/>
            </a:pPr>
            <a:r>
              <a:rPr lang="tr-TR" sz="1400" b="0" i="0" dirty="0" smtClean="0">
                <a:solidFill>
                  <a:srgbClr val="000000"/>
                </a:solidFill>
                <a:effectLst/>
              </a:rPr>
              <a:t>Yapay </a:t>
            </a:r>
            <a:r>
              <a:rPr lang="tr-TR" sz="1400" b="0" i="0" dirty="0" err="1" smtClean="0">
                <a:solidFill>
                  <a:srgbClr val="000000"/>
                </a:solidFill>
                <a:effectLst/>
              </a:rPr>
              <a:t>Zeka’nın</a:t>
            </a:r>
            <a:r>
              <a:rPr lang="tr-TR" sz="1400" b="0" i="0" dirty="0" smtClean="0">
                <a:solidFill>
                  <a:srgbClr val="000000"/>
                </a:solidFill>
                <a:effectLst/>
              </a:rPr>
              <a:t> Doğuşu: 1950-1956</a:t>
            </a:r>
          </a:p>
          <a:p>
            <a:pPr>
              <a:buFont typeface="Arial" panose="020B0604020202020204" pitchFamily="34" charset="0"/>
              <a:buChar char="•"/>
            </a:pPr>
            <a:r>
              <a:rPr lang="tr-TR" sz="1400" b="0" i="0" dirty="0" smtClean="0">
                <a:solidFill>
                  <a:srgbClr val="000000"/>
                </a:solidFill>
                <a:effectLst/>
              </a:rPr>
              <a:t>Yapay </a:t>
            </a:r>
            <a:r>
              <a:rPr lang="tr-TR" sz="1400" b="0" i="0" dirty="0" err="1" smtClean="0">
                <a:solidFill>
                  <a:srgbClr val="000000"/>
                </a:solidFill>
                <a:effectLst/>
              </a:rPr>
              <a:t>Zeka’nın</a:t>
            </a:r>
            <a:r>
              <a:rPr lang="tr-TR" sz="1400" b="0" i="0" dirty="0" smtClean="0">
                <a:solidFill>
                  <a:srgbClr val="000000"/>
                </a:solidFill>
                <a:effectLst/>
              </a:rPr>
              <a:t> Olgunlaşması: 1957-1979</a:t>
            </a:r>
          </a:p>
          <a:p>
            <a:pPr>
              <a:buFont typeface="Arial" panose="020B0604020202020204" pitchFamily="34" charset="0"/>
              <a:buChar char="•"/>
            </a:pPr>
            <a:r>
              <a:rPr lang="tr-TR" sz="1400" b="0" i="0" dirty="0" smtClean="0">
                <a:solidFill>
                  <a:srgbClr val="000000"/>
                </a:solidFill>
                <a:effectLst/>
              </a:rPr>
              <a:t>Yapay Zeka Patlaması: 1980-1987</a:t>
            </a:r>
          </a:p>
          <a:p>
            <a:pPr>
              <a:buFont typeface="Arial" panose="020B0604020202020204" pitchFamily="34" charset="0"/>
              <a:buChar char="•"/>
            </a:pPr>
            <a:r>
              <a:rPr lang="tr-TR" sz="1400" b="0" i="0" dirty="0" smtClean="0">
                <a:solidFill>
                  <a:srgbClr val="000000"/>
                </a:solidFill>
                <a:effectLst/>
              </a:rPr>
              <a:t>Yapay Zeka Kışı: 1987-1993</a:t>
            </a:r>
          </a:p>
          <a:p>
            <a:pPr>
              <a:buFont typeface="Arial" panose="020B0604020202020204" pitchFamily="34" charset="0"/>
              <a:buChar char="•"/>
            </a:pPr>
            <a:r>
              <a:rPr lang="tr-TR" sz="1400" b="0" i="0" dirty="0" smtClean="0">
                <a:solidFill>
                  <a:srgbClr val="000000"/>
                </a:solidFill>
                <a:effectLst/>
              </a:rPr>
              <a:t>Yapay Zekanın Temsilcileri: 1993 – 2011</a:t>
            </a:r>
          </a:p>
          <a:p>
            <a:pPr>
              <a:buFont typeface="Arial" panose="020B0604020202020204" pitchFamily="34" charset="0"/>
              <a:buChar char="•"/>
            </a:pPr>
            <a:r>
              <a:rPr lang="tr-TR" sz="1400" b="0" i="0" dirty="0" smtClean="0">
                <a:solidFill>
                  <a:srgbClr val="000000"/>
                </a:solidFill>
                <a:effectLst/>
              </a:rPr>
              <a:t>Yapay Genel Zeka: 2012’den Günümüze</a:t>
            </a:r>
            <a:endParaRPr lang="tr-TR" sz="1400" b="0" i="0" dirty="0">
              <a:solidFill>
                <a:srgbClr val="000000"/>
              </a:solidFill>
              <a:effectLst/>
            </a:endParaRPr>
          </a:p>
        </p:txBody>
      </p:sp>
    </p:spTree>
    <p:extLst>
      <p:ext uri="{BB962C8B-B14F-4D97-AF65-F5344CB8AC3E}">
        <p14:creationId xmlns:p14="http://schemas.microsoft.com/office/powerpoint/2010/main" val="146009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56309"/>
          </a:xfrm>
        </p:spPr>
        <p:txBody>
          <a:bodyPr>
            <a:normAutofit/>
          </a:bodyPr>
          <a:lstStyle/>
          <a:p>
            <a:r>
              <a:rPr lang="tr-TR" dirty="0" smtClean="0"/>
              <a:t>Yapay zekanın uygulama alanları</a:t>
            </a:r>
            <a:endParaRPr lang="tr-TR" dirty="0"/>
          </a:p>
        </p:txBody>
      </p:sp>
      <p:sp>
        <p:nvSpPr>
          <p:cNvPr id="3" name="İçerik Yer Tutucusu 2"/>
          <p:cNvSpPr>
            <a:spLocks noGrp="1"/>
          </p:cNvSpPr>
          <p:nvPr>
            <p:ph idx="1"/>
          </p:nvPr>
        </p:nvSpPr>
        <p:spPr>
          <a:xfrm>
            <a:off x="838200" y="1121434"/>
            <a:ext cx="10515600" cy="5382883"/>
          </a:xfrm>
        </p:spPr>
        <p:txBody>
          <a:bodyPr>
            <a:normAutofit fontScale="77500" lnSpcReduction="20000"/>
          </a:bodyPr>
          <a:lstStyle/>
          <a:p>
            <a:pPr lvl="0"/>
            <a:r>
              <a:rPr lang="tr-TR" u="sng" dirty="0" smtClean="0">
                <a:hlinkClick r:id="rId2" tooltip="Önerici sistem"/>
              </a:rPr>
              <a:t>Önerici </a:t>
            </a:r>
            <a:r>
              <a:rPr lang="tr-TR" u="sng" dirty="0">
                <a:hlinkClick r:id="rId2" tooltip="Önerici sistem"/>
              </a:rPr>
              <a:t>sistemler</a:t>
            </a:r>
            <a:r>
              <a:rPr lang="tr-TR" dirty="0"/>
              <a:t>: Kullanıcıların geçmiş davranışlarına dayanarak yeni içerik önerilmesi. Örneğin, sosyal medya sitelerinde yeni arkadaş, mağazalarda başka bir ürün, gazetede başka bir haber önerileri.</a:t>
            </a:r>
          </a:p>
          <a:p>
            <a:pPr lvl="0"/>
            <a:r>
              <a:rPr lang="tr-TR" u="sng" dirty="0">
                <a:hlinkClick r:id="rId3" tooltip="Makine çevirisi"/>
              </a:rPr>
              <a:t>Makine çevirisi</a:t>
            </a:r>
            <a:r>
              <a:rPr lang="tr-TR" dirty="0"/>
              <a:t>: Bir dilde ifade edilen cümleyi farklı bir dile çevirmek. Örneğin, </a:t>
            </a:r>
            <a:r>
              <a:rPr lang="tr-TR" u="sng" dirty="0">
                <a:hlinkClick r:id="rId4" tooltip="Google Translate"/>
              </a:rPr>
              <a:t>Google </a:t>
            </a:r>
            <a:r>
              <a:rPr lang="tr-TR" u="sng" dirty="0" err="1">
                <a:hlinkClick r:id="rId4" tooltip="Google Translate"/>
              </a:rPr>
              <a:t>Translate</a:t>
            </a:r>
            <a:r>
              <a:rPr lang="tr-TR" dirty="0"/>
              <a:t>, </a:t>
            </a:r>
            <a:r>
              <a:rPr lang="tr-TR" u="sng" dirty="0">
                <a:hlinkClick r:id="rId5" tooltip="Microsoft Tercüman"/>
              </a:rPr>
              <a:t>Microsoft Tercüman</a:t>
            </a:r>
            <a:r>
              <a:rPr lang="tr-TR" dirty="0"/>
              <a:t> ve </a:t>
            </a:r>
            <a:r>
              <a:rPr lang="tr-TR" u="sng" dirty="0" err="1">
                <a:hlinkClick r:id="rId6" tooltip="Yandex.Çeviri"/>
              </a:rPr>
              <a:t>Yandex.Çeviri</a:t>
            </a:r>
            <a:r>
              <a:rPr lang="tr-TR" dirty="0"/>
              <a:t> gibi çevrimiçi araçlar.</a:t>
            </a:r>
          </a:p>
          <a:p>
            <a:pPr lvl="0"/>
            <a:r>
              <a:rPr lang="tr-TR" u="sng" dirty="0">
                <a:hlinkClick r:id="rId7" tooltip="Sinyal işleme"/>
              </a:rPr>
              <a:t>Sinyal işleme</a:t>
            </a:r>
            <a:r>
              <a:rPr lang="tr-TR" dirty="0"/>
              <a:t>: Ses ve görüntü gibi sinyallerin işlenerek bilgi çıkarımı. Örneğin, yüz ve ses tanıma.</a:t>
            </a:r>
          </a:p>
          <a:p>
            <a:pPr lvl="0"/>
            <a:r>
              <a:rPr lang="tr-TR" u="sng" dirty="0" err="1">
                <a:hlinkClick r:id="rId8" tooltip="Prosedürel içerik üretimi"/>
              </a:rPr>
              <a:t>Prosedürel</a:t>
            </a:r>
            <a:r>
              <a:rPr lang="tr-TR" u="sng" dirty="0">
                <a:hlinkClick r:id="rId8" tooltip="Prosedürel içerik üretimi"/>
              </a:rPr>
              <a:t> içerik üretimi</a:t>
            </a:r>
            <a:r>
              <a:rPr lang="tr-TR" dirty="0"/>
              <a:t>: </a:t>
            </a:r>
            <a:r>
              <a:rPr lang="tr-TR" dirty="0" err="1"/>
              <a:t>Rassal</a:t>
            </a:r>
            <a:r>
              <a:rPr lang="tr-TR" dirty="0"/>
              <a:t> yöntemler kullanarak yapay içerik üretme. Örneğin, </a:t>
            </a:r>
            <a:r>
              <a:rPr lang="tr-TR" dirty="0" err="1"/>
              <a:t>üretimsel</a:t>
            </a:r>
            <a:r>
              <a:rPr lang="tr-TR" dirty="0"/>
              <a:t> müzik ve video oyunlarında </a:t>
            </a:r>
            <a:r>
              <a:rPr lang="tr-TR" dirty="0" err="1"/>
              <a:t>prosedürel</a:t>
            </a:r>
            <a:r>
              <a:rPr lang="tr-TR" dirty="0"/>
              <a:t> dünyalar.</a:t>
            </a:r>
          </a:p>
          <a:p>
            <a:pPr lvl="0"/>
            <a:r>
              <a:rPr lang="tr-TR" u="sng" dirty="0">
                <a:hlinkClick r:id="rId9" tooltip="Regresyon analizi"/>
              </a:rPr>
              <a:t>Regresyon analizi</a:t>
            </a:r>
            <a:r>
              <a:rPr lang="tr-TR" dirty="0"/>
              <a:t>: Geçmiş verilere dayanılarak bir değişkenin gelecekteki değerinin tahmin edilmesi. Örneğin, ekonomik öngörüler, üretim miktarı öngörüleri.</a:t>
            </a:r>
          </a:p>
          <a:p>
            <a:pPr lvl="0"/>
            <a:r>
              <a:rPr lang="tr-TR" u="sng" dirty="0">
                <a:hlinkClick r:id="rId10" tooltip="Görüntü işleme"/>
              </a:rPr>
              <a:t>Görüntü işleme:</a:t>
            </a:r>
            <a:r>
              <a:rPr lang="tr-TR" dirty="0"/>
              <a:t> Dijital görüntülerde bulunan objeleri tanıma, yerini bulma, sınıflandırma gibi işlemlerin tümü. Yapay zekadan önce bu işlemler </a:t>
            </a:r>
            <a:r>
              <a:rPr lang="tr-TR" u="sng" dirty="0" err="1">
                <a:hlinkClick r:id="rId11" tooltip="Hough dönüşümü"/>
              </a:rPr>
              <a:t>Hough</a:t>
            </a:r>
            <a:r>
              <a:rPr lang="tr-TR" u="sng" dirty="0">
                <a:hlinkClick r:id="rId11" tooltip="Hough dönüşümü"/>
              </a:rPr>
              <a:t> dönüşümü</a:t>
            </a:r>
            <a:r>
              <a:rPr lang="tr-TR" dirty="0"/>
              <a:t> gibi kurala dayalı algoritmalar ile sürdürülürken, günümüzde bu kurallar veriden öğrenilmektedir. Görüntülemenin sık kullanıldığı tıp</a:t>
            </a:r>
            <a:r>
              <a:rPr lang="tr-TR" u="sng" baseline="30000" dirty="0">
                <a:hlinkClick r:id="rId12"/>
              </a:rPr>
              <a:t>[14]</a:t>
            </a:r>
            <a:r>
              <a:rPr lang="tr-TR" dirty="0"/>
              <a:t>, biyoloji</a:t>
            </a:r>
            <a:r>
              <a:rPr lang="tr-TR" u="sng" baseline="30000" dirty="0">
                <a:hlinkClick r:id="rId13"/>
              </a:rPr>
              <a:t>[15]</a:t>
            </a:r>
            <a:r>
              <a:rPr lang="tr-TR" dirty="0"/>
              <a:t>, otomotiv</a:t>
            </a:r>
            <a:r>
              <a:rPr lang="tr-TR" u="sng" baseline="30000" dirty="0">
                <a:hlinkClick r:id="rId14"/>
              </a:rPr>
              <a:t>[16]</a:t>
            </a:r>
            <a:r>
              <a:rPr lang="tr-TR" dirty="0"/>
              <a:t>, üretim</a:t>
            </a:r>
            <a:r>
              <a:rPr lang="tr-TR" u="sng" baseline="30000" dirty="0">
                <a:hlinkClick r:id="rId15"/>
              </a:rPr>
              <a:t>[17]</a:t>
            </a:r>
            <a:r>
              <a:rPr lang="tr-TR" dirty="0"/>
              <a:t> gibi alanlarda kullanılmaktadır.</a:t>
            </a:r>
          </a:p>
          <a:p>
            <a:pPr lvl="0"/>
            <a:r>
              <a:rPr lang="tr-TR" u="sng" dirty="0">
                <a:hlinkClick r:id="rId16" tooltip="Makale"/>
              </a:rPr>
              <a:t>Makale</a:t>
            </a:r>
            <a:r>
              <a:rPr lang="tr-TR" dirty="0"/>
              <a:t> yazma: Dünyada yapay zeka ile yazılan ilk köşe yazısı 8 Eylül 2020 tarihinde </a:t>
            </a:r>
            <a:r>
              <a:rPr lang="tr-TR" dirty="0" err="1"/>
              <a:t>The</a:t>
            </a:r>
            <a:r>
              <a:rPr lang="tr-TR" dirty="0"/>
              <a:t> </a:t>
            </a:r>
            <a:r>
              <a:rPr lang="tr-TR" dirty="0" err="1"/>
              <a:t>Guardian</a:t>
            </a:r>
            <a:r>
              <a:rPr lang="tr-TR" dirty="0"/>
              <a:t> gazetesinde yayınlanmıştır.</a:t>
            </a:r>
            <a:r>
              <a:rPr lang="tr-TR" u="sng" baseline="30000" dirty="0">
                <a:hlinkClick r:id="rId17"/>
              </a:rPr>
              <a:t>[18]</a:t>
            </a:r>
            <a:r>
              <a:rPr lang="tr-TR" dirty="0"/>
              <a:t> Türkiye'de yapay zekanın yazdığı ilk haber ise Şalom gazetesinde 2018 yılında yayınlanmıştır.</a:t>
            </a:r>
            <a:r>
              <a:rPr lang="tr-TR" u="sng" baseline="30000" dirty="0">
                <a:hlinkClick r:id="rId18"/>
              </a:rPr>
              <a:t>[19]</a:t>
            </a:r>
            <a:endParaRPr lang="tr-TR" dirty="0"/>
          </a:p>
          <a:p>
            <a:endParaRPr lang="tr-TR" dirty="0"/>
          </a:p>
        </p:txBody>
      </p:sp>
    </p:spTree>
    <p:extLst>
      <p:ext uri="{BB962C8B-B14F-4D97-AF65-F5344CB8AC3E}">
        <p14:creationId xmlns:p14="http://schemas.microsoft.com/office/powerpoint/2010/main" val="2177547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YSA</a:t>
            </a:r>
            <a:endParaRPr lang="tr-TR" dirty="0"/>
          </a:p>
        </p:txBody>
      </p:sp>
      <p:sp>
        <p:nvSpPr>
          <p:cNvPr id="3" name="İçerik Yer Tutucusu 2"/>
          <p:cNvSpPr>
            <a:spLocks noGrp="1"/>
          </p:cNvSpPr>
          <p:nvPr>
            <p:ph idx="1"/>
          </p:nvPr>
        </p:nvSpPr>
        <p:spPr>
          <a:xfrm>
            <a:off x="838200" y="1388852"/>
            <a:ext cx="10515600" cy="5184475"/>
          </a:xfrm>
        </p:spPr>
        <p:txBody>
          <a:bodyPr/>
          <a:lstStyle/>
          <a:p>
            <a:r>
              <a:rPr lang="tr-TR" sz="2400" dirty="0" smtClean="0"/>
              <a:t>İnsan beyninin özelliklerinden olan öğrenme yolu ile yeni bilgiler türetebilme, yeni bilgiler oluşturabilme,  ve keşfedebilme gibi yetenekleri herhangi bir yardım almadan otomatik olarak gerçekleştirebilmek amacı ile geliştirilen bilgisayar sistemleridir.</a:t>
            </a:r>
          </a:p>
          <a:p>
            <a:endParaRPr lang="tr-TR" dirty="0"/>
          </a:p>
        </p:txBody>
      </p:sp>
      <p:pic>
        <p:nvPicPr>
          <p:cNvPr id="2052" name="Picture 4" descr="Yapay Sinir Ağları - Veri Bilimi Okulu - Veri Bilimi Okul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781" y="2739509"/>
            <a:ext cx="4766044" cy="2815901"/>
          </a:xfrm>
          <a:prstGeom prst="rect">
            <a:avLst/>
          </a:prstGeom>
          <a:noFill/>
          <a:extLst>
            <a:ext uri="{909E8E84-426E-40DD-AFC4-6F175D3DCCD1}">
              <a14:hiddenFill xmlns:a14="http://schemas.microsoft.com/office/drawing/2010/main">
                <a:solidFill>
                  <a:srgbClr val="FFFFFF"/>
                </a:solidFill>
              </a14:hiddenFill>
            </a:ext>
          </a:extLst>
        </p:spPr>
      </p:pic>
      <p:pic>
        <p:nvPicPr>
          <p:cNvPr id="7" name="Resim 6"/>
          <p:cNvPicPr/>
          <p:nvPr/>
        </p:nvPicPr>
        <p:blipFill>
          <a:blip r:embed="rId3">
            <a:extLst>
              <a:ext uri="{28A0092B-C50C-407E-A947-70E740481C1C}">
                <a14:useLocalDpi xmlns:a14="http://schemas.microsoft.com/office/drawing/2010/main" val="0"/>
              </a:ext>
            </a:extLst>
          </a:blip>
          <a:srcRect/>
          <a:stretch>
            <a:fillRect/>
          </a:stretch>
        </p:blipFill>
        <p:spPr bwMode="auto">
          <a:xfrm>
            <a:off x="6781019" y="2930213"/>
            <a:ext cx="3622437" cy="920415"/>
          </a:xfrm>
          <a:prstGeom prst="rect">
            <a:avLst/>
          </a:prstGeom>
          <a:noFill/>
          <a:ln>
            <a:noFill/>
          </a:ln>
        </p:spPr>
      </p:pic>
      <p:pic>
        <p:nvPicPr>
          <p:cNvPr id="8" name="Resim 7"/>
          <p:cNvPicPr/>
          <p:nvPr/>
        </p:nvPicPr>
        <p:blipFill>
          <a:blip r:embed="rId4">
            <a:extLst>
              <a:ext uri="{28A0092B-C50C-407E-A947-70E740481C1C}">
                <a14:useLocalDpi xmlns:a14="http://schemas.microsoft.com/office/drawing/2010/main" val="0"/>
              </a:ext>
            </a:extLst>
          </a:blip>
          <a:srcRect/>
          <a:stretch>
            <a:fillRect/>
          </a:stretch>
        </p:blipFill>
        <p:spPr bwMode="auto">
          <a:xfrm>
            <a:off x="7407801" y="3850627"/>
            <a:ext cx="1805209" cy="1109561"/>
          </a:xfrm>
          <a:prstGeom prst="rect">
            <a:avLst/>
          </a:prstGeom>
          <a:noFill/>
          <a:ln>
            <a:noFill/>
          </a:ln>
        </p:spPr>
      </p:pic>
    </p:spTree>
    <p:extLst>
      <p:ext uri="{BB962C8B-B14F-4D97-AF65-F5344CB8AC3E}">
        <p14:creationId xmlns:p14="http://schemas.microsoft.com/office/powerpoint/2010/main" val="330657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825320"/>
          </a:xfrm>
        </p:spPr>
        <p:txBody>
          <a:bodyPr/>
          <a:lstStyle/>
          <a:p>
            <a:r>
              <a:rPr lang="tr-TR" dirty="0" smtClean="0"/>
              <a:t>YSA</a:t>
            </a:r>
            <a:endParaRPr lang="tr-TR" dirty="0"/>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1021492" y="1388537"/>
            <a:ext cx="4258461" cy="2769585"/>
          </a:xfrm>
          <a:prstGeom prst="rect">
            <a:avLst/>
          </a:prstGeom>
          <a:noFill/>
          <a:ln>
            <a:noFill/>
          </a:ln>
        </p:spPr>
      </p:pic>
      <p:pic>
        <p:nvPicPr>
          <p:cNvPr id="5" name="İçerik Yer Tutucusu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66982" y="2053903"/>
            <a:ext cx="3472218" cy="392735"/>
          </a:xfrm>
          <a:prstGeom prst="rect">
            <a:avLst/>
          </a:prstGeom>
          <a:noFill/>
          <a:ln>
            <a:noFill/>
          </a:ln>
        </p:spPr>
      </p:pic>
      <p:sp>
        <p:nvSpPr>
          <p:cNvPr id="6" name="Dikdörtgen 5"/>
          <p:cNvSpPr/>
          <p:nvPr/>
        </p:nvSpPr>
        <p:spPr>
          <a:xfrm>
            <a:off x="1021492" y="4158122"/>
            <a:ext cx="10544432" cy="1015663"/>
          </a:xfrm>
          <a:prstGeom prst="rect">
            <a:avLst/>
          </a:prstGeom>
        </p:spPr>
        <p:txBody>
          <a:bodyPr wrap="square">
            <a:spAutoFit/>
          </a:bodyPr>
          <a:lstStyle/>
          <a:p>
            <a:pPr algn="just">
              <a:lnSpc>
                <a:spcPct val="150000"/>
              </a:lnSpc>
              <a:spcAft>
                <a:spcPts val="0"/>
              </a:spcAft>
            </a:pPr>
            <a:r>
              <a:rPr lang="tr-TR" sz="2000" dirty="0" smtClean="0">
                <a:effectLst/>
                <a:ea typeface="Calibri" panose="020F0502020204030204" pitchFamily="34" charset="0"/>
                <a:cs typeface="Times New Roman" panose="02020603050405020304" pitchFamily="18" charset="0"/>
              </a:rPr>
              <a:t>Öğrenmenin amacı, R minimum olacak şekilde θ parametrelerini bulmaktır, yani θ</a:t>
            </a:r>
            <a:r>
              <a:rPr lang="tr-TR" sz="2000" baseline="30000" dirty="0" smtClean="0">
                <a:effectLst/>
                <a:ea typeface="Calibri" panose="020F0502020204030204" pitchFamily="34" charset="0"/>
                <a:cs typeface="Cambria Math" panose="02040503050406030204" pitchFamily="18" charset="0"/>
              </a:rPr>
              <a:t>∗</a:t>
            </a:r>
            <a:r>
              <a:rPr lang="tr-TR" sz="2000" dirty="0" smtClean="0">
                <a:effectLst/>
                <a:ea typeface="Calibri" panose="020F0502020204030204" pitchFamily="34" charset="0"/>
                <a:cs typeface="Times New Roman" panose="02020603050405020304" pitchFamily="18" charset="0"/>
              </a:rPr>
              <a:t> = </a:t>
            </a:r>
            <a:r>
              <a:rPr lang="tr-TR" sz="2000" dirty="0" err="1" smtClean="0">
                <a:effectLst/>
                <a:ea typeface="Calibri" panose="020F0502020204030204" pitchFamily="34" charset="0"/>
                <a:cs typeface="Times New Roman" panose="02020603050405020304" pitchFamily="18" charset="0"/>
              </a:rPr>
              <a:t>argmin</a:t>
            </a:r>
            <a:r>
              <a:rPr lang="tr-TR" sz="2000" baseline="-25000" dirty="0" err="1" smtClean="0">
                <a:effectLst/>
                <a:ea typeface="Calibri" panose="020F0502020204030204" pitchFamily="34" charset="0"/>
                <a:cs typeface="Times New Roman" panose="02020603050405020304" pitchFamily="18" charset="0"/>
              </a:rPr>
              <a:t>θ</a:t>
            </a:r>
            <a:r>
              <a:rPr lang="tr-TR" sz="2000" baseline="-25000" dirty="0" err="1" smtClean="0">
                <a:effectLst/>
                <a:ea typeface="Calibri" panose="020F0502020204030204" pitchFamily="34" charset="0"/>
                <a:cs typeface="Cambria Math" panose="02040503050406030204" pitchFamily="18" charset="0"/>
              </a:rPr>
              <a:t>∈</a:t>
            </a:r>
            <a:r>
              <a:rPr lang="tr-TR" sz="2000" baseline="-25000" dirty="0" err="1" smtClean="0">
                <a:effectLst/>
                <a:ea typeface="Calibri" panose="020F0502020204030204" pitchFamily="34" charset="0"/>
                <a:cs typeface="Times New Roman" panose="02020603050405020304" pitchFamily="18" charset="0"/>
              </a:rPr>
              <a:t>R</a:t>
            </a:r>
            <a:r>
              <a:rPr lang="tr-TR" sz="2000" baseline="30000" dirty="0" err="1" smtClean="0">
                <a:effectLst/>
                <a:ea typeface="Calibri" panose="020F0502020204030204" pitchFamily="34" charset="0"/>
                <a:cs typeface="Times New Roman" panose="02020603050405020304" pitchFamily="18" charset="0"/>
              </a:rPr>
              <a:t>m</a:t>
            </a:r>
            <a:r>
              <a:rPr lang="tr-TR" sz="2000" dirty="0" smtClean="0">
                <a:effectLst/>
                <a:ea typeface="Calibri" panose="020F0502020204030204" pitchFamily="34" charset="0"/>
                <a:cs typeface="Times New Roman" panose="02020603050405020304" pitchFamily="18" charset="0"/>
              </a:rPr>
              <a:t> R(</a:t>
            </a:r>
            <a:r>
              <a:rPr lang="tr-TR" sz="2000" dirty="0" err="1" smtClean="0">
                <a:effectLst/>
                <a:ea typeface="Calibri" panose="020F0502020204030204" pitchFamily="34" charset="0"/>
                <a:cs typeface="Times New Roman" panose="02020603050405020304" pitchFamily="18" charset="0"/>
              </a:rPr>
              <a:t>gθ</a:t>
            </a:r>
            <a:r>
              <a:rPr lang="tr-TR" sz="2000" dirty="0" smtClean="0">
                <a:effectLst/>
                <a:ea typeface="Calibri" panose="020F0502020204030204" pitchFamily="34" charset="0"/>
                <a:cs typeface="Times New Roman" panose="02020603050405020304" pitchFamily="18" charset="0"/>
              </a:rPr>
              <a:t> ) olacak şekilde θ</a:t>
            </a:r>
            <a:r>
              <a:rPr lang="tr-TR" sz="2000" baseline="30000" dirty="0" smtClean="0">
                <a:effectLst/>
                <a:ea typeface="Calibri" panose="020F0502020204030204" pitchFamily="34" charset="0"/>
                <a:cs typeface="Cambria Math" panose="02040503050406030204" pitchFamily="18" charset="0"/>
              </a:rPr>
              <a:t>∗</a:t>
            </a:r>
            <a:r>
              <a:rPr lang="tr-TR" sz="2000" dirty="0" smtClean="0">
                <a:effectLst/>
                <a:ea typeface="Calibri" panose="020F0502020204030204" pitchFamily="34" charset="0"/>
                <a:cs typeface="Times New Roman" panose="02020603050405020304" pitchFamily="18" charset="0"/>
              </a:rPr>
              <a:t> bulmak istiyoruz; burada m, sinir ağının parametre sayısıdır.</a:t>
            </a:r>
            <a:endParaRPr lang="tr-TR"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733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t>Backpropagation</a:t>
            </a:r>
            <a:endParaRPr lang="tr-TR" dirty="0"/>
          </a:p>
        </p:txBody>
      </p:sp>
      <p:sp>
        <p:nvSpPr>
          <p:cNvPr id="3" name="İçerik Yer Tutucusu 2"/>
          <p:cNvSpPr>
            <a:spLocks noGrp="1"/>
          </p:cNvSpPr>
          <p:nvPr>
            <p:ph idx="1"/>
          </p:nvPr>
        </p:nvSpPr>
        <p:spPr/>
        <p:txBody>
          <a:bodyPr>
            <a:normAutofit/>
          </a:bodyPr>
          <a:lstStyle/>
          <a:p>
            <a:pPr marL="0" indent="0">
              <a:buNone/>
            </a:pPr>
            <a:r>
              <a:rPr lang="tr-TR" sz="2400" dirty="0" err="1"/>
              <a:t>Gradyan</a:t>
            </a:r>
            <a:r>
              <a:rPr lang="tr-TR" sz="2400" dirty="0"/>
              <a:t> inişi, makine öğrenmesi alanında popüler bir yöntemdir, çünkü makine öğrenmesinin amaçlarından biri, eğitim verisi göz önüne alındığında, en yüksek doğruluğu bulmak veya hata oranını en aza indirmektir. </a:t>
            </a:r>
            <a:r>
              <a:rPr lang="tr-TR" sz="2400" dirty="0" err="1"/>
              <a:t>Gradyan</a:t>
            </a:r>
            <a:r>
              <a:rPr lang="tr-TR" sz="2400" dirty="0"/>
              <a:t> inişi “maliyet </a:t>
            </a:r>
            <a:r>
              <a:rPr lang="tr-TR" sz="2400" dirty="0" err="1"/>
              <a:t>fonksiyonunu“en</a:t>
            </a:r>
            <a:r>
              <a:rPr lang="tr-TR" sz="2400" dirty="0"/>
              <a:t> aza indirgeyerek asgari hatayı bulmak için kullanılır.</a:t>
            </a:r>
            <a:r>
              <a:rPr lang="tr-TR" sz="2400" dirty="0" smtClean="0"/>
              <a:t> </a:t>
            </a:r>
          </a:p>
          <a:p>
            <a:pPr marL="0" indent="0">
              <a:buNone/>
            </a:pPr>
            <a:r>
              <a:rPr lang="tr-TR" sz="2400" dirty="0" err="1" smtClean="0"/>
              <a:t>Stokastik</a:t>
            </a:r>
            <a:r>
              <a:rPr lang="tr-TR" sz="2400" dirty="0" smtClean="0"/>
              <a:t> (veya "çevrimiçi") </a:t>
            </a:r>
            <a:r>
              <a:rPr lang="tr-TR" sz="2400" dirty="0" err="1" smtClean="0"/>
              <a:t>gradyan</a:t>
            </a:r>
            <a:r>
              <a:rPr lang="tr-TR" sz="2400" dirty="0" smtClean="0"/>
              <a:t> inişinde, gerçek </a:t>
            </a:r>
            <a:r>
              <a:rPr lang="tr-TR" sz="2400" dirty="0" err="1" smtClean="0"/>
              <a:t>gradyan</a:t>
            </a:r>
            <a:r>
              <a:rPr lang="tr-TR" sz="2400" dirty="0" smtClean="0"/>
              <a:t> Q(w), tek bir numunedeki </a:t>
            </a:r>
            <a:r>
              <a:rPr lang="tr-TR" sz="2400" dirty="0" err="1" smtClean="0"/>
              <a:t>gradyanla</a:t>
            </a:r>
            <a:r>
              <a:rPr lang="tr-TR" sz="2400" dirty="0" smtClean="0"/>
              <a:t> yaklaşık olarak hesaplanır:</a:t>
            </a:r>
          </a:p>
          <a:p>
            <a:pPr marL="0" indent="0">
              <a:buNone/>
            </a:pPr>
            <a:endParaRPr lang="tr-TR" sz="2400" dirty="0"/>
          </a:p>
          <a:p>
            <a:pPr marL="0" indent="0">
              <a:buNone/>
            </a:pPr>
            <a:r>
              <a:rPr lang="tr-TR" sz="2400" dirty="0" smtClean="0"/>
              <a:t>Algoritma eğitim setini tararken, her eğitim örneği için yukarıdaki güncellemeyi gerçekleştirir. Algoritma yakınsayana kadar eğitim seti üzerinden birkaç geçiş yapılabilir. Bu yapılırsa döngüleri önlemek için veriler her geçişte karıştırılabilir. Algoritmanın yakınsaması için uyarlanabilir bir öğrenme oranı kullanabilir.</a:t>
            </a:r>
            <a:endParaRPr lang="tr-TR" sz="2400" dirty="0"/>
          </a:p>
        </p:txBody>
      </p:sp>
      <p:pic>
        <p:nvPicPr>
          <p:cNvPr id="20" name="Resim 19"/>
          <p:cNvPicPr>
            <a:picLocks noChangeAspect="1"/>
          </p:cNvPicPr>
          <p:nvPr/>
        </p:nvPicPr>
        <p:blipFill>
          <a:blip r:embed="rId2"/>
          <a:stretch>
            <a:fillRect/>
          </a:stretch>
        </p:blipFill>
        <p:spPr>
          <a:xfrm>
            <a:off x="1350380" y="4001294"/>
            <a:ext cx="2177267" cy="455376"/>
          </a:xfrm>
          <a:prstGeom prst="rect">
            <a:avLst/>
          </a:prstGeom>
        </p:spPr>
      </p:pic>
    </p:spTree>
    <p:extLst>
      <p:ext uri="{BB962C8B-B14F-4D97-AF65-F5344CB8AC3E}">
        <p14:creationId xmlns:p14="http://schemas.microsoft.com/office/powerpoint/2010/main" val="2784971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45757"/>
          </a:xfrm>
        </p:spPr>
        <p:txBody>
          <a:bodyPr/>
          <a:lstStyle/>
          <a:p>
            <a:r>
              <a:rPr lang="tr-TR" sz="2000" b="1" dirty="0" err="1" smtClean="0"/>
              <a:t>Backpropagation</a:t>
            </a:r>
            <a:endParaRPr lang="tr-TR" sz="2000" dirty="0"/>
          </a:p>
        </p:txBody>
      </p:sp>
      <p:sp>
        <p:nvSpPr>
          <p:cNvPr id="3" name="İçerik Yer Tutucusu 2"/>
          <p:cNvSpPr>
            <a:spLocks noGrp="1"/>
          </p:cNvSpPr>
          <p:nvPr>
            <p:ph idx="1"/>
          </p:nvPr>
        </p:nvSpPr>
        <p:spPr>
          <a:xfrm>
            <a:off x="838200" y="810884"/>
            <a:ext cx="10515600" cy="5270740"/>
          </a:xfrm>
        </p:spPr>
        <p:txBody>
          <a:bodyPr>
            <a:normAutofit/>
          </a:bodyPr>
          <a:lstStyle/>
          <a:p>
            <a:r>
              <a:rPr lang="tr-TR" sz="2000" dirty="0" smtClean="0"/>
              <a:t>SGD </a:t>
            </a:r>
            <a:r>
              <a:rPr lang="tr-TR" sz="2000" dirty="0" err="1" smtClean="0"/>
              <a:t>pseudo</a:t>
            </a:r>
            <a:r>
              <a:rPr lang="tr-TR" sz="2000" dirty="0" smtClean="0"/>
              <a:t> </a:t>
            </a:r>
            <a:r>
              <a:rPr lang="tr-TR" sz="2000" dirty="0" err="1" smtClean="0"/>
              <a:t>code</a:t>
            </a:r>
            <a:endParaRPr lang="tr-TR" sz="2000" dirty="0" smtClean="0"/>
          </a:p>
          <a:p>
            <a:endParaRPr lang="tr-TR" sz="2000" dirty="0"/>
          </a:p>
          <a:p>
            <a:endParaRPr lang="tr-TR" sz="2000" dirty="0" smtClean="0"/>
          </a:p>
          <a:p>
            <a:endParaRPr lang="tr-TR" sz="2000" dirty="0"/>
          </a:p>
          <a:p>
            <a:r>
              <a:rPr lang="tr-TR" sz="2000" dirty="0" smtClean="0"/>
              <a:t>Birinci dereceden bir denklem düşünün.</a:t>
            </a:r>
          </a:p>
          <a:p>
            <a:r>
              <a:rPr lang="tr-TR" sz="2000" dirty="0" smtClean="0"/>
              <a:t>En küçük kareleri kullanarak gözlemler                          ve bunlara karşılık gelen tahmin edilen yanıtlar                         içeren bir eğitim setine                             düz çizgisini sığdırmak istediğimizi varsayalım. Minimize edilecek amaç fonksiyonu </a:t>
            </a:r>
          </a:p>
          <a:p>
            <a:endParaRPr lang="tr-TR" sz="2000" dirty="0"/>
          </a:p>
          <a:p>
            <a:r>
              <a:rPr lang="tr-TR" sz="2000" dirty="0" smtClean="0"/>
              <a:t>Bu özel problem için yukarıdaki sözde kodun son satırı şu şekilde olacaktır:</a:t>
            </a:r>
          </a:p>
          <a:p>
            <a:endParaRPr lang="tr-TR" sz="2000" dirty="0"/>
          </a:p>
          <a:p>
            <a:endParaRPr lang="tr-TR" sz="2000" dirty="0" smtClean="0"/>
          </a:p>
        </p:txBody>
      </p:sp>
      <p:pic>
        <p:nvPicPr>
          <p:cNvPr id="11" name="Resim 10"/>
          <p:cNvPicPr>
            <a:picLocks noChangeAspect="1"/>
          </p:cNvPicPr>
          <p:nvPr/>
        </p:nvPicPr>
        <p:blipFill>
          <a:blip r:embed="rId2"/>
          <a:stretch>
            <a:fillRect/>
          </a:stretch>
        </p:blipFill>
        <p:spPr>
          <a:xfrm>
            <a:off x="871411" y="1136972"/>
            <a:ext cx="4137723" cy="1284872"/>
          </a:xfrm>
          <a:prstGeom prst="rect">
            <a:avLst/>
          </a:prstGeom>
        </p:spPr>
      </p:pic>
      <p:pic>
        <p:nvPicPr>
          <p:cNvPr id="12" name="Resim 11"/>
          <p:cNvPicPr>
            <a:picLocks noChangeAspect="1"/>
          </p:cNvPicPr>
          <p:nvPr/>
        </p:nvPicPr>
        <p:blipFill>
          <a:blip r:embed="rId3"/>
          <a:stretch>
            <a:fillRect/>
          </a:stretch>
        </p:blipFill>
        <p:spPr>
          <a:xfrm>
            <a:off x="5945356" y="3161393"/>
            <a:ext cx="1283614" cy="278520"/>
          </a:xfrm>
          <a:prstGeom prst="rect">
            <a:avLst/>
          </a:prstGeom>
        </p:spPr>
      </p:pic>
      <p:pic>
        <p:nvPicPr>
          <p:cNvPr id="13" name="Resim 12"/>
          <p:cNvPicPr>
            <a:picLocks noChangeAspect="1"/>
          </p:cNvPicPr>
          <p:nvPr/>
        </p:nvPicPr>
        <p:blipFill>
          <a:blip r:embed="rId4"/>
          <a:stretch>
            <a:fillRect/>
          </a:stretch>
        </p:blipFill>
        <p:spPr>
          <a:xfrm>
            <a:off x="5180490" y="2842066"/>
            <a:ext cx="1299969" cy="255351"/>
          </a:xfrm>
          <a:prstGeom prst="rect">
            <a:avLst/>
          </a:prstGeom>
        </p:spPr>
      </p:pic>
      <p:pic>
        <p:nvPicPr>
          <p:cNvPr id="14" name="Resim 13"/>
          <p:cNvPicPr>
            <a:picLocks noChangeAspect="1"/>
          </p:cNvPicPr>
          <p:nvPr/>
        </p:nvPicPr>
        <p:blipFill>
          <a:blip r:embed="rId5"/>
          <a:stretch>
            <a:fillRect/>
          </a:stretch>
        </p:blipFill>
        <p:spPr>
          <a:xfrm>
            <a:off x="2035516" y="3175207"/>
            <a:ext cx="1291288" cy="271850"/>
          </a:xfrm>
          <a:prstGeom prst="rect">
            <a:avLst/>
          </a:prstGeom>
        </p:spPr>
      </p:pic>
      <p:pic>
        <p:nvPicPr>
          <p:cNvPr id="15" name="Resim 14"/>
          <p:cNvPicPr>
            <a:picLocks noChangeAspect="1"/>
          </p:cNvPicPr>
          <p:nvPr/>
        </p:nvPicPr>
        <p:blipFill>
          <a:blip r:embed="rId6"/>
          <a:stretch>
            <a:fillRect/>
          </a:stretch>
        </p:blipFill>
        <p:spPr>
          <a:xfrm>
            <a:off x="1188441" y="3695595"/>
            <a:ext cx="4276725" cy="504825"/>
          </a:xfrm>
          <a:prstGeom prst="rect">
            <a:avLst/>
          </a:prstGeom>
        </p:spPr>
      </p:pic>
      <p:pic>
        <p:nvPicPr>
          <p:cNvPr id="16" name="Resim 15"/>
          <p:cNvPicPr>
            <a:picLocks noChangeAspect="1"/>
          </p:cNvPicPr>
          <p:nvPr/>
        </p:nvPicPr>
        <p:blipFill>
          <a:blip r:embed="rId7"/>
          <a:stretch>
            <a:fillRect/>
          </a:stretch>
        </p:blipFill>
        <p:spPr>
          <a:xfrm>
            <a:off x="1122276" y="4586797"/>
            <a:ext cx="5810250" cy="695325"/>
          </a:xfrm>
          <a:prstGeom prst="rect">
            <a:avLst/>
          </a:prstGeom>
        </p:spPr>
      </p:pic>
    </p:spTree>
    <p:extLst>
      <p:ext uri="{BB962C8B-B14F-4D97-AF65-F5344CB8AC3E}">
        <p14:creationId xmlns:p14="http://schemas.microsoft.com/office/powerpoint/2010/main" val="202742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607408"/>
          </a:xfrm>
        </p:spPr>
        <p:txBody>
          <a:bodyPr/>
          <a:lstStyle/>
          <a:p>
            <a:r>
              <a:rPr lang="tr-TR" sz="2000" dirty="0" smtClean="0">
                <a:latin typeface="+mn-lt"/>
              </a:rPr>
              <a:t>Örnek</a:t>
            </a:r>
            <a:endParaRPr lang="tr-TR" sz="2000" dirty="0">
              <a:latin typeface="+mn-lt"/>
            </a:endParaRPr>
          </a:p>
        </p:txBody>
      </p:sp>
      <p:sp>
        <p:nvSpPr>
          <p:cNvPr id="3" name="İçerik Yer Tutucusu 2"/>
          <p:cNvSpPr>
            <a:spLocks noGrp="1"/>
          </p:cNvSpPr>
          <p:nvPr>
            <p:ph idx="1"/>
          </p:nvPr>
        </p:nvSpPr>
        <p:spPr>
          <a:xfrm>
            <a:off x="838200" y="1314878"/>
            <a:ext cx="10515600" cy="5301581"/>
          </a:xfrm>
        </p:spPr>
        <p:txBody>
          <a:bodyPr>
            <a:normAutofit/>
          </a:bodyPr>
          <a:lstStyle/>
          <a:p>
            <a:endParaRPr lang="tr-TR" sz="2000" dirty="0" smtClean="0"/>
          </a:p>
          <a:p>
            <a:endParaRPr lang="tr-TR" sz="2000" dirty="0"/>
          </a:p>
          <a:p>
            <a:endParaRPr lang="tr-TR" sz="2000" dirty="0" smtClean="0"/>
          </a:p>
          <a:p>
            <a:endParaRPr lang="tr-TR" sz="2000" dirty="0"/>
          </a:p>
          <a:p>
            <a:endParaRPr lang="tr-TR" sz="2000" dirty="0" smtClean="0"/>
          </a:p>
          <a:p>
            <a:endParaRPr lang="tr-TR" sz="2000" dirty="0" smtClean="0"/>
          </a:p>
          <a:p>
            <a:endParaRPr lang="tr-TR" sz="2000" dirty="0" smtClean="0"/>
          </a:p>
          <a:p>
            <a:r>
              <a:rPr lang="tr-TR" sz="2000" dirty="0" smtClean="0"/>
              <a:t>Eğitim </a:t>
            </a:r>
            <a:r>
              <a:rPr lang="tr-TR" sz="2000" dirty="0"/>
              <a:t>kümesinin 1. örneği için </a:t>
            </a:r>
            <a:r>
              <a:rPr lang="tr-TR" sz="2000" dirty="0" err="1"/>
              <a:t>YSA’nın</a:t>
            </a:r>
            <a:r>
              <a:rPr lang="tr-TR" sz="2000" dirty="0"/>
              <a:t> değerleri şu şekilde olur</a:t>
            </a:r>
            <a:r>
              <a:rPr lang="tr-TR" sz="2000" dirty="0" smtClean="0"/>
              <a:t>.</a:t>
            </a:r>
          </a:p>
          <a:p>
            <a:endParaRPr lang="tr-TR" sz="2000" dirty="0"/>
          </a:p>
          <a:p>
            <a:endParaRPr lang="tr-TR" sz="2000" dirty="0" smtClean="0"/>
          </a:p>
          <a:p>
            <a:r>
              <a:rPr lang="tr-TR" sz="2000" dirty="0" smtClean="0"/>
              <a:t>1</a:t>
            </a:r>
            <a:r>
              <a:rPr lang="tr-TR" sz="2000" dirty="0"/>
              <a:t>. örnek öznitelik değerleri</a:t>
            </a:r>
          </a:p>
          <a:p>
            <a:endParaRPr lang="tr-TR" sz="2000" dirty="0"/>
          </a:p>
          <a:p>
            <a:endParaRPr lang="tr-TR" sz="2000" dirty="0"/>
          </a:p>
        </p:txBody>
      </p:sp>
      <p:pic>
        <p:nvPicPr>
          <p:cNvPr id="4" name="Resim 3" descr="https://miro.medium.com/v2/resize:fit:487/1*ddE5SIQsMhDv6oUrI8E1OA@2x.jpeg"/>
          <p:cNvPicPr/>
          <p:nvPr/>
        </p:nvPicPr>
        <p:blipFill>
          <a:blip r:embed="rId2">
            <a:extLst>
              <a:ext uri="{28A0092B-C50C-407E-A947-70E740481C1C}">
                <a14:useLocalDpi xmlns:a14="http://schemas.microsoft.com/office/drawing/2010/main" val="0"/>
              </a:ext>
            </a:extLst>
          </a:blip>
          <a:srcRect/>
          <a:stretch>
            <a:fillRect/>
          </a:stretch>
        </p:blipFill>
        <p:spPr bwMode="auto">
          <a:xfrm>
            <a:off x="1231762" y="972534"/>
            <a:ext cx="3969966" cy="3109836"/>
          </a:xfrm>
          <a:prstGeom prst="rect">
            <a:avLst/>
          </a:prstGeom>
          <a:noFill/>
          <a:ln>
            <a:noFill/>
          </a:ln>
        </p:spPr>
      </p:pic>
      <p:pic>
        <p:nvPicPr>
          <p:cNvPr id="5" name="Resim 4" descr="https://miro.medium.com/v2/resize:fit:400/1*khtPelmjvMkwiRC-wRgRlg.png"/>
          <p:cNvPicPr/>
          <p:nvPr/>
        </p:nvPicPr>
        <p:blipFill>
          <a:blip r:embed="rId3">
            <a:extLst>
              <a:ext uri="{28A0092B-C50C-407E-A947-70E740481C1C}">
                <a14:useLocalDpi xmlns:a14="http://schemas.microsoft.com/office/drawing/2010/main" val="0"/>
              </a:ext>
            </a:extLst>
          </a:blip>
          <a:srcRect/>
          <a:stretch>
            <a:fillRect/>
          </a:stretch>
        </p:blipFill>
        <p:spPr bwMode="auto">
          <a:xfrm>
            <a:off x="7993594" y="1403247"/>
            <a:ext cx="2405277" cy="1943100"/>
          </a:xfrm>
          <a:prstGeom prst="rect">
            <a:avLst/>
          </a:prstGeom>
          <a:noFill/>
          <a:ln>
            <a:noFill/>
          </a:ln>
        </p:spPr>
      </p:pic>
      <p:pic>
        <p:nvPicPr>
          <p:cNvPr id="11" name="Resim 10" descr="https://miro.medium.com/v2/resize:fit:487/1*lxuHsrOmhrrAui0gCHRR9Q.png"/>
          <p:cNvPicPr/>
          <p:nvPr/>
        </p:nvPicPr>
        <p:blipFill>
          <a:blip r:embed="rId4">
            <a:extLst>
              <a:ext uri="{28A0092B-C50C-407E-A947-70E740481C1C}">
                <a14:useLocalDpi xmlns:a14="http://schemas.microsoft.com/office/drawing/2010/main" val="0"/>
              </a:ext>
            </a:extLst>
          </a:blip>
          <a:srcRect/>
          <a:stretch>
            <a:fillRect/>
          </a:stretch>
        </p:blipFill>
        <p:spPr bwMode="auto">
          <a:xfrm>
            <a:off x="1202929" y="4566080"/>
            <a:ext cx="3768837" cy="625076"/>
          </a:xfrm>
          <a:prstGeom prst="rect">
            <a:avLst/>
          </a:prstGeom>
          <a:noFill/>
          <a:ln>
            <a:noFill/>
          </a:ln>
        </p:spPr>
      </p:pic>
      <p:pic>
        <p:nvPicPr>
          <p:cNvPr id="12" name="Resim 11" descr="https://miro.medium.com/v2/resize:fit:319/1*AvMu18EP_szN3XPeGd7_FA.png"/>
          <p:cNvPicPr/>
          <p:nvPr/>
        </p:nvPicPr>
        <p:blipFill>
          <a:blip r:embed="rId5">
            <a:extLst>
              <a:ext uri="{28A0092B-C50C-407E-A947-70E740481C1C}">
                <a14:useLocalDpi xmlns:a14="http://schemas.microsoft.com/office/drawing/2010/main" val="0"/>
              </a:ext>
            </a:extLst>
          </a:blip>
          <a:srcRect/>
          <a:stretch>
            <a:fillRect/>
          </a:stretch>
        </p:blipFill>
        <p:spPr bwMode="auto">
          <a:xfrm>
            <a:off x="1231762" y="5674866"/>
            <a:ext cx="2089408" cy="941593"/>
          </a:xfrm>
          <a:prstGeom prst="rect">
            <a:avLst/>
          </a:prstGeom>
          <a:noFill/>
          <a:ln>
            <a:noFill/>
          </a:ln>
        </p:spPr>
      </p:pic>
    </p:spTree>
    <p:extLst>
      <p:ext uri="{BB962C8B-B14F-4D97-AF65-F5344CB8AC3E}">
        <p14:creationId xmlns:p14="http://schemas.microsoft.com/office/powerpoint/2010/main" val="279179906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578</Words>
  <Application>Microsoft Office PowerPoint</Application>
  <PresentationFormat>Özel</PresentationFormat>
  <Paragraphs>113</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Office Teması</vt:lpstr>
      <vt:lpstr>Yapay zeka, Makine Öğrenimi, Derin öğrenme</vt:lpstr>
      <vt:lpstr>Makine öğrenmesi ve derin öğrenme</vt:lpstr>
      <vt:lpstr>Tarihçe</vt:lpstr>
      <vt:lpstr>Yapay zekanın uygulama alanları</vt:lpstr>
      <vt:lpstr>YSA</vt:lpstr>
      <vt:lpstr>YSA</vt:lpstr>
      <vt:lpstr>Backpropagation</vt:lpstr>
      <vt:lpstr>Backpropagation</vt:lpstr>
      <vt:lpstr>Örnek</vt:lpstr>
      <vt:lpstr>Örnek</vt:lpstr>
      <vt:lpstr>Örnek</vt:lpstr>
      <vt:lpstr>Örnek</vt:lpstr>
      <vt:lpstr>Örnek</vt:lpstr>
      <vt:lpstr>Örnek</vt:lpstr>
      <vt:lpstr>Örnek</vt:lpstr>
      <vt:lpstr>Örnek</vt:lpstr>
      <vt:lpstr>Örnek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Yapay zeka, Makine Öğrenimi, Derin öğrenme</dc:title>
  <dc:creator>Lenovo</dc:creator>
  <cp:lastModifiedBy>Lenovo</cp:lastModifiedBy>
  <cp:revision>20</cp:revision>
  <dcterms:created xsi:type="dcterms:W3CDTF">2023-10-15T09:30:20Z</dcterms:created>
  <dcterms:modified xsi:type="dcterms:W3CDTF">2025-03-16T16:34:40Z</dcterms:modified>
</cp:coreProperties>
</file>