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  <p:sldId id="267" r:id="rId11"/>
    <p:sldId id="28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80" r:id="rId23"/>
    <p:sldId id="277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3545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743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93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707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3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49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28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3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49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0813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34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A191F-836B-447E-8AB6-3CC3486DCCC8}" type="datetimeFigureOut">
              <a:rPr lang="tr-TR" smtClean="0"/>
              <a:t>1.04.2024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2B2F-643A-44A0-AC3D-E6F11A219CF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586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Segmentasyon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395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R-CNN (Bölgesel Tabanlı CNN)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098" name="Picture 2" descr="https://miro.medium.com/v2/resize:fit:875/0*DGJkTmXm3GqHDXH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3" y="1825625"/>
            <a:ext cx="8334375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47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err="1"/>
              <a:t>Fast</a:t>
            </a:r>
            <a:r>
              <a:rPr lang="tr-TR" dirty="0"/>
              <a:t> R-CNN’de:</a:t>
            </a:r>
          </a:p>
          <a:p>
            <a:r>
              <a:rPr lang="tr-TR" dirty="0" smtClean="0"/>
              <a:t>1- </a:t>
            </a:r>
            <a:r>
              <a:rPr lang="tr-TR" dirty="0"/>
              <a:t>Tüm görsel CNN ile işlenir ve öznitelik haritaları çıkarılır.</a:t>
            </a:r>
          </a:p>
          <a:p>
            <a:r>
              <a:rPr lang="tr-TR" dirty="0" smtClean="0"/>
              <a:t>2- </a:t>
            </a:r>
            <a:r>
              <a:rPr lang="tr-TR" dirty="0"/>
              <a:t>Her bölge önerisi için gerekli öznitelikler toplanır. Bunlara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proposal</a:t>
            </a:r>
            <a:r>
              <a:rPr lang="tr-TR" dirty="0"/>
              <a:t> 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map</a:t>
            </a:r>
            <a:r>
              <a:rPr lang="tr-TR" dirty="0"/>
              <a:t> denir. Ardından bu haritalar </a:t>
            </a:r>
            <a:r>
              <a:rPr lang="tr-TR" dirty="0" err="1"/>
              <a:t>max</a:t>
            </a:r>
            <a:r>
              <a:rPr lang="tr-TR" dirty="0"/>
              <a:t> </a:t>
            </a:r>
            <a:r>
              <a:rPr lang="tr-TR" dirty="0" err="1"/>
              <a:t>pooling</a:t>
            </a:r>
            <a:r>
              <a:rPr lang="tr-TR" dirty="0"/>
              <a:t> ile belirli boyutlara indirgenir. Bu havuzlama katmanına ise </a:t>
            </a:r>
            <a:r>
              <a:rPr lang="tr-TR" dirty="0" err="1"/>
              <a:t>RoI</a:t>
            </a:r>
            <a:r>
              <a:rPr lang="tr-TR" dirty="0"/>
              <a:t> </a:t>
            </a:r>
            <a:r>
              <a:rPr lang="tr-TR" dirty="0" err="1"/>
              <a:t>pooling</a:t>
            </a:r>
            <a:r>
              <a:rPr lang="tr-TR" dirty="0"/>
              <a:t> </a:t>
            </a:r>
            <a:r>
              <a:rPr lang="tr-TR" dirty="0" err="1"/>
              <a:t>layer</a:t>
            </a:r>
            <a:r>
              <a:rPr lang="tr-TR" dirty="0"/>
              <a:t> adı verilir.</a:t>
            </a:r>
          </a:p>
          <a:p>
            <a:r>
              <a:rPr lang="tr-TR" dirty="0" smtClean="0"/>
              <a:t>3- </a:t>
            </a:r>
            <a:r>
              <a:rPr lang="tr-TR" dirty="0"/>
              <a:t>Ardından bu öznitelik haritaları tek boyutlu vektör haline indirgenir.</a:t>
            </a:r>
          </a:p>
          <a:p>
            <a:r>
              <a:rPr lang="tr-TR" dirty="0" smtClean="0"/>
              <a:t>4- </a:t>
            </a:r>
            <a:r>
              <a:rPr lang="tr-TR" dirty="0"/>
              <a:t>Bu vektörler sinir ağına sokulur ve </a:t>
            </a:r>
            <a:r>
              <a:rPr lang="tr-TR" dirty="0" err="1"/>
              <a:t>softmax</a:t>
            </a:r>
            <a:r>
              <a:rPr lang="tr-TR" dirty="0"/>
              <a:t> ile bölgedeki objeye ait sınıf, </a:t>
            </a:r>
            <a:r>
              <a:rPr lang="tr-TR" dirty="0" err="1"/>
              <a:t>bounding</a:t>
            </a:r>
            <a:r>
              <a:rPr lang="tr-TR" dirty="0"/>
              <a:t> </a:t>
            </a:r>
            <a:r>
              <a:rPr lang="tr-TR" dirty="0" err="1"/>
              <a:t>box</a:t>
            </a:r>
            <a:r>
              <a:rPr lang="tr-TR" dirty="0"/>
              <a:t> </a:t>
            </a:r>
            <a:r>
              <a:rPr lang="tr-TR" dirty="0" err="1"/>
              <a:t>regressor</a:t>
            </a:r>
            <a:r>
              <a:rPr lang="tr-TR" dirty="0"/>
              <a:t> ile de objenin sınırlayıcı kutusu belirlenir.</a:t>
            </a:r>
          </a:p>
        </p:txBody>
      </p:sp>
    </p:spTree>
    <p:extLst>
      <p:ext uri="{BB962C8B-B14F-4D97-AF65-F5344CB8AC3E}">
        <p14:creationId xmlns:p14="http://schemas.microsoft.com/office/powerpoint/2010/main" val="89311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Fast</a:t>
            </a:r>
            <a:r>
              <a:rPr lang="tr-TR" b="1" dirty="0"/>
              <a:t> </a:t>
            </a:r>
            <a:r>
              <a:rPr lang="tr-TR" b="1" dirty="0" smtClean="0"/>
              <a:t>R-CNN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R-CNN’de görüntü 2000 bölge tavsiyesine bölündüğünden dolayı R-CNN de eğitmenin çok zaman </a:t>
            </a:r>
            <a:r>
              <a:rPr lang="tr-TR" dirty="0" smtClean="0"/>
              <a:t>almakta ve maliyeti yüksek</a:t>
            </a:r>
          </a:p>
          <a:p>
            <a:r>
              <a:rPr lang="tr-TR" dirty="0" smtClean="0"/>
              <a:t>R-CNN’in </a:t>
            </a:r>
            <a:r>
              <a:rPr lang="tr-TR" dirty="0"/>
              <a:t>bu sorununu çözmek için </a:t>
            </a:r>
            <a:r>
              <a:rPr lang="tr-TR" dirty="0" err="1"/>
              <a:t>Fast</a:t>
            </a:r>
            <a:r>
              <a:rPr lang="tr-TR" dirty="0"/>
              <a:t> R-CNN önerildi</a:t>
            </a:r>
            <a:r>
              <a:rPr lang="tr-TR" dirty="0" smtClean="0"/>
              <a:t>. Tüm </a:t>
            </a:r>
            <a:r>
              <a:rPr lang="tr-TR" dirty="0"/>
              <a:t>görüntüyü ve bölge tavsiyelerini CNN mimarisinde girdi olarak tek bir ileri yaymada alır.(Önce resmi bölge tavsiyelerine göre ayırmaz.) Ayrıca, mimarilerin farklı bölümlerini (</a:t>
            </a:r>
            <a:r>
              <a:rPr lang="tr-TR" dirty="0" err="1"/>
              <a:t>ConvNet</a:t>
            </a:r>
            <a:r>
              <a:rPr lang="tr-TR" dirty="0"/>
              <a:t>, </a:t>
            </a:r>
            <a:r>
              <a:rPr lang="tr-TR" dirty="0" err="1"/>
              <a:t>RoI</a:t>
            </a:r>
            <a:r>
              <a:rPr lang="tr-TR" dirty="0"/>
              <a:t> havuzu ve sınıflandırma katmanı gibi) tek bir eksiksiz mimaride birleştirir.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aynı zamanda bir özellik haritası saklama gereksinimini ortadan kaldırır ve disk alanından tasarruf sağlar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Ayrıca</a:t>
            </a:r>
            <a:r>
              <a:rPr lang="tr-TR" dirty="0"/>
              <a:t>, </a:t>
            </a:r>
            <a:r>
              <a:rPr lang="tr-TR" dirty="0" err="1"/>
              <a:t>SVM’den</a:t>
            </a:r>
            <a:r>
              <a:rPr lang="tr-TR" dirty="0"/>
              <a:t>(</a:t>
            </a:r>
            <a:r>
              <a:rPr lang="tr-TR" dirty="0" err="1"/>
              <a:t>Support</a:t>
            </a:r>
            <a:r>
              <a:rPr lang="tr-TR" dirty="0"/>
              <a:t> </a:t>
            </a:r>
            <a:r>
              <a:rPr lang="tr-TR" dirty="0" err="1"/>
              <a:t>Vector</a:t>
            </a:r>
            <a:r>
              <a:rPr lang="tr-TR" dirty="0"/>
              <a:t> Machine) daha hızlı olduğu ve daha iyi doğruluk sağladığı kanıtlanan bölge önerisi sınıflandırmasında SVM yerine </a:t>
            </a:r>
            <a:r>
              <a:rPr lang="tr-TR" dirty="0" err="1"/>
              <a:t>softmax</a:t>
            </a:r>
            <a:r>
              <a:rPr lang="tr-TR" dirty="0"/>
              <a:t> katmanını kullanır.</a:t>
            </a:r>
          </a:p>
        </p:txBody>
      </p:sp>
    </p:spTree>
    <p:extLst>
      <p:ext uri="{BB962C8B-B14F-4D97-AF65-F5344CB8AC3E}">
        <p14:creationId xmlns:p14="http://schemas.microsoft.com/office/powerpoint/2010/main" val="115803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Fast</a:t>
            </a:r>
            <a:r>
              <a:rPr lang="tr-TR" b="1" dirty="0" smtClean="0"/>
              <a:t> R-CNN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400" dirty="0" err="1"/>
              <a:t>Fast</a:t>
            </a:r>
            <a:r>
              <a:rPr lang="tr-TR" sz="2400" dirty="0"/>
              <a:t> R-CNN, eğitimi </a:t>
            </a:r>
            <a:r>
              <a:rPr lang="tr-TR" sz="2400" i="1" dirty="0"/>
              <a:t>(8.75 saat — 84 saat)</a:t>
            </a:r>
            <a:r>
              <a:rPr lang="tr-TR" sz="2400" dirty="0"/>
              <a:t> tamamlar ve R-CNN’e göre algılama süresini büyük ölçüde iyileştirir . Ayrıca, R-CNN ile karşılaştırıldığında, Ortalama Hassasiyeti (</a:t>
            </a:r>
            <a:r>
              <a:rPr lang="tr-TR" sz="2400" dirty="0" err="1"/>
              <a:t>mAP</a:t>
            </a:r>
            <a:r>
              <a:rPr lang="tr-TR" sz="2400" dirty="0"/>
              <a:t>) iyileştirir.</a:t>
            </a:r>
          </a:p>
          <a:p>
            <a:r>
              <a:rPr lang="tr-TR" sz="2400" b="1" dirty="0" err="1"/>
              <a:t>Fast</a:t>
            </a:r>
            <a:r>
              <a:rPr lang="tr-TR" sz="2400" b="1" dirty="0"/>
              <a:t> R-CNN ile ilgili </a:t>
            </a:r>
            <a:r>
              <a:rPr lang="tr-TR" sz="2400" b="1" dirty="0" smtClean="0"/>
              <a:t>sorunlar: </a:t>
            </a:r>
            <a:r>
              <a:rPr lang="tr-TR" sz="2400" dirty="0" smtClean="0"/>
              <a:t>Algılama </a:t>
            </a:r>
            <a:r>
              <a:rPr lang="tr-TR" sz="2400" dirty="0"/>
              <a:t>sırasında </a:t>
            </a:r>
            <a:r>
              <a:rPr lang="tr-TR" sz="2400" dirty="0" err="1"/>
              <a:t>Fast</a:t>
            </a:r>
            <a:r>
              <a:rPr lang="tr-TR" sz="2400" dirty="0"/>
              <a:t> R-CNN tarafından alınan bölge çoğunlukla, seçici bir arama bölgesi önerisi oluşturma algoritmasıdır. Bu nedenle, </a:t>
            </a:r>
            <a:r>
              <a:rPr lang="tr-TR" sz="2400" dirty="0" err="1"/>
              <a:t>Faster</a:t>
            </a:r>
            <a:r>
              <a:rPr lang="tr-TR" sz="2400" dirty="0"/>
              <a:t> R-CNN’de ele alınan bu mimarinin darboğazıdır.</a:t>
            </a:r>
          </a:p>
          <a:p>
            <a:endParaRPr lang="tr-TR" dirty="0"/>
          </a:p>
        </p:txBody>
      </p:sp>
      <p:pic>
        <p:nvPicPr>
          <p:cNvPr id="5122" name="Picture 2" descr="https://miro.medium.com/v2/resize:fit:875/0*IJhD8xE8-vnLHvSu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01294"/>
            <a:ext cx="5824387" cy="215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4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Mask R-CNN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Mask R-CNN</a:t>
            </a:r>
            <a:r>
              <a:rPr lang="tr-TR" dirty="0"/>
              <a:t>, bilgisayarlı görüde nesneleri </a:t>
            </a:r>
            <a:r>
              <a:rPr lang="tr-TR" dirty="0" err="1"/>
              <a:t>bölütlemek</a:t>
            </a:r>
            <a:r>
              <a:rPr lang="tr-TR" dirty="0"/>
              <a:t> için kullanılan bir derin sinir ağıdır. İki aşaması vardır:</a:t>
            </a:r>
          </a:p>
          <a:p>
            <a:r>
              <a:rPr lang="tr-TR" dirty="0" smtClean="0"/>
              <a:t>İlk </a:t>
            </a:r>
            <a:r>
              <a:rPr lang="tr-TR" dirty="0"/>
              <a:t>aşama görüntüyü tarar ve öneriler üretir (bir nesneyi içerme olasılığı yüksek alanlar). </a:t>
            </a:r>
            <a:endParaRPr lang="tr-TR" dirty="0" smtClean="0"/>
          </a:p>
          <a:p>
            <a:r>
              <a:rPr lang="tr-TR" dirty="0" smtClean="0"/>
              <a:t>İkinci </a:t>
            </a:r>
            <a:r>
              <a:rPr lang="tr-TR" dirty="0"/>
              <a:t>aşama ise önerileri sınıflandırır ve sınırlayıcı kutular ve maskeler oluşturur. Her iki aşama da </a:t>
            </a:r>
            <a:r>
              <a:rPr lang="tr-TR" dirty="0" err="1"/>
              <a:t>backbone</a:t>
            </a:r>
            <a:r>
              <a:rPr lang="tr-TR" dirty="0"/>
              <a:t>(omurga) yapısına bağlıdır. </a:t>
            </a:r>
            <a:endParaRPr lang="tr-TR" dirty="0" smtClean="0"/>
          </a:p>
          <a:p>
            <a:r>
              <a:rPr lang="tr-TR" dirty="0" smtClean="0"/>
              <a:t>Mask </a:t>
            </a:r>
            <a:r>
              <a:rPr lang="tr-TR" dirty="0"/>
              <a:t>R-CNN temel olarak </a:t>
            </a:r>
            <a:r>
              <a:rPr lang="tr-TR" dirty="0" err="1"/>
              <a:t>Faster</a:t>
            </a:r>
            <a:r>
              <a:rPr lang="tr-TR" dirty="0"/>
              <a:t> R-CNN’in bir uzantısıdır. </a:t>
            </a:r>
            <a:r>
              <a:rPr lang="tr-TR" dirty="0" err="1"/>
              <a:t>Faster</a:t>
            </a:r>
            <a:r>
              <a:rPr lang="tr-TR" dirty="0"/>
              <a:t> R-CNN, nesne tanımada yaygın olarak kullanılır.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6048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Mask R-CNN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676844" y="1825625"/>
            <a:ext cx="4676955" cy="4351338"/>
          </a:xfrm>
        </p:spPr>
        <p:txBody>
          <a:bodyPr>
            <a:normAutofit fontScale="92500"/>
          </a:bodyPr>
          <a:lstStyle/>
          <a:p>
            <a:r>
              <a:rPr lang="tr-TR" sz="2400" dirty="0" err="1"/>
              <a:t>Backbone</a:t>
            </a:r>
            <a:r>
              <a:rPr lang="tr-TR" sz="2400" dirty="0"/>
              <a:t> (omurga) nedir? Bu, özellik çıkarıcı olarak görev yapan standart bir </a:t>
            </a:r>
            <a:r>
              <a:rPr lang="tr-TR" sz="2400" dirty="0" err="1"/>
              <a:t>evrişimli</a:t>
            </a:r>
            <a:r>
              <a:rPr lang="tr-TR" sz="2400" dirty="0"/>
              <a:t> sinir ağıdır (tipik olarak ResNet50 veya ResNet101). İlk katmanlar düşük seviyeli özellikleri (kenarlar ve köşeler) algılar ve sonraki katmanlar art arda daha yüksek seviyeli özellikleri (araba, kişi, gökyüzü) algılar.</a:t>
            </a:r>
          </a:p>
          <a:p>
            <a:r>
              <a:rPr lang="tr-TR" sz="2400" dirty="0" err="1"/>
              <a:t>Backbone</a:t>
            </a:r>
            <a:r>
              <a:rPr lang="tr-TR" sz="2400" dirty="0"/>
              <a:t> ağından geçerek, görüntü </a:t>
            </a:r>
            <a:r>
              <a:rPr lang="tr-TR" sz="2400" dirty="0" smtClean="0"/>
              <a:t>bir </a:t>
            </a:r>
            <a:r>
              <a:rPr lang="tr-TR" sz="2400" dirty="0"/>
              <a:t>özellik haritasına dönüştürülür. Bu özellik haritası, aşağıdaki aşamalar için girdi haline gelir.</a:t>
            </a:r>
          </a:p>
          <a:p>
            <a:endParaRPr lang="tr-TR" dirty="0"/>
          </a:p>
        </p:txBody>
      </p:sp>
      <p:pic>
        <p:nvPicPr>
          <p:cNvPr id="1026" name="Picture 2" descr="Distributed Mask RCNN training with Amazon SageMakerCV | AWS Machine  Learning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01" y="1285336"/>
            <a:ext cx="5964143" cy="335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87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Mask R-CNN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199" y="1825625"/>
            <a:ext cx="10402019" cy="4351338"/>
          </a:xfrm>
        </p:spPr>
        <p:txBody>
          <a:bodyPr/>
          <a:lstStyle/>
          <a:p>
            <a:r>
              <a:rPr lang="tr-TR" dirty="0"/>
              <a:t>FPN(</a:t>
            </a:r>
            <a:r>
              <a:rPr lang="tr-TR" dirty="0" err="1"/>
              <a:t>Feature</a:t>
            </a:r>
            <a:r>
              <a:rPr lang="tr-TR" dirty="0"/>
              <a:t> </a:t>
            </a:r>
            <a:r>
              <a:rPr lang="tr-TR" dirty="0" err="1"/>
              <a:t>Pyramid</a:t>
            </a:r>
            <a:r>
              <a:rPr lang="tr-TR" dirty="0"/>
              <a:t> Network (Object </a:t>
            </a:r>
            <a:r>
              <a:rPr lang="tr-TR" dirty="0" err="1"/>
              <a:t>Detection</a:t>
            </a:r>
            <a:r>
              <a:rPr lang="tr-TR" dirty="0"/>
              <a:t>)), birinci piramitten üst düzey özellikleri alıp alt katmanlara aktaran ikinci bir piramit ekleyerek standart özellik çıkarma piramidini geliştirir. </a:t>
            </a:r>
            <a:endParaRPr lang="tr-TR" dirty="0" smtClean="0"/>
          </a:p>
          <a:p>
            <a:r>
              <a:rPr lang="tr-TR" dirty="0" smtClean="0"/>
              <a:t>Bunu </a:t>
            </a:r>
            <a:r>
              <a:rPr lang="tr-TR" dirty="0"/>
              <a:t>yaparak, her düzeydeki özelliklerin hem alt hem de üst düzey özelliklere erişmesine izin verir.</a:t>
            </a:r>
          </a:p>
        </p:txBody>
      </p:sp>
    </p:spTree>
    <p:extLst>
      <p:ext uri="{BB962C8B-B14F-4D97-AF65-F5344CB8AC3E}">
        <p14:creationId xmlns:p14="http://schemas.microsoft.com/office/powerpoint/2010/main" val="239124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7831347" cy="4351338"/>
          </a:xfrm>
        </p:spPr>
        <p:txBody>
          <a:bodyPr>
            <a:normAutofit fontScale="77500" lnSpcReduction="20000"/>
          </a:bodyPr>
          <a:lstStyle/>
          <a:p>
            <a:r>
              <a:rPr lang="tr-TR" dirty="0"/>
              <a:t>Birinci aşama: </a:t>
            </a:r>
            <a:r>
              <a:rPr lang="tr-TR" dirty="0" err="1"/>
              <a:t>Region</a:t>
            </a:r>
            <a:r>
              <a:rPr lang="tr-TR" dirty="0"/>
              <a:t> </a:t>
            </a:r>
            <a:r>
              <a:rPr lang="tr-TR" dirty="0" err="1"/>
              <a:t>proposal</a:t>
            </a:r>
            <a:r>
              <a:rPr lang="tr-TR" dirty="0"/>
              <a:t> network(RPN) adı verilen hafif bir sinir ağı, tüm </a:t>
            </a:r>
            <a:r>
              <a:rPr lang="tr-TR" dirty="0" err="1"/>
              <a:t>FPN’yi</a:t>
            </a:r>
            <a:r>
              <a:rPr lang="tr-TR" dirty="0"/>
              <a:t> üst-alt tarar ve nesneleri içerebilecek bölgeler önerir. Özellik haritasını taramak verimli bir yol olsa da, özellikleri ham görüntü konumuna bağlamak için bir yönteme ihtiyaç duyar. Çözüme </a:t>
            </a:r>
            <a:r>
              <a:rPr lang="tr-TR" dirty="0" err="1"/>
              <a:t>anchors</a:t>
            </a:r>
            <a:r>
              <a:rPr lang="tr-TR" dirty="0"/>
              <a:t> denir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 Farklı </a:t>
            </a:r>
            <a:r>
              <a:rPr lang="tr-TR" dirty="0"/>
              <a:t>ölçeklere sahip </a:t>
            </a:r>
            <a:r>
              <a:rPr lang="tr-TR" dirty="0" err="1"/>
              <a:t>anchorslar</a:t>
            </a:r>
            <a:r>
              <a:rPr lang="tr-TR" dirty="0"/>
              <a:t> farklı özellik haritası düzeylerine bağlanırken, RPN bu </a:t>
            </a:r>
            <a:r>
              <a:rPr lang="tr-TR" dirty="0" err="1"/>
              <a:t>anchorsları</a:t>
            </a:r>
            <a:r>
              <a:rPr lang="tr-TR" dirty="0"/>
              <a:t>, özellik haritasının bir nesneyi nereden alması gerektiğini ve sınırlayıcı kutusunun boyutunun ne olduğunu bulmak için kullanır.</a:t>
            </a:r>
          </a:p>
          <a:p>
            <a:r>
              <a:rPr lang="tr-TR" dirty="0"/>
              <a:t>İkinci aşama: Prosedür </a:t>
            </a:r>
            <a:r>
              <a:rPr lang="tr-TR" dirty="0" err="1"/>
              <a:t>RPN’ye</a:t>
            </a:r>
            <a:r>
              <a:rPr lang="tr-TR" dirty="0"/>
              <a:t> benziyor, tek fark, </a:t>
            </a:r>
            <a:r>
              <a:rPr lang="tr-TR" dirty="0" err="1"/>
              <a:t>anchorsların</a:t>
            </a:r>
            <a:r>
              <a:rPr lang="tr-TR" dirty="0"/>
              <a:t> yardımı olmadan, bu aşamanın özellik </a:t>
            </a:r>
            <a:r>
              <a:rPr lang="tr-TR" dirty="0" smtClean="0"/>
              <a:t>haritasının </a:t>
            </a:r>
            <a:r>
              <a:rPr lang="tr-TR" dirty="0"/>
              <a:t>ilgili alanlarını bulmak için </a:t>
            </a:r>
            <a:r>
              <a:rPr lang="tr-TR" dirty="0" err="1"/>
              <a:t>ROIAlign</a:t>
            </a:r>
            <a:r>
              <a:rPr lang="tr-TR" dirty="0"/>
              <a:t> adlı bir hile kullanması ve piksel düzeyinde her nesne için mask üreten bir dal bulunması. </a:t>
            </a:r>
          </a:p>
          <a:p>
            <a:endParaRPr lang="tr-TR" dirty="0"/>
          </a:p>
        </p:txBody>
      </p:sp>
      <p:pic>
        <p:nvPicPr>
          <p:cNvPr id="1026" name="Picture 2" descr="https://miro.medium.com/v2/resize:fit:430/1*WJsEQnhr4puR4k-29uD80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210" y="2458243"/>
            <a:ext cx="3276600" cy="308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9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U-NET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U-Net: </a:t>
            </a:r>
            <a:r>
              <a:rPr lang="tr-TR" dirty="0" smtClean="0"/>
              <a:t>U-Net, </a:t>
            </a:r>
            <a:r>
              <a:rPr lang="tr-TR" dirty="0"/>
              <a:t>Almanya’daki </a:t>
            </a:r>
            <a:r>
              <a:rPr lang="tr-TR" b="1" dirty="0"/>
              <a:t>Freiburg Üniversitesi</a:t>
            </a:r>
            <a:r>
              <a:rPr lang="tr-TR" dirty="0"/>
              <a:t> Bilgisayar Bilimleri </a:t>
            </a:r>
            <a:r>
              <a:rPr lang="tr-TR" dirty="0" err="1"/>
              <a:t>Bölümü’de</a:t>
            </a:r>
            <a:r>
              <a:rPr lang="tr-TR" dirty="0"/>
              <a:t>, biyomedikal görüntü </a:t>
            </a:r>
            <a:r>
              <a:rPr lang="tr-TR" dirty="0" err="1"/>
              <a:t>segmentasyonu</a:t>
            </a:r>
            <a:r>
              <a:rPr lang="tr-TR" dirty="0"/>
              <a:t> için geliştirilen bir evrimsel sinir ağıdır. </a:t>
            </a:r>
            <a:endParaRPr lang="tr-TR" dirty="0" smtClean="0"/>
          </a:p>
          <a:p>
            <a:r>
              <a:rPr lang="tr-TR" dirty="0" smtClean="0"/>
              <a:t>Ağ </a:t>
            </a:r>
            <a:r>
              <a:rPr lang="tr-TR" dirty="0"/>
              <a:t>tamamen </a:t>
            </a:r>
            <a:r>
              <a:rPr lang="tr-TR" b="1" dirty="0" err="1"/>
              <a:t>evrişimli</a:t>
            </a:r>
            <a:r>
              <a:rPr lang="tr-TR" b="1" dirty="0"/>
              <a:t> sinir ağları</a:t>
            </a:r>
            <a:r>
              <a:rPr lang="tr-TR" dirty="0"/>
              <a:t> üzerine kuruludur ve mimarisi, daha az eğitim görüntüsü ile çalışmak ve daha hassas bölümleme sağlamak için </a:t>
            </a:r>
            <a:r>
              <a:rPr lang="tr-TR" dirty="0" smtClean="0"/>
              <a:t>genişletilmiştir. </a:t>
            </a:r>
          </a:p>
          <a:p>
            <a:r>
              <a:rPr lang="tr-TR" dirty="0"/>
              <a:t> U-Net, mimari açıdan ve </a:t>
            </a:r>
            <a:r>
              <a:rPr lang="tr-TR" dirty="0" err="1"/>
              <a:t>evrişimli</a:t>
            </a:r>
            <a:r>
              <a:rPr lang="tr-TR" dirty="0"/>
              <a:t> sinir ağı katmanlarından oluşan piksel tabanlı görüntü </a:t>
            </a:r>
            <a:r>
              <a:rPr lang="tr-TR" dirty="0" err="1"/>
              <a:t>bölütleme</a:t>
            </a:r>
            <a:r>
              <a:rPr lang="tr-TR" dirty="0"/>
              <a:t> açısından geleneksel modellere göre daha başarılıdır. Sınırlı veri kümesi görüntülerinde bile etkilidir.</a:t>
            </a:r>
          </a:p>
        </p:txBody>
      </p:sp>
    </p:spTree>
    <p:extLst>
      <p:ext uri="{BB962C8B-B14F-4D97-AF65-F5344CB8AC3E}">
        <p14:creationId xmlns:p14="http://schemas.microsoft.com/office/powerpoint/2010/main" val="114772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3925318" cy="4351338"/>
          </a:xfrm>
        </p:spPr>
        <p:txBody>
          <a:bodyPr>
            <a:normAutofit fontScale="85000" lnSpcReduction="10000"/>
          </a:bodyPr>
          <a:lstStyle/>
          <a:p>
            <a:r>
              <a:rPr lang="tr-TR" dirty="0"/>
              <a:t>U-Net adını </a:t>
            </a:r>
            <a:r>
              <a:rPr lang="tr-TR" dirty="0" smtClean="0"/>
              <a:t>U </a:t>
            </a:r>
            <a:r>
              <a:rPr lang="tr-TR" dirty="0"/>
              <a:t>harfine benzeyen mimariden almaktadır. Giriş görüntüleri bölümlere ayrılmış bir çıktı haritası olarak elde edilir. İkinci yarının mimarisinin en özel </a:t>
            </a:r>
            <a:r>
              <a:rPr lang="tr-TR" dirty="0" smtClean="0"/>
              <a:t>yanıdır.</a:t>
            </a:r>
          </a:p>
          <a:p>
            <a:r>
              <a:rPr lang="tr-TR" dirty="0" smtClean="0"/>
              <a:t>Ağın </a:t>
            </a:r>
            <a:r>
              <a:rPr lang="tr-TR" dirty="0"/>
              <a:t>tam bağlantılı bir katmanı yoktur. Yalnızca </a:t>
            </a:r>
            <a:r>
              <a:rPr lang="tr-TR" dirty="0" err="1"/>
              <a:t>evrişim</a:t>
            </a:r>
            <a:r>
              <a:rPr lang="tr-TR" dirty="0"/>
              <a:t> katmanları kullanılır. Her standart </a:t>
            </a:r>
            <a:r>
              <a:rPr lang="tr-TR" dirty="0" err="1"/>
              <a:t>evrişim</a:t>
            </a:r>
            <a:r>
              <a:rPr lang="tr-TR" dirty="0"/>
              <a:t> işlemi bir </a:t>
            </a:r>
            <a:r>
              <a:rPr lang="tr-TR" dirty="0" err="1"/>
              <a:t>ReLU</a:t>
            </a:r>
            <a:r>
              <a:rPr lang="tr-TR" dirty="0"/>
              <a:t> aktivasyon fonksiyonu tarafından etkinleştirilir.</a:t>
            </a:r>
          </a:p>
        </p:txBody>
      </p:sp>
      <p:pic>
        <p:nvPicPr>
          <p:cNvPr id="1026" name="Picture 2" descr="https://miro.medium.com/v2/resize:fit:875/0*HSX89sT__0ZsWJ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518" y="1825625"/>
            <a:ext cx="6590282" cy="439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363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Görüntü </a:t>
            </a:r>
            <a:r>
              <a:rPr lang="tr-TR" dirty="0" err="1" smtClean="0"/>
              <a:t>segmentasyon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Görüntü </a:t>
            </a:r>
            <a:r>
              <a:rPr lang="tr-TR" dirty="0" err="1" smtClean="0"/>
              <a:t>segmentasyonu</a:t>
            </a:r>
            <a:r>
              <a:rPr lang="tr-TR" dirty="0" smtClean="0"/>
              <a:t>, </a:t>
            </a:r>
            <a:r>
              <a:rPr lang="tr-TR" dirty="0"/>
              <a:t>görüntü üzerinde aynı </a:t>
            </a:r>
            <a:r>
              <a:rPr lang="tr-TR" dirty="0" smtClean="0"/>
              <a:t>özellikteki </a:t>
            </a:r>
            <a:r>
              <a:rPr lang="tr-TR" dirty="0"/>
              <a:t>pikselleri parçalar halinde bir araya </a:t>
            </a:r>
            <a:r>
              <a:rPr lang="tr-TR" dirty="0" smtClean="0"/>
              <a:t>toplamaktır</a:t>
            </a:r>
            <a:r>
              <a:rPr lang="tr-TR" dirty="0"/>
              <a:t>, resmi belli bölgelere ayırmaktır</a:t>
            </a:r>
            <a:r>
              <a:rPr lang="tr-TR" dirty="0" smtClean="0"/>
              <a:t>.</a:t>
            </a:r>
          </a:p>
          <a:p>
            <a:r>
              <a:rPr lang="tr-TR" dirty="0"/>
              <a:t>I görüntüsünü S bölgelerine </a:t>
            </a:r>
            <a:r>
              <a:rPr lang="tr-TR" dirty="0" smtClean="0"/>
              <a:t>ayırma problemi: Parçalar bütün görüntüyü kaplar, </a:t>
            </a:r>
            <a:r>
              <a:rPr lang="tr-TR" dirty="0"/>
              <a:t>Bölgeler kesişmez.</a:t>
            </a:r>
          </a:p>
          <a:p>
            <a:r>
              <a:rPr lang="tr-TR" dirty="0"/>
              <a:t>Yapılması gereken bölgeler arasındaki </a:t>
            </a:r>
            <a:r>
              <a:rPr lang="tr-TR" dirty="0" smtClean="0"/>
              <a:t>benzerliğin tanımlanması </a:t>
            </a:r>
            <a:r>
              <a:rPr lang="tr-TR" dirty="0"/>
              <a:t>ve uygulanmasıdır.</a:t>
            </a:r>
          </a:p>
          <a:p>
            <a:r>
              <a:rPr lang="tr-TR" dirty="0" err="1" smtClean="0"/>
              <a:t>Histogram</a:t>
            </a:r>
            <a:r>
              <a:rPr lang="tr-TR" dirty="0" smtClean="0"/>
              <a:t> tabanlı, Kümeleme Tabanlı, </a:t>
            </a:r>
            <a:r>
              <a:rPr lang="tr-TR" dirty="0" err="1" smtClean="0"/>
              <a:t>Region</a:t>
            </a:r>
            <a:r>
              <a:rPr lang="tr-TR" dirty="0" smtClean="0"/>
              <a:t> </a:t>
            </a:r>
            <a:r>
              <a:rPr lang="tr-TR" dirty="0" err="1" smtClean="0"/>
              <a:t>Growing</a:t>
            </a:r>
            <a:r>
              <a:rPr lang="tr-TR" dirty="0" smtClean="0"/>
              <a:t>, </a:t>
            </a:r>
            <a:r>
              <a:rPr lang="tr-TR" dirty="0" err="1" smtClean="0"/>
              <a:t>Split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Merge</a:t>
            </a:r>
            <a:r>
              <a:rPr lang="tr-TR" dirty="0" smtClean="0"/>
              <a:t> ve Morfolojik Tabanlı geleneksel algoritmalar</a:t>
            </a:r>
            <a:br>
              <a:rPr lang="tr-TR" dirty="0" smtClean="0"/>
            </a:b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6613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Modelin sol tarafı Encoder(Kodlayıcı) taraftır. Yani burada görüntünün “Ne” olduğu öğrenilir. Sağ tarafı ise </a:t>
            </a:r>
            <a:r>
              <a:rPr lang="tr-TR" dirty="0" err="1"/>
              <a:t>Decoder</a:t>
            </a:r>
            <a:r>
              <a:rPr lang="tr-TR" dirty="0"/>
              <a:t>(Kod çözücü) kısımdır. Burada da görüntünün “Nerede” olduğu öğrenilir. Mimarideki asıl detay, katmanların hem kendisiyle hem de karşı katmanla </a:t>
            </a:r>
            <a:r>
              <a:rPr lang="tr-TR" dirty="0" err="1"/>
              <a:t>evrişim</a:t>
            </a:r>
            <a:r>
              <a:rPr lang="tr-TR" dirty="0"/>
              <a:t> içinde olmasında saklıdır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Standart </a:t>
            </a:r>
            <a:r>
              <a:rPr lang="tr-TR" dirty="0"/>
              <a:t>bir CNN’ye benzeyen </a:t>
            </a:r>
            <a:r>
              <a:rPr lang="tr-TR" dirty="0" err="1"/>
              <a:t>contracting</a:t>
            </a:r>
            <a:r>
              <a:rPr lang="tr-TR" dirty="0"/>
              <a:t> </a:t>
            </a:r>
            <a:r>
              <a:rPr lang="tr-TR" dirty="0" err="1"/>
              <a:t>path</a:t>
            </a:r>
            <a:r>
              <a:rPr lang="tr-TR" dirty="0"/>
              <a:t>, düşük ve yüksek seviyeli özellikleri çıkarmak için katmanlara sahiptir. Mimari incelendiğinde de görülebileceği gibi 3 x 3 </a:t>
            </a:r>
            <a:r>
              <a:rPr lang="tr-TR" dirty="0" err="1" smtClean="0"/>
              <a:t>evrişimsel</a:t>
            </a:r>
            <a:r>
              <a:rPr lang="tr-TR" dirty="0" smtClean="0"/>
              <a:t> katman</a:t>
            </a:r>
            <a:r>
              <a:rPr lang="tr-TR" b="1" dirty="0"/>
              <a:t> </a:t>
            </a:r>
            <a:r>
              <a:rPr lang="tr-TR" dirty="0"/>
              <a:t>ve </a:t>
            </a:r>
            <a:r>
              <a:rPr lang="tr-TR" dirty="0" err="1"/>
              <a:t>ReLU</a:t>
            </a:r>
            <a:r>
              <a:rPr lang="tr-TR" dirty="0"/>
              <a:t> işlemi tarafından takip edilen </a:t>
            </a:r>
            <a:r>
              <a:rPr lang="tr-TR" dirty="0" err="1"/>
              <a:t>max-pooling</a:t>
            </a:r>
            <a:r>
              <a:rPr lang="tr-TR" dirty="0"/>
              <a:t> uygulanmasının tekrarlanmasından oluşmaktadır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724995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 </a:t>
            </a:r>
            <a:r>
              <a:rPr lang="tr-TR" dirty="0" smtClean="0"/>
              <a:t>Modele </a:t>
            </a:r>
            <a:r>
              <a:rPr lang="tr-TR" dirty="0"/>
              <a:t>572x572x1 boyutlarında bir resim </a:t>
            </a:r>
            <a:r>
              <a:rPr lang="tr-TR" dirty="0" smtClean="0"/>
              <a:t>veriliyor. </a:t>
            </a:r>
            <a:r>
              <a:rPr lang="tr-TR" dirty="0"/>
              <a:t>Bu resim Encoder katmanında sürekli sıkıştırılıyor. Yani görüntünün boyutu her katmanda yarıya düşürülüyor (568-&gt;284). İç katmanlarda aktivasyon fonksiyonu olarak ‘</a:t>
            </a:r>
            <a:r>
              <a:rPr lang="tr-TR" dirty="0" err="1"/>
              <a:t>Relu</a:t>
            </a:r>
            <a:r>
              <a:rPr lang="tr-TR" dirty="0"/>
              <a:t>’ , </a:t>
            </a:r>
            <a:r>
              <a:rPr lang="tr-TR" dirty="0" err="1"/>
              <a:t>Padding</a:t>
            </a:r>
            <a:r>
              <a:rPr lang="tr-TR" dirty="0"/>
              <a:t> </a:t>
            </a:r>
            <a:r>
              <a:rPr lang="tr-TR" dirty="0" smtClean="0"/>
              <a:t>işlemi kullanılıyor</a:t>
            </a:r>
            <a:r>
              <a:rPr lang="tr-TR" dirty="0"/>
              <a:t>. 572×572 </a:t>
            </a:r>
            <a:r>
              <a:rPr lang="tr-TR" dirty="0" err="1"/>
              <a:t>input</a:t>
            </a:r>
            <a:r>
              <a:rPr lang="tr-TR" dirty="0"/>
              <a:t> görüntünün ilk katmandaki işlemlerden sonra 568×568 piksele düşmesinin sebebi; uygulanan </a:t>
            </a:r>
            <a:r>
              <a:rPr lang="tr-TR" dirty="0" smtClean="0"/>
              <a:t>‘</a:t>
            </a:r>
            <a:r>
              <a:rPr lang="tr-TR" dirty="0" err="1" smtClean="0"/>
              <a:t>padding</a:t>
            </a:r>
            <a:r>
              <a:rPr lang="tr-TR" dirty="0" smtClean="0"/>
              <a:t> </a:t>
            </a:r>
            <a:r>
              <a:rPr lang="tr-TR" dirty="0"/>
              <a:t>işlemidir</a:t>
            </a:r>
            <a:r>
              <a:rPr lang="tr-TR" dirty="0" smtClean="0"/>
              <a:t>.</a:t>
            </a:r>
          </a:p>
          <a:p>
            <a:r>
              <a:rPr lang="tr-TR" dirty="0"/>
              <a:t>Görüntü 572×572 boyutla çıktığı serüvene ilk katmandan sonra 284×284 olarak devam ediyor. Bu yarılama işlemi </a:t>
            </a:r>
            <a:r>
              <a:rPr lang="tr-TR" dirty="0" err="1" smtClean="0"/>
              <a:t>MaxPooling</a:t>
            </a:r>
            <a:r>
              <a:rPr lang="tr-TR" dirty="0" smtClean="0"/>
              <a:t> </a:t>
            </a:r>
            <a:r>
              <a:rPr lang="tr-TR" dirty="0"/>
              <a:t>sayesinde gerçekleşiyor. </a:t>
            </a:r>
            <a:r>
              <a:rPr lang="tr-TR" dirty="0" err="1"/>
              <a:t>MaxPooling</a:t>
            </a:r>
            <a:r>
              <a:rPr lang="tr-TR" dirty="0"/>
              <a:t> işlemi görüntüyü 2×2 bloklara ayırır ve bu bloklardaki maksimum pikseli alır. Böylece her bloktaki önemli özellikler korunur ve önemli olmayan bilgiler atılır. </a:t>
            </a:r>
            <a:endParaRPr lang="tr-TR" dirty="0" smtClean="0"/>
          </a:p>
          <a:p>
            <a:r>
              <a:rPr lang="tr-TR" dirty="0"/>
              <a:t>Bu işlemler 5 katman boyunca devam ediyor. Görüntünün boyutları 32×32 piksele kadar düşüyor. 5. Katmanda model artık sıkıştırma işlemini bırakıyor. Bu yüzden </a:t>
            </a:r>
            <a:r>
              <a:rPr lang="tr-TR" dirty="0" err="1"/>
              <a:t>MaxPooling</a:t>
            </a:r>
            <a:r>
              <a:rPr lang="tr-TR" dirty="0"/>
              <a:t> yapılmıyor ve sadece aktivasyon fonksiyonu kullanılarak </a:t>
            </a:r>
            <a:r>
              <a:rPr lang="tr-TR" dirty="0" err="1"/>
              <a:t>padding</a:t>
            </a:r>
            <a:r>
              <a:rPr lang="tr-TR" dirty="0"/>
              <a:t> işlemi yapılıyor. </a:t>
            </a:r>
            <a:r>
              <a:rPr lang="tr-TR" dirty="0" err="1"/>
              <a:t>Burdan</a:t>
            </a:r>
            <a:r>
              <a:rPr lang="tr-TR" dirty="0"/>
              <a:t> sonra </a:t>
            </a:r>
            <a:r>
              <a:rPr lang="tr-TR" dirty="0" err="1"/>
              <a:t>Decoder</a:t>
            </a:r>
            <a:r>
              <a:rPr lang="tr-TR" dirty="0"/>
              <a:t> işlemine dönüşüyor.</a:t>
            </a:r>
          </a:p>
        </p:txBody>
      </p:sp>
    </p:spTree>
    <p:extLst>
      <p:ext uri="{BB962C8B-B14F-4D97-AF65-F5344CB8AC3E}">
        <p14:creationId xmlns:p14="http://schemas.microsoft.com/office/powerpoint/2010/main" val="4129790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/>
              <a:t>Decoder</a:t>
            </a:r>
            <a:r>
              <a:rPr lang="tr-TR" dirty="0"/>
              <a:t> işleminde görüntü artık genişlemeye başlıyor. Burada görüntünün boyu tekrar 2 katına çıkarılarak </a:t>
            </a:r>
            <a:r>
              <a:rPr lang="tr-TR" dirty="0" err="1"/>
              <a:t>UpConv</a:t>
            </a:r>
            <a:r>
              <a:rPr lang="tr-TR" dirty="0"/>
              <a:t> işlemi yapılıyor. </a:t>
            </a:r>
            <a:endParaRPr lang="tr-TR" dirty="0" smtClean="0"/>
          </a:p>
          <a:p>
            <a:r>
              <a:rPr lang="tr-TR" dirty="0" err="1" smtClean="0"/>
              <a:t>Decoder</a:t>
            </a:r>
            <a:r>
              <a:rPr lang="tr-TR" dirty="0" smtClean="0"/>
              <a:t> </a:t>
            </a:r>
            <a:r>
              <a:rPr lang="tr-TR" dirty="0"/>
              <a:t>tarafındaki her katman </a:t>
            </a:r>
            <a:r>
              <a:rPr lang="tr-TR" dirty="0" err="1"/>
              <a:t>encoder</a:t>
            </a:r>
            <a:r>
              <a:rPr lang="tr-TR" dirty="0"/>
              <a:t> tarafında karşılık geldiği katmanla birleştiriliyor. Mesela 6. Katman 4. Katmanla birleştiriliyor (</a:t>
            </a:r>
            <a:r>
              <a:rPr lang="tr-TR" dirty="0" err="1"/>
              <a:t>Concatenate</a:t>
            </a:r>
            <a:r>
              <a:rPr lang="tr-TR" dirty="0"/>
              <a:t>). Yani 6.katmandaki görüntünün yarısı 5.katmandan gelen görüntünün </a:t>
            </a:r>
            <a:r>
              <a:rPr lang="tr-TR" dirty="0" err="1"/>
              <a:t>UpConv</a:t>
            </a:r>
            <a:r>
              <a:rPr lang="tr-TR" dirty="0"/>
              <a:t> işleminden doğan görüntü iken diğer yarısı 4.katmandan gelen görüntüdür.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işlem 7 , 8 ve 9. Katmanda aynı şekilde uygulanarak görüntü açılıyor. Ancak buradaki </a:t>
            </a:r>
            <a:r>
              <a:rPr lang="tr-TR" dirty="0" err="1"/>
              <a:t>Concatenate</a:t>
            </a:r>
            <a:r>
              <a:rPr lang="tr-TR" dirty="0"/>
              <a:t> işlemi görüntünün 4 boyut olarak çıkmasına neden oluyor. Bu nedenle U-Net’e girecek veri: Boy, en ve kanal sayısı olmak üzere 3 boyuta sahip olması gerekir. </a:t>
            </a:r>
            <a:endParaRPr lang="tr-TR" dirty="0" smtClean="0"/>
          </a:p>
          <a:p>
            <a:r>
              <a:rPr lang="tr-TR" dirty="0" err="1" smtClean="0"/>
              <a:t>Optimizer</a:t>
            </a:r>
            <a:r>
              <a:rPr lang="tr-TR" dirty="0" smtClean="0"/>
              <a:t> </a:t>
            </a:r>
            <a:r>
              <a:rPr lang="tr-TR" dirty="0"/>
              <a:t>olarak Adam , </a:t>
            </a:r>
            <a:r>
              <a:rPr lang="tr-TR" dirty="0" err="1"/>
              <a:t>metrics</a:t>
            </a:r>
            <a:r>
              <a:rPr lang="tr-TR" dirty="0"/>
              <a:t> olarak ise </a:t>
            </a:r>
            <a:r>
              <a:rPr lang="tr-TR" dirty="0" err="1"/>
              <a:t>Dice</a:t>
            </a:r>
            <a:r>
              <a:rPr lang="tr-TR" dirty="0"/>
              <a:t> </a:t>
            </a:r>
            <a:r>
              <a:rPr lang="tr-TR" dirty="0" err="1"/>
              <a:t>coefficient</a:t>
            </a:r>
            <a:r>
              <a:rPr lang="tr-TR" dirty="0"/>
              <a:t> en iyi sonuçları veriyor. </a:t>
            </a:r>
            <a:r>
              <a:rPr lang="tr-TR" dirty="0" smtClean="0"/>
              <a:t> Bunun </a:t>
            </a:r>
            <a:r>
              <a:rPr lang="tr-TR" dirty="0" err="1" smtClean="0"/>
              <a:t>yanısıra</a:t>
            </a:r>
            <a:r>
              <a:rPr lang="tr-TR" dirty="0" smtClean="0"/>
              <a:t> diğer metrikler </a:t>
            </a:r>
            <a:r>
              <a:rPr lang="tr-TR" dirty="0" err="1" smtClean="0"/>
              <a:t>Figure</a:t>
            </a:r>
            <a:r>
              <a:rPr lang="tr-TR" dirty="0" smtClean="0"/>
              <a:t> of </a:t>
            </a:r>
            <a:r>
              <a:rPr lang="tr-TR" dirty="0" err="1" smtClean="0"/>
              <a:t>merits</a:t>
            </a:r>
            <a:r>
              <a:rPr lang="tr-TR" dirty="0" smtClean="0"/>
              <a:t>, </a:t>
            </a:r>
            <a:r>
              <a:rPr lang="tr-TR" dirty="0" err="1" smtClean="0"/>
              <a:t>Jaccard’dır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0089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3074" name="Picture 2" descr="https://miro.medium.com/v2/resize:fit:480/0*iSDtkPjGU-8QRolW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630" y="2016234"/>
            <a:ext cx="2889544" cy="88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592" y="2080200"/>
            <a:ext cx="3752850" cy="7524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530" y="3222188"/>
            <a:ext cx="3505200" cy="8477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530" y="4302066"/>
            <a:ext cx="3467100" cy="8763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9860" y="2080200"/>
            <a:ext cx="1491112" cy="691334"/>
          </a:xfrm>
          <a:prstGeom prst="rect">
            <a:avLst/>
          </a:prstGeom>
        </p:spPr>
      </p:pic>
      <p:pic>
        <p:nvPicPr>
          <p:cNvPr id="2050" name="Picture 2" descr="Rhesus Teeth Segmentation by Use of Multi-Atlas Library - Invicr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349" y="2910342"/>
            <a:ext cx="5571392" cy="3076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01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Histogram</a:t>
            </a:r>
            <a:r>
              <a:rPr lang="tr-TR" dirty="0" smtClean="0"/>
              <a:t> Tabanlı </a:t>
            </a:r>
            <a:r>
              <a:rPr lang="tr-TR" dirty="0" err="1" smtClean="0"/>
              <a:t>Segmentasyon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Görüntüde </a:t>
            </a:r>
            <a:r>
              <a:rPr lang="tr-TR" dirty="0"/>
              <a:t>kaç tane </a:t>
            </a:r>
            <a:r>
              <a:rPr lang="tr-TR" dirty="0" smtClean="0"/>
              <a:t>turuncu veya mavi </a:t>
            </a:r>
            <a:r>
              <a:rPr lang="tr-TR" dirty="0" err="1" smtClean="0"/>
              <a:t>v.s</a:t>
            </a:r>
            <a:r>
              <a:rPr lang="tr-TR" dirty="0" smtClean="0"/>
              <a:t>  piksel vardır</a:t>
            </a:r>
            <a:r>
              <a:rPr lang="tr-TR" dirty="0"/>
              <a:t>?</a:t>
            </a:r>
          </a:p>
          <a:p>
            <a:r>
              <a:rPr lang="tr-TR" dirty="0" smtClean="0"/>
              <a:t>Bu </a:t>
            </a:r>
            <a:r>
              <a:rPr lang="tr-TR" dirty="0"/>
              <a:t>tür sorular </a:t>
            </a:r>
            <a:r>
              <a:rPr lang="tr-TR" dirty="0" err="1" smtClean="0"/>
              <a:t>histogram</a:t>
            </a:r>
            <a:r>
              <a:rPr lang="tr-TR" dirty="0" smtClean="0"/>
              <a:t> a </a:t>
            </a:r>
            <a:r>
              <a:rPr lang="tr-TR" dirty="0"/>
              <a:t>bakılarak ve </a:t>
            </a:r>
            <a:r>
              <a:rPr lang="tr-TR" dirty="0" smtClean="0"/>
              <a:t>incelenerek cevaplandırılabilir</a:t>
            </a:r>
            <a:endParaRPr lang="tr-TR" dirty="0"/>
          </a:p>
          <a:p>
            <a:r>
              <a:rPr lang="tr-TR" dirty="0" smtClean="0"/>
              <a:t>Koyu (Karanlık) bir görüntünün </a:t>
            </a:r>
            <a:r>
              <a:rPr lang="tr-TR" dirty="0" err="1" smtClean="0"/>
              <a:t>histogram</a:t>
            </a:r>
            <a:r>
              <a:rPr lang="tr-TR" dirty="0" smtClean="0"/>
              <a:t> grafiğinin düşük gri seviye bölgesine yığılacağı söz konusudur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Parlak (Açık renk) düzgün bir görüntünün </a:t>
            </a:r>
            <a:r>
              <a:rPr lang="tr-TR" dirty="0" err="1" smtClean="0"/>
              <a:t>histogram</a:t>
            </a:r>
            <a:r>
              <a:rPr lang="tr-TR" dirty="0" smtClean="0"/>
              <a:t> grafiğinin büyük gri seviye bölgesine yığılacağı söz konusudur.</a:t>
            </a:r>
          </a:p>
          <a:p>
            <a:r>
              <a:rPr lang="tr-TR" dirty="0" smtClean="0"/>
              <a:t>Eğer </a:t>
            </a:r>
            <a:r>
              <a:rPr lang="tr-TR" dirty="0" err="1" smtClean="0"/>
              <a:t>histogram</a:t>
            </a:r>
            <a:r>
              <a:rPr lang="tr-TR" dirty="0" smtClean="0"/>
              <a:t> bir bölgeye yığılmış ise ( yani gri seviye ekseninin belirli bir bölgesine) bu görüntünün kontrastı kötüdür denir.</a:t>
            </a:r>
          </a:p>
          <a:p>
            <a:r>
              <a:rPr lang="tr-TR" dirty="0" smtClean="0"/>
              <a:t>İyi </a:t>
            </a:r>
            <a:r>
              <a:rPr lang="tr-TR" dirty="0" err="1" smtClean="0"/>
              <a:t>kontraslı</a:t>
            </a:r>
            <a:r>
              <a:rPr lang="tr-TR" dirty="0" smtClean="0"/>
              <a:t> bir resmin </a:t>
            </a:r>
            <a:r>
              <a:rPr lang="tr-TR" dirty="0" err="1" smtClean="0"/>
              <a:t>histogram</a:t>
            </a:r>
            <a:r>
              <a:rPr lang="tr-TR" dirty="0" smtClean="0"/>
              <a:t> grafiği tüm gri seviye değerlerine eşit yayılmış olduğunu açıklar.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577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 smtClean="0"/>
              <a:t>Genelde küçük yayılım gösteren </a:t>
            </a:r>
            <a:r>
              <a:rPr lang="tr-TR" sz="1600" dirty="0" err="1" smtClean="0"/>
              <a:t>histogramların</a:t>
            </a:r>
            <a:endParaRPr lang="tr-TR" sz="1600" dirty="0" smtClean="0"/>
          </a:p>
          <a:p>
            <a:pPr marL="0" indent="0">
              <a:buNone/>
            </a:pPr>
            <a:r>
              <a:rPr lang="tr-TR" sz="1600" dirty="0" smtClean="0"/>
              <a:t>kontrastı düşüktür, daha geniş alana yayılmış olan </a:t>
            </a:r>
          </a:p>
          <a:p>
            <a:pPr marL="0" indent="0">
              <a:buNone/>
            </a:pPr>
            <a:r>
              <a:rPr lang="tr-TR" sz="1600" dirty="0" err="1" smtClean="0"/>
              <a:t>Histogramların</a:t>
            </a:r>
            <a:r>
              <a:rPr lang="tr-TR" sz="1600" dirty="0" smtClean="0"/>
              <a:t> kontrastı daha yüksektir. </a:t>
            </a:r>
            <a:endParaRPr lang="tr-TR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31" y="1825625"/>
            <a:ext cx="6044569" cy="3790171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37" y="3010156"/>
            <a:ext cx="4131693" cy="28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5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Bölge Büyütme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mtClean="0"/>
              <a:t>Görüntü bölütleme için yaygın olarak kullanılan algoritmalardan birisi Bölge Büyütme algoritmasıdır </a:t>
            </a:r>
          </a:p>
          <a:p>
            <a:r>
              <a:rPr lang="tr-TR" smtClean="0"/>
              <a:t>Bölge büyütme (RG) algoritması, büyüme için önceden belirlenmiş bazı ölçütleri esas alarak pikselleri veya alt bölgeleri daha büyük bölgelere gruplayarak işlemi yürütür. </a:t>
            </a:r>
          </a:p>
          <a:p>
            <a:r>
              <a:rPr lang="tr-TR" smtClean="0"/>
              <a:t>Buradaki asıl yaklaşım, tohum noktası (seed point) ile başlamaktadır. Bu noktadan itibaren seçilen tohuma benzer özelliklere sahip olan komşu piksellerin eklenmesiyle bölge büyür. </a:t>
            </a:r>
          </a:p>
          <a:p>
            <a:r>
              <a:rPr lang="tr-TR" smtClean="0"/>
              <a:t>Bölgedeki piksellerin benzerlik oranı ne kadar fazla olursa dağılımda o denli düzgün bir yapıya sahip olur. Bu dağılım ister gri seviye olsun ister renkli seviye farklı görüntü türleri içinde geçerlidir.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279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RG yöntemleri genellikle aynı özellikleri barındıran bölgeleri doğru bir şekilde ayırdığı için çok iyi </a:t>
            </a:r>
            <a:r>
              <a:rPr lang="tr-TR" dirty="0" err="1" smtClean="0"/>
              <a:t>bölütlemeler</a:t>
            </a:r>
            <a:r>
              <a:rPr lang="tr-TR" dirty="0" smtClean="0"/>
              <a:t> sağlamaktadır. </a:t>
            </a:r>
          </a:p>
          <a:p>
            <a:r>
              <a:rPr lang="tr-TR" dirty="0" smtClean="0"/>
              <a:t>Burada dikkat edilecek bir husus ise tohum noktasının seçimidir. </a:t>
            </a:r>
            <a:endParaRPr lang="tr-TR" dirty="0"/>
          </a:p>
        </p:txBody>
      </p:sp>
      <p:pic>
        <p:nvPicPr>
          <p:cNvPr id="1026" name="Picture 2" descr="Region Gro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388" y="3091940"/>
            <a:ext cx="2828026" cy="285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32" y="3101806"/>
            <a:ext cx="2208364" cy="2841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74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Günümüz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 descr="https://miro.medium.com/v2/resize:fit:875/1*uhO4Na2Unp20HkNHK9ib8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2320131"/>
            <a:ext cx="833437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19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958"/>
          </a:xfrm>
        </p:spPr>
        <p:txBody>
          <a:bodyPr/>
          <a:lstStyle/>
          <a:p>
            <a:r>
              <a:rPr lang="tr-TR" dirty="0" smtClean="0"/>
              <a:t>CNN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83754"/>
            <a:ext cx="10515600" cy="4351338"/>
          </a:xfrm>
        </p:spPr>
        <p:txBody>
          <a:bodyPr>
            <a:normAutofit/>
          </a:bodyPr>
          <a:lstStyle/>
          <a:p>
            <a:r>
              <a:rPr lang="tr-TR" sz="2400" dirty="0"/>
              <a:t>CNN , görüntü analizi için tasarlanmış derin bir </a:t>
            </a:r>
            <a:r>
              <a:rPr lang="tr-TR" sz="2400" dirty="0" smtClean="0"/>
              <a:t>sinir ağıdır. </a:t>
            </a:r>
          </a:p>
          <a:p>
            <a:r>
              <a:rPr lang="tr-TR" sz="2400" dirty="0" err="1" smtClean="0"/>
              <a:t>Evrişim</a:t>
            </a:r>
            <a:r>
              <a:rPr lang="tr-TR" sz="2400" dirty="0" smtClean="0"/>
              <a:t> </a:t>
            </a:r>
            <a:r>
              <a:rPr lang="tr-TR" sz="2400" dirty="0"/>
              <a:t>Sinir Ağı (CNN), Görüntü sınıflandırma, Nesne algılama, Görüntü tanıma </a:t>
            </a:r>
            <a:r>
              <a:rPr lang="tr-TR" sz="2400" dirty="0" err="1"/>
              <a:t>vb</a:t>
            </a:r>
            <a:r>
              <a:rPr lang="tr-TR" sz="2400" dirty="0"/>
              <a:t> .’</a:t>
            </a:r>
            <a:r>
              <a:rPr lang="tr-TR" sz="2400" dirty="0" err="1"/>
              <a:t>nin</a:t>
            </a:r>
            <a:r>
              <a:rPr lang="tr-TR" sz="2400" dirty="0"/>
              <a:t> ana kategorisidir. </a:t>
            </a:r>
            <a:endParaRPr lang="tr-TR" sz="2400" dirty="0" smtClean="0"/>
          </a:p>
          <a:p>
            <a:r>
              <a:rPr lang="tr-TR" sz="2400" dirty="0" smtClean="0"/>
              <a:t>Geleneksel </a:t>
            </a:r>
            <a:r>
              <a:rPr lang="tr-TR" sz="2400" dirty="0"/>
              <a:t>çok katmanlı algılayıcı mimarilerinin aksine , bir görüntüyü temel özelliklerine </a:t>
            </a:r>
            <a:r>
              <a:rPr lang="tr-TR" sz="2400" dirty="0" smtClean="0"/>
              <a:t>indirgemek için </a:t>
            </a:r>
            <a:r>
              <a:rPr lang="tr-TR" sz="2400" dirty="0" err="1" smtClean="0"/>
              <a:t>convolution</a:t>
            </a:r>
            <a:r>
              <a:rPr lang="tr-TR" sz="2400" dirty="0" smtClean="0"/>
              <a:t> ve </a:t>
            </a:r>
            <a:r>
              <a:rPr lang="tr-TR" sz="2400" dirty="0" err="1" smtClean="0"/>
              <a:t>pooling</a:t>
            </a:r>
            <a:r>
              <a:rPr lang="tr-TR" sz="2400" dirty="0" smtClean="0"/>
              <a:t>  gibi işlemler kullanarak görüntünün anlamlandırılması sağlanır. </a:t>
            </a:r>
            <a:endParaRPr lang="tr-TR" sz="2400" dirty="0"/>
          </a:p>
        </p:txBody>
      </p:sp>
      <p:pic>
        <p:nvPicPr>
          <p:cNvPr id="3074" name="Picture 2" descr="https://miro.medium.com/v2/resize:fit:875/0*oVIKGzpGQp7lcVR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224" y="3337794"/>
            <a:ext cx="4461414" cy="26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99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R-CNN (Bölgesel Tabanlı CNN</a:t>
            </a:r>
            <a:r>
              <a:rPr lang="tr-TR" b="1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/>
              <a:t>2014'te nesne algılamada verimli nesne yerelleştirme sorununu çözmek için R-CNN, </a:t>
            </a:r>
            <a:r>
              <a:rPr lang="tr-TR" i="1" dirty="0" err="1"/>
              <a:t>Ross</a:t>
            </a:r>
            <a:r>
              <a:rPr lang="tr-TR" i="1" dirty="0"/>
              <a:t> </a:t>
            </a:r>
            <a:r>
              <a:rPr lang="tr-TR" i="1" dirty="0" err="1"/>
              <a:t>Girshick</a:t>
            </a:r>
            <a:r>
              <a:rPr lang="tr-TR" i="1" dirty="0"/>
              <a:t> ve diğerleri</a:t>
            </a:r>
            <a:r>
              <a:rPr lang="tr-TR" dirty="0"/>
              <a:t> tarafından önerilmiştir.</a:t>
            </a:r>
          </a:p>
          <a:p>
            <a:r>
              <a:rPr lang="tr-TR" dirty="0"/>
              <a:t>R-CNN’de, görüntü yaklaşık 2000 bölge tavsiyesine (bölge teklifleri) bölünür ve her bölgeye sırası ile CNN (</a:t>
            </a:r>
            <a:r>
              <a:rPr lang="tr-TR" dirty="0" err="1"/>
              <a:t>ConvNet</a:t>
            </a:r>
            <a:r>
              <a:rPr lang="tr-TR" dirty="0"/>
              <a:t>) uygulanır. Bölgelerin boyutu belirlenir ve yapay sinir ağına doğru bölge yerleştirilir. Resimdeki her bir bölge ayrı olarak CNN uyguladığından, eğitim süresi yaklaşık 84 saat ve tahmin süresi yaklaşık 47 saniyedir.</a:t>
            </a:r>
          </a:p>
          <a:p>
            <a:r>
              <a:rPr lang="tr-TR" b="1" dirty="0"/>
              <a:t>R-CNN ile ilgili sorun</a:t>
            </a:r>
          </a:p>
          <a:p>
            <a:r>
              <a:rPr lang="tr-TR" dirty="0"/>
              <a:t>Her görüntünün 2000 bölge önerisini sınıflandırması gerektiği için ağı eğitmek çok zaman alır.</a:t>
            </a:r>
          </a:p>
          <a:p>
            <a:r>
              <a:rPr lang="tr-TR" dirty="0" err="1"/>
              <a:t>GPU’daki</a:t>
            </a:r>
            <a:r>
              <a:rPr lang="tr-TR" dirty="0"/>
              <a:t> bir görüntüdeki nesnelerin algılanması </a:t>
            </a:r>
            <a:r>
              <a:rPr lang="tr-TR" i="1" dirty="0"/>
              <a:t>49</a:t>
            </a:r>
            <a:r>
              <a:rPr lang="tr-TR" dirty="0"/>
              <a:t> saniye gerektirir</a:t>
            </a:r>
          </a:p>
          <a:p>
            <a:r>
              <a:rPr lang="tr-TR" dirty="0"/>
              <a:t>Çok fazla disk alanı da gereklidir.</a:t>
            </a:r>
          </a:p>
          <a:p>
            <a:r>
              <a:rPr lang="tr-TR" dirty="0"/>
              <a:t>Pahalıdır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577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1105</Words>
  <Application>Microsoft Office PowerPoint</Application>
  <PresentationFormat>Geniş ekran</PresentationFormat>
  <Paragraphs>79</Paragraphs>
  <Slides>23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Teması</vt:lpstr>
      <vt:lpstr>Segmentasyon</vt:lpstr>
      <vt:lpstr>Görüntü segmentasyon</vt:lpstr>
      <vt:lpstr>Histogram Tabanlı Segmentasyon</vt:lpstr>
      <vt:lpstr>PowerPoint Sunusu</vt:lpstr>
      <vt:lpstr>Bölge Büyütme</vt:lpstr>
      <vt:lpstr>PowerPoint Sunusu</vt:lpstr>
      <vt:lpstr>Günümüz</vt:lpstr>
      <vt:lpstr>CNN</vt:lpstr>
      <vt:lpstr>R-CNN (Bölgesel Tabanlı CNN)</vt:lpstr>
      <vt:lpstr>R-CNN (Bölgesel Tabanlı CNN)</vt:lpstr>
      <vt:lpstr>PowerPoint Sunusu</vt:lpstr>
      <vt:lpstr>Fast R-CNN</vt:lpstr>
      <vt:lpstr>Fast R-CNN</vt:lpstr>
      <vt:lpstr>Mask R-CNN</vt:lpstr>
      <vt:lpstr>Mask R-CNN</vt:lpstr>
      <vt:lpstr>Mask R-CNN</vt:lpstr>
      <vt:lpstr>PowerPoint Sunusu</vt:lpstr>
      <vt:lpstr>U-NET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Segmentasyon</dc:title>
  <dc:creator>Lenovo</dc:creator>
  <cp:lastModifiedBy>Lenovo</cp:lastModifiedBy>
  <cp:revision>21</cp:revision>
  <dcterms:created xsi:type="dcterms:W3CDTF">2023-12-21T10:39:32Z</dcterms:created>
  <dcterms:modified xsi:type="dcterms:W3CDTF">2024-04-01T06:07:04Z</dcterms:modified>
</cp:coreProperties>
</file>