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EDF-4171-4B20-BB38-78C950C403D7}" type="datetimeFigureOut">
              <a:rPr lang="tr-TR" smtClean="0"/>
              <a:t>23.03.2025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ED1-314C-4A1E-A74B-D09629E81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072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EDF-4171-4B20-BB38-78C950C403D7}" type="datetimeFigureOut">
              <a:rPr lang="tr-TR" smtClean="0"/>
              <a:t>23.03.2025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ED1-314C-4A1E-A74B-D09629E81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216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EDF-4171-4B20-BB38-78C950C403D7}" type="datetimeFigureOut">
              <a:rPr lang="tr-TR" smtClean="0"/>
              <a:t>23.03.2025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ED1-314C-4A1E-A74B-D09629E81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735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EDF-4171-4B20-BB38-78C950C403D7}" type="datetimeFigureOut">
              <a:rPr lang="tr-TR" smtClean="0"/>
              <a:t>23.03.2025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ED1-314C-4A1E-A74B-D09629E81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682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EDF-4171-4B20-BB38-78C950C403D7}" type="datetimeFigureOut">
              <a:rPr lang="tr-TR" smtClean="0"/>
              <a:t>23.03.2025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ED1-314C-4A1E-A74B-D09629E81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879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EDF-4171-4B20-BB38-78C950C403D7}" type="datetimeFigureOut">
              <a:rPr lang="tr-TR" smtClean="0"/>
              <a:t>23.03.2025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ED1-314C-4A1E-A74B-D09629E81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379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EDF-4171-4B20-BB38-78C950C403D7}" type="datetimeFigureOut">
              <a:rPr lang="tr-TR" smtClean="0"/>
              <a:t>23.03.2025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ED1-314C-4A1E-A74B-D09629E81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421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EDF-4171-4B20-BB38-78C950C403D7}" type="datetimeFigureOut">
              <a:rPr lang="tr-TR" smtClean="0"/>
              <a:t>23.03.2025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ED1-314C-4A1E-A74B-D09629E81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680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EDF-4171-4B20-BB38-78C950C403D7}" type="datetimeFigureOut">
              <a:rPr lang="tr-TR" smtClean="0"/>
              <a:t>23.03.2025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ED1-314C-4A1E-A74B-D09629E81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024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EDF-4171-4B20-BB38-78C950C403D7}" type="datetimeFigureOut">
              <a:rPr lang="tr-TR" smtClean="0"/>
              <a:t>23.03.2025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ED1-314C-4A1E-A74B-D09629E81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642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70EDF-4171-4B20-BB38-78C950C403D7}" type="datetimeFigureOut">
              <a:rPr lang="tr-TR" smtClean="0"/>
              <a:t>23.03.2025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43ED1-314C-4A1E-A74B-D09629E81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624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70EDF-4171-4B20-BB38-78C950C403D7}" type="datetimeFigureOut">
              <a:rPr lang="tr-TR" smtClean="0"/>
              <a:t>23.03.2025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43ED1-314C-4A1E-A74B-D09629E817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517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roceedings.mlr.press/v27/baldi12a/baldi12a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Segmentasyon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775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U-Net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/>
              <a:t>UNET (U-Network) mimarisi, derin öğrenme algoritmalarıyla görüntü </a:t>
            </a:r>
            <a:r>
              <a:rPr lang="tr-TR" dirty="0" err="1"/>
              <a:t>segmentasyonu</a:t>
            </a:r>
            <a:r>
              <a:rPr lang="tr-TR" dirty="0"/>
              <a:t> için kullanılan bir mimaridir. "U" harfi, mimarinin giriş ve çıkış boyutları arasında bir tür daraltma ve genişletme işlemi gerçekleştiren simetrik bir yapıya işaret eder.</a:t>
            </a:r>
          </a:p>
          <a:p>
            <a:r>
              <a:rPr lang="tr-TR" dirty="0"/>
              <a:t>UNET mimarisi genellikle iki ana kısımdan oluşur: Kodlayıcı (Encoder) ve Çözücü (</a:t>
            </a:r>
            <a:r>
              <a:rPr lang="tr-TR" dirty="0" err="1"/>
              <a:t>Decoder</a:t>
            </a:r>
            <a:r>
              <a:rPr lang="tr-TR" dirty="0"/>
              <a:t>).</a:t>
            </a:r>
          </a:p>
          <a:p>
            <a:r>
              <a:rPr lang="tr-TR" dirty="0"/>
              <a:t>Kodlayıcı: Giriş görüntüsünü daha küçük bir özellik haritasına dönüştürmek için </a:t>
            </a:r>
            <a:r>
              <a:rPr lang="tr-TR" dirty="0" err="1"/>
              <a:t>evrişim</a:t>
            </a:r>
            <a:r>
              <a:rPr lang="tr-TR" dirty="0"/>
              <a:t> (</a:t>
            </a:r>
            <a:r>
              <a:rPr lang="tr-TR" dirty="0" err="1"/>
              <a:t>convolutional</a:t>
            </a:r>
            <a:r>
              <a:rPr lang="tr-TR" dirty="0"/>
              <a:t>) katmanlarını kullanır. Bu katmanlar, görüntünün yüksek seviyeli özelliklerini öğrenmeye yardımcı olur ve özellik haritasının boyutunu azaltır.</a:t>
            </a:r>
          </a:p>
          <a:p>
            <a:r>
              <a:rPr lang="tr-TR" dirty="0"/>
              <a:t>Çözücü: </a:t>
            </a:r>
            <a:r>
              <a:rPr lang="tr-TR" dirty="0" err="1"/>
              <a:t>Kodlayıcıda</a:t>
            </a:r>
            <a:r>
              <a:rPr lang="tr-TR" dirty="0"/>
              <a:t> öğrenilen özellik haritasını, orijinal giriş boyutuna geri getirmek için </a:t>
            </a:r>
            <a:r>
              <a:rPr lang="tr-TR" dirty="0" err="1"/>
              <a:t>evrişim</a:t>
            </a:r>
            <a:r>
              <a:rPr lang="tr-TR" dirty="0"/>
              <a:t> geriye yayılma (</a:t>
            </a:r>
            <a:r>
              <a:rPr lang="tr-TR" dirty="0" err="1"/>
              <a:t>transposed</a:t>
            </a:r>
            <a:r>
              <a:rPr lang="tr-TR" dirty="0"/>
              <a:t> </a:t>
            </a:r>
            <a:r>
              <a:rPr lang="tr-TR" dirty="0" err="1"/>
              <a:t>convolutional</a:t>
            </a:r>
            <a:r>
              <a:rPr lang="tr-TR" dirty="0"/>
              <a:t>) katmanları ve birleştirme katmanları (</a:t>
            </a:r>
            <a:r>
              <a:rPr lang="tr-TR" dirty="0" err="1"/>
              <a:t>up-sampling</a:t>
            </a:r>
            <a:r>
              <a:rPr lang="tr-TR" dirty="0"/>
              <a:t>) kullanarak işler. Bu katmanlar, daha yüksek çözünürlüklü </a:t>
            </a:r>
            <a:r>
              <a:rPr lang="tr-TR" dirty="0" err="1"/>
              <a:t>segmentasyon</a:t>
            </a:r>
            <a:r>
              <a:rPr lang="tr-TR" dirty="0"/>
              <a:t> haritasını elde etmek için görüntüyü yeniden oluşturur.</a:t>
            </a:r>
          </a:p>
          <a:p>
            <a:r>
              <a:rPr lang="tr-TR" dirty="0"/>
              <a:t>UNET mimarisi ayrıca, </a:t>
            </a:r>
            <a:r>
              <a:rPr lang="tr-TR" dirty="0" err="1"/>
              <a:t>kodlayıcıdaki</a:t>
            </a:r>
            <a:r>
              <a:rPr lang="tr-TR" dirty="0"/>
              <a:t> her katmandan alınan özellik haritalarını çözücüdeki aynı derinlikteki katmanlara bağlayan "</a:t>
            </a:r>
            <a:r>
              <a:rPr lang="tr-TR" dirty="0" err="1"/>
              <a:t>skip</a:t>
            </a:r>
            <a:r>
              <a:rPr lang="tr-TR" dirty="0"/>
              <a:t> </a:t>
            </a:r>
            <a:r>
              <a:rPr lang="tr-TR" dirty="0" err="1"/>
              <a:t>connections</a:t>
            </a:r>
            <a:r>
              <a:rPr lang="tr-TR" dirty="0"/>
              <a:t>" (atlama bağlantıları) adı verilen bağlantıları içerir. Bu bağlantılar, daha iyi konum bilgisi koruma ve daha hassas </a:t>
            </a:r>
            <a:r>
              <a:rPr lang="tr-TR" dirty="0" err="1"/>
              <a:t>segmentasyon</a:t>
            </a:r>
            <a:r>
              <a:rPr lang="tr-TR" dirty="0"/>
              <a:t> sonuçları elde etmek için kullanılır.</a:t>
            </a:r>
          </a:p>
          <a:p>
            <a:r>
              <a:rPr lang="tr-TR" dirty="0"/>
              <a:t>UNET mimarisi, piksel seviyesinde doğruluk gerektiren görevler için oldukça etkili olmuştur ve biyomedikal görüntüleme, tıbbi görüntü </a:t>
            </a:r>
            <a:r>
              <a:rPr lang="tr-TR" dirty="0" err="1"/>
              <a:t>segmentasyonu</a:t>
            </a:r>
            <a:r>
              <a:rPr lang="tr-TR" dirty="0"/>
              <a:t> gibi alanlarda yaygın olarak kullanılmaktadır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9456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U-Net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6" name="Picture 2" descr="https://miro.medium.com/v2/resize:fit:875/0*6bTOX4gO-mh8hL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6359225" cy="423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49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2050" name="Picture 2" descr="https://miro.medium.com/v2/resize:fit:796/1*Y3x_jnswUBmr3Y22IrBm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825625"/>
            <a:ext cx="5297310" cy="337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v2/resize:fit:803/1*r8Bghg_4s5VsO6y0YuLKw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660" y="1825625"/>
            <a:ext cx="4854415" cy="316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49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U-Net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/>
              <a:t>Giriş Katmanı (</a:t>
            </a:r>
            <a:r>
              <a:rPr lang="tr-TR" b="1" dirty="0" err="1"/>
              <a:t>Input</a:t>
            </a:r>
            <a:r>
              <a:rPr lang="tr-TR" b="1" dirty="0"/>
              <a:t> </a:t>
            </a:r>
            <a:r>
              <a:rPr lang="tr-TR" b="1" dirty="0" err="1"/>
              <a:t>Layer</a:t>
            </a:r>
            <a:r>
              <a:rPr lang="tr-TR" b="1" dirty="0"/>
              <a:t>)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Giriş olarak bir görüntü alır.</a:t>
            </a:r>
          </a:p>
          <a:p>
            <a:pPr lvl="1"/>
            <a:r>
              <a:rPr lang="tr-TR" dirty="0"/>
              <a:t>Görüntünün belirli bir boyut ve kanal sayısına sahip olması gerekir.</a:t>
            </a:r>
          </a:p>
          <a:p>
            <a:r>
              <a:rPr lang="tr-TR" b="1" dirty="0"/>
              <a:t>Kodlayıcı (Encoder)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Evrişim</a:t>
            </a:r>
            <a:r>
              <a:rPr lang="tr-TR" dirty="0"/>
              <a:t> (</a:t>
            </a:r>
            <a:r>
              <a:rPr lang="tr-TR" dirty="0" err="1"/>
              <a:t>Convolutional</a:t>
            </a:r>
            <a:r>
              <a:rPr lang="tr-TR" dirty="0"/>
              <a:t>) Katmanlar:</a:t>
            </a:r>
          </a:p>
          <a:p>
            <a:pPr lvl="2"/>
            <a:r>
              <a:rPr lang="tr-TR" dirty="0"/>
              <a:t>Giriş görüntüsünü işlemek için kullanılır.</a:t>
            </a:r>
          </a:p>
          <a:p>
            <a:pPr lvl="2"/>
            <a:r>
              <a:rPr lang="tr-TR" dirty="0"/>
              <a:t>Her katman, genellikle artan sayıda filtre ile uygulanır, böylece yüksek seviyeli özellikler öğrenilir.</a:t>
            </a:r>
          </a:p>
          <a:p>
            <a:pPr lvl="2"/>
            <a:r>
              <a:rPr lang="tr-TR" dirty="0" err="1"/>
              <a:t>Evrişim</a:t>
            </a:r>
            <a:r>
              <a:rPr lang="tr-TR" dirty="0"/>
              <a:t> işlemleri genellikle aktivasyon fonksiyonu olarak </a:t>
            </a:r>
            <a:r>
              <a:rPr lang="tr-TR" dirty="0" err="1"/>
              <a:t>ReLU</a:t>
            </a:r>
            <a:r>
              <a:rPr lang="tr-TR" dirty="0"/>
              <a:t> gibi doğrusal olmayan fonksiyonlarla takip edilir.</a:t>
            </a:r>
          </a:p>
          <a:p>
            <a:pPr lvl="1"/>
            <a:r>
              <a:rPr lang="tr-TR" dirty="0"/>
              <a:t>Örneğin, ilk </a:t>
            </a:r>
            <a:r>
              <a:rPr lang="tr-TR" dirty="0" err="1"/>
              <a:t>evrişim</a:t>
            </a:r>
            <a:r>
              <a:rPr lang="tr-TR" dirty="0"/>
              <a:t> katmanı:</a:t>
            </a:r>
          </a:p>
          <a:p>
            <a:pPr lvl="2"/>
            <a:r>
              <a:rPr lang="tr-TR" dirty="0"/>
              <a:t>Giriş boyutu: (Giriş Genişlik, Giriş Yükseklik, Kanal Sayısı)</a:t>
            </a:r>
          </a:p>
          <a:p>
            <a:pPr lvl="2"/>
            <a:r>
              <a:rPr lang="tr-TR" dirty="0"/>
              <a:t>Filtre boyutu: Belirli bir boyutta (örneğin, 3x3)</a:t>
            </a:r>
          </a:p>
          <a:p>
            <a:pPr lvl="2"/>
            <a:r>
              <a:rPr lang="tr-TR" dirty="0"/>
              <a:t>Filtre sayısı: Önceden belirlenmiş bir sayı (genellikle 64, 128, vb.)</a:t>
            </a:r>
          </a:p>
          <a:p>
            <a:pPr lvl="2"/>
            <a:r>
              <a:rPr lang="tr-TR" dirty="0"/>
              <a:t>Aktivasyon fonksiyonu: </a:t>
            </a:r>
            <a:r>
              <a:rPr lang="tr-TR" dirty="0" err="1"/>
              <a:t>ReLU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88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U-Net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b="1" dirty="0"/>
              <a:t>Aşağı Örnekleme (</a:t>
            </a:r>
            <a:r>
              <a:rPr lang="tr-TR" b="1" dirty="0" err="1"/>
              <a:t>Downsampling</a:t>
            </a:r>
            <a:r>
              <a:rPr lang="tr-TR" b="1" dirty="0"/>
              <a:t>) Katmanları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Tipik olarak, maksimum havuzlama (</a:t>
            </a:r>
            <a:r>
              <a:rPr lang="tr-TR" dirty="0" err="1"/>
              <a:t>max</a:t>
            </a:r>
            <a:r>
              <a:rPr lang="tr-TR" dirty="0"/>
              <a:t> </a:t>
            </a:r>
            <a:r>
              <a:rPr lang="tr-TR" dirty="0" err="1"/>
              <a:t>pooling</a:t>
            </a:r>
            <a:r>
              <a:rPr lang="tr-TR" dirty="0"/>
              <a:t>) veya </a:t>
            </a:r>
            <a:r>
              <a:rPr lang="tr-TR" dirty="0" err="1"/>
              <a:t>evrişimle</a:t>
            </a:r>
            <a:r>
              <a:rPr lang="tr-TR" dirty="0"/>
              <a:t> yapılan alt örnekleme işlemlerini içerir.</a:t>
            </a:r>
          </a:p>
          <a:p>
            <a:pPr lvl="1"/>
            <a:r>
              <a:rPr lang="tr-TR" dirty="0"/>
              <a:t>Görüntü boyutunu küçültür ve özellik haritasını yoğunlaştırır.</a:t>
            </a:r>
          </a:p>
          <a:p>
            <a:r>
              <a:rPr lang="tr-TR" b="1" dirty="0"/>
              <a:t>Atlama Bağlantıları (</a:t>
            </a:r>
            <a:r>
              <a:rPr lang="tr-TR" b="1" dirty="0" err="1"/>
              <a:t>Skip</a:t>
            </a:r>
            <a:r>
              <a:rPr lang="tr-TR" b="1" dirty="0"/>
              <a:t> </a:t>
            </a:r>
            <a:r>
              <a:rPr lang="tr-TR" b="1" dirty="0" err="1"/>
              <a:t>Connections</a:t>
            </a:r>
            <a:r>
              <a:rPr lang="tr-TR" b="1" dirty="0"/>
              <a:t>)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Kodlayıcıdaki</a:t>
            </a:r>
            <a:r>
              <a:rPr lang="tr-TR" dirty="0"/>
              <a:t> her katmandan alınan özellik haritalarını, çözücüdeki aynı derinlikteki katmanlara bağlar.</a:t>
            </a:r>
          </a:p>
          <a:p>
            <a:pPr lvl="1"/>
            <a:r>
              <a:rPr lang="tr-TR" dirty="0"/>
              <a:t>Atlama bağlantıları, </a:t>
            </a:r>
            <a:r>
              <a:rPr lang="tr-TR" dirty="0" err="1"/>
              <a:t>segmentasyon</a:t>
            </a:r>
            <a:r>
              <a:rPr lang="tr-TR" dirty="0"/>
              <a:t> performansını artırmak ve daha iyi lokalizasyon sağlamak için kullanılır.</a:t>
            </a:r>
          </a:p>
          <a:p>
            <a:r>
              <a:rPr lang="tr-TR" b="1" dirty="0"/>
              <a:t>Çözücü (</a:t>
            </a:r>
            <a:r>
              <a:rPr lang="tr-TR" b="1" dirty="0" err="1"/>
              <a:t>Decoder</a:t>
            </a:r>
            <a:r>
              <a:rPr lang="tr-TR" b="1" dirty="0"/>
              <a:t>)</a:t>
            </a:r>
            <a:r>
              <a:rPr lang="tr-TR" dirty="0"/>
              <a:t>:</a:t>
            </a:r>
          </a:p>
          <a:p>
            <a:pPr lvl="1"/>
            <a:r>
              <a:rPr lang="tr-TR" dirty="0" err="1"/>
              <a:t>Evrişim</a:t>
            </a:r>
            <a:r>
              <a:rPr lang="tr-TR" dirty="0"/>
              <a:t> Geriye Yayılma (</a:t>
            </a:r>
            <a:r>
              <a:rPr lang="tr-TR" dirty="0" err="1"/>
              <a:t>Transposed</a:t>
            </a:r>
            <a:r>
              <a:rPr lang="tr-TR" dirty="0"/>
              <a:t> </a:t>
            </a:r>
            <a:r>
              <a:rPr lang="tr-TR" dirty="0" err="1"/>
              <a:t>Convolutional</a:t>
            </a:r>
            <a:r>
              <a:rPr lang="tr-TR" dirty="0"/>
              <a:t>) Katmanlar:</a:t>
            </a:r>
          </a:p>
          <a:p>
            <a:pPr lvl="2"/>
            <a:r>
              <a:rPr lang="tr-TR" dirty="0" err="1"/>
              <a:t>Kodlayıcıdaki</a:t>
            </a:r>
            <a:r>
              <a:rPr lang="tr-TR" dirty="0"/>
              <a:t> </a:t>
            </a:r>
            <a:r>
              <a:rPr lang="tr-TR" dirty="0" err="1"/>
              <a:t>evrişim</a:t>
            </a:r>
            <a:r>
              <a:rPr lang="tr-TR" dirty="0"/>
              <a:t> katmanlarının aynı boyutlara geri dönmesini sağlar.</a:t>
            </a:r>
          </a:p>
          <a:p>
            <a:pPr lvl="1"/>
            <a:r>
              <a:rPr lang="tr-TR" dirty="0"/>
              <a:t>Birleştirme (</a:t>
            </a:r>
            <a:r>
              <a:rPr lang="tr-TR" dirty="0" err="1"/>
              <a:t>Up-sampling</a:t>
            </a:r>
            <a:r>
              <a:rPr lang="tr-TR" dirty="0"/>
              <a:t>) Katmanları:</a:t>
            </a:r>
          </a:p>
          <a:p>
            <a:pPr lvl="2"/>
            <a:r>
              <a:rPr lang="tr-TR" dirty="0"/>
              <a:t>Örneğin, </a:t>
            </a:r>
            <a:r>
              <a:rPr lang="tr-TR" dirty="0" err="1"/>
              <a:t>evrişim</a:t>
            </a:r>
            <a:r>
              <a:rPr lang="tr-TR" dirty="0"/>
              <a:t> geriye yayılma ile elde edilen özellik haritasının boyutunu artırmak için kullanılır.</a:t>
            </a:r>
          </a:p>
          <a:p>
            <a:r>
              <a:rPr lang="tr-TR" b="1" dirty="0"/>
              <a:t>Çıkış Katmanı (</a:t>
            </a:r>
            <a:r>
              <a:rPr lang="tr-TR" b="1" dirty="0" err="1"/>
              <a:t>Output</a:t>
            </a:r>
            <a:r>
              <a:rPr lang="tr-TR" b="1" dirty="0"/>
              <a:t> </a:t>
            </a:r>
            <a:r>
              <a:rPr lang="tr-TR" b="1" dirty="0" err="1"/>
              <a:t>Layer</a:t>
            </a:r>
            <a:r>
              <a:rPr lang="tr-TR" b="1" dirty="0"/>
              <a:t>)</a:t>
            </a:r>
            <a:r>
              <a:rPr lang="tr-TR" dirty="0"/>
              <a:t>:</a:t>
            </a:r>
          </a:p>
          <a:p>
            <a:pPr lvl="1"/>
            <a:r>
              <a:rPr lang="tr-TR" dirty="0"/>
              <a:t>Genellikle, her bir piksele bir sınıf tahmini yapmak için bir </a:t>
            </a:r>
            <a:r>
              <a:rPr lang="tr-TR" dirty="0" err="1"/>
              <a:t>evrişim</a:t>
            </a:r>
            <a:r>
              <a:rPr lang="tr-TR" dirty="0"/>
              <a:t> veya tam bağlı (</a:t>
            </a:r>
            <a:r>
              <a:rPr lang="tr-TR" dirty="0" err="1"/>
              <a:t>fully</a:t>
            </a:r>
            <a:r>
              <a:rPr lang="tr-TR" dirty="0"/>
              <a:t> </a:t>
            </a:r>
            <a:r>
              <a:rPr lang="tr-TR" dirty="0" err="1"/>
              <a:t>connected</a:t>
            </a:r>
            <a:r>
              <a:rPr lang="tr-TR" dirty="0"/>
              <a:t>) katman içerir.</a:t>
            </a:r>
          </a:p>
          <a:p>
            <a:pPr lvl="1"/>
            <a:r>
              <a:rPr lang="tr-TR" dirty="0"/>
              <a:t>Özellik haritasının boyutuna ve sınıf sayısına göre değişir.</a:t>
            </a:r>
          </a:p>
          <a:p>
            <a:pPr lvl="1"/>
            <a:r>
              <a:rPr lang="tr-TR" dirty="0"/>
              <a:t>Örneğin, bir görüntü </a:t>
            </a:r>
            <a:r>
              <a:rPr lang="tr-TR" dirty="0" err="1"/>
              <a:t>segmentasyon</a:t>
            </a:r>
            <a:r>
              <a:rPr lang="tr-TR" dirty="0"/>
              <a:t> problemi için, çıkış katmanı, her piksel için bir olasılık haritası sağlayabilir.</a:t>
            </a:r>
          </a:p>
          <a:p>
            <a:r>
              <a:rPr lang="tr-TR" dirty="0"/>
              <a:t>Bu katmanlar, UNET mimarisinin genel yapısını oluşturur.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36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U-Net ve </a:t>
            </a:r>
            <a:r>
              <a:rPr lang="tr-TR" b="1" dirty="0" err="1"/>
              <a:t>otokodlayıcı</a:t>
            </a:r>
            <a:r>
              <a:rPr lang="tr-TR" b="1" dirty="0"/>
              <a:t> arasındaki fark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54418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/>
              <a:t>Klasik </a:t>
            </a:r>
            <a:r>
              <a:rPr lang="tr-TR" sz="1600" u="sng" dirty="0" err="1">
                <a:hlinkClick r:id="rId2"/>
              </a:rPr>
              <a:t>otokodlayıcı</a:t>
            </a:r>
            <a:r>
              <a:rPr lang="tr-TR" sz="1600" dirty="0"/>
              <a:t> mimarisinde ilk adımlarla başlayıp ilerleyen katmanlar boyunca giriş bilgisinin boyutu azaltılır. Mimarinin kodlayıcı bölümü tamamlanır ve kod çözücü kısmı başlar. Doğrusal öznitelik gösterimi bu kısımda öğrenilir ve boyut giderek artar. </a:t>
            </a:r>
            <a:r>
              <a:rPr lang="tr-TR" sz="1600" i="1" dirty="0"/>
              <a:t>Mimarinin sonunda çıkış boyutu ile giriş boyutu eşit olur.</a:t>
            </a:r>
            <a:r>
              <a:rPr lang="tr-TR" sz="1600" dirty="0"/>
              <a:t> Çıkış boyutunu korumak için bu mimari idealdir ancak bir problemi girişi doğrusal olarak sıkıştırır ve tüm öznitelikleri iletemediği bir </a:t>
            </a:r>
            <a:r>
              <a:rPr lang="tr-TR" sz="1600" b="1" dirty="0"/>
              <a:t>darboğaz</a:t>
            </a:r>
            <a:r>
              <a:rPr lang="tr-TR" sz="1600" dirty="0"/>
              <a:t> meydana gelir</a:t>
            </a:r>
            <a:r>
              <a:rPr lang="tr-TR" sz="1600" dirty="0" smtClean="0"/>
              <a:t>.</a:t>
            </a:r>
          </a:p>
          <a:p>
            <a:pPr marL="0" indent="0">
              <a:buNone/>
            </a:pPr>
            <a:r>
              <a:rPr lang="tr-TR" sz="1600" dirty="0"/>
              <a:t>Tam bu noktada U-Net’ten farkı ortaya çıkar. U-Net, kod çözücü (yani ikinci yarıda) tarafında ters </a:t>
            </a:r>
            <a:r>
              <a:rPr lang="tr-TR" sz="1600" dirty="0" err="1"/>
              <a:t>evrişim</a:t>
            </a:r>
            <a:r>
              <a:rPr lang="tr-TR" sz="1600" dirty="0"/>
              <a:t> işlemi gerçekleştirir ve buna ek olarak mimarinin kodlayıcı tarafından gelen bağlantılar sayesinde özniteliklerin kaybolmasına sebep olan bu ‘darboğaz’ probleminin üstesinden gelebilmektedir.</a:t>
            </a:r>
          </a:p>
        </p:txBody>
      </p:sp>
      <p:pic>
        <p:nvPicPr>
          <p:cNvPr id="3074" name="Picture 2" descr="https://miro.medium.com/v2/resize:fit:875/1*TXl-5x1LH3pnS5CB8HqWk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030" y="2100561"/>
            <a:ext cx="4480408" cy="208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Metrikler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4932872" cy="4351338"/>
          </a:xfrm>
        </p:spPr>
        <p:txBody>
          <a:bodyPr>
            <a:normAutofit fontScale="85000" lnSpcReduction="10000"/>
          </a:bodyPr>
          <a:lstStyle/>
          <a:p>
            <a:r>
              <a:rPr lang="tr-TR" dirty="0"/>
              <a:t>Standart ikili çapraz </a:t>
            </a:r>
            <a:r>
              <a:rPr lang="tr-TR" dirty="0" err="1"/>
              <a:t>entropi</a:t>
            </a:r>
            <a:r>
              <a:rPr lang="tr-TR" dirty="0"/>
              <a:t> ve </a:t>
            </a:r>
            <a:r>
              <a:rPr lang="tr-TR" dirty="0" err="1"/>
              <a:t>Dice</a:t>
            </a:r>
            <a:r>
              <a:rPr lang="tr-TR" dirty="0"/>
              <a:t> ile yitim hesaplanabilir ki, </a:t>
            </a:r>
            <a:r>
              <a:rPr lang="tr-TR" dirty="0" err="1"/>
              <a:t>Dice</a:t>
            </a:r>
            <a:r>
              <a:rPr lang="tr-TR" dirty="0"/>
              <a:t> biyomedikal görüntülerde başarı değerlendirmek için sıklıkla kullanılan bir performans kriteridir</a:t>
            </a:r>
            <a:r>
              <a:rPr lang="tr-TR" dirty="0" smtClean="0"/>
              <a:t>.</a:t>
            </a:r>
          </a:p>
          <a:p>
            <a:r>
              <a:rPr lang="tr-TR" b="1" dirty="0"/>
              <a:t>Birleşimlerin Kesişimi </a:t>
            </a:r>
            <a:r>
              <a:rPr lang="tr-TR" b="1" dirty="0" err="1"/>
              <a:t>Intersection</a:t>
            </a:r>
            <a:r>
              <a:rPr lang="tr-TR" b="1" dirty="0"/>
              <a:t> </a:t>
            </a:r>
            <a:r>
              <a:rPr lang="tr-TR" b="1" dirty="0" err="1"/>
              <a:t>over</a:t>
            </a:r>
            <a:r>
              <a:rPr lang="tr-TR" b="1" dirty="0"/>
              <a:t> </a:t>
            </a:r>
            <a:r>
              <a:rPr lang="tr-TR" b="1" dirty="0" err="1"/>
              <a:t>Union</a:t>
            </a:r>
            <a:r>
              <a:rPr lang="tr-TR" b="1" dirty="0"/>
              <a:t>(</a:t>
            </a:r>
            <a:r>
              <a:rPr lang="tr-TR" b="1" dirty="0" err="1"/>
              <a:t>IoU</a:t>
            </a:r>
            <a:r>
              <a:rPr lang="tr-TR" b="1" dirty="0"/>
              <a:t>) </a:t>
            </a:r>
            <a:r>
              <a:rPr lang="tr-TR" dirty="0"/>
              <a:t>piksel temelli bir ölçüttür ve </a:t>
            </a:r>
            <a:r>
              <a:rPr lang="tr-TR" dirty="0" err="1"/>
              <a:t>bölütleme</a:t>
            </a:r>
            <a:r>
              <a:rPr lang="tr-TR" dirty="0"/>
              <a:t> performansı değerlendirilirken sıklıkla başvurulur. Hedef matris ile </a:t>
            </a:r>
            <a:r>
              <a:rPr lang="tr-TR" dirty="0" err="1"/>
              <a:t>eldeedilen</a:t>
            </a:r>
            <a:r>
              <a:rPr lang="tr-TR" dirty="0"/>
              <a:t> matris arasındaki ötüşen piksel oranı dikkate alınır. Bu metrik </a:t>
            </a:r>
            <a:r>
              <a:rPr lang="tr-TR" dirty="0" err="1"/>
              <a:t>Dice</a:t>
            </a:r>
            <a:r>
              <a:rPr lang="tr-TR" dirty="0"/>
              <a:t> hesabıyla da ilişkilidir.</a:t>
            </a:r>
          </a:p>
        </p:txBody>
      </p:sp>
      <p:pic>
        <p:nvPicPr>
          <p:cNvPr id="4098" name="Picture 2" descr="https://miro.medium.com/v2/resize:fit:683/0*sx7j-LSApAh7xtO-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57" y="2197497"/>
            <a:ext cx="52006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miro.medium.com/v2/resize:fit:425/0*EvKvWQfxG5xaJJW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64" y="3610768"/>
            <a:ext cx="323850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miro.medium.com/v2/resize:fit:480/1*7SEWsBY5q2p5iZAdzLT7s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64" y="4823604"/>
            <a:ext cx="36576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27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539</Words>
  <Application>Microsoft Office PowerPoint</Application>
  <PresentationFormat>Özel</PresentationFormat>
  <Paragraphs>46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Office Teması</vt:lpstr>
      <vt:lpstr>Segmentasyon</vt:lpstr>
      <vt:lpstr>U-Net</vt:lpstr>
      <vt:lpstr>U-Net</vt:lpstr>
      <vt:lpstr>PowerPoint Sunusu</vt:lpstr>
      <vt:lpstr>U-Net</vt:lpstr>
      <vt:lpstr>U-Net</vt:lpstr>
      <vt:lpstr>U-Net ve otokodlayıcı arasındaki fark</vt:lpstr>
      <vt:lpstr>Metrikler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Segmentasyon</dc:title>
  <dc:creator>Lenovo</dc:creator>
  <cp:lastModifiedBy>Lenovo</cp:lastModifiedBy>
  <cp:revision>4</cp:revision>
  <dcterms:created xsi:type="dcterms:W3CDTF">2024-02-27T09:41:04Z</dcterms:created>
  <dcterms:modified xsi:type="dcterms:W3CDTF">2025-03-23T18:17:00Z</dcterms:modified>
</cp:coreProperties>
</file>