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smtClean="0"/>
              <a:t>Asıl başlık stili için tıklatın</a:t>
            </a:r>
            <a:endParaRPr lang="tr-T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FD0E4510-A07B-49AC-A8E3-8604B851DE39}" type="datetimeFigureOut">
              <a:rPr lang="tr-TR" smtClean="0"/>
              <a:t>24.03.2024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4720DA8-81C6-4D9C-9262-A7929A33F69D}" type="slidenum">
              <a:rPr lang="tr-TR" smtClean="0"/>
              <a:t>‹#›</a:t>
            </a:fld>
            <a:endParaRPr lang="tr-TR"/>
          </a:p>
        </p:txBody>
      </p:sp>
    </p:spTree>
    <p:extLst>
      <p:ext uri="{BB962C8B-B14F-4D97-AF65-F5344CB8AC3E}">
        <p14:creationId xmlns:p14="http://schemas.microsoft.com/office/powerpoint/2010/main" val="406252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D0E4510-A07B-49AC-A8E3-8604B851DE39}" type="datetimeFigureOut">
              <a:rPr lang="tr-TR" smtClean="0"/>
              <a:t>24.03.2024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4720DA8-81C6-4D9C-9262-A7929A33F69D}" type="slidenum">
              <a:rPr lang="tr-TR" smtClean="0"/>
              <a:t>‹#›</a:t>
            </a:fld>
            <a:endParaRPr lang="tr-TR"/>
          </a:p>
        </p:txBody>
      </p:sp>
    </p:spTree>
    <p:extLst>
      <p:ext uri="{BB962C8B-B14F-4D97-AF65-F5344CB8AC3E}">
        <p14:creationId xmlns:p14="http://schemas.microsoft.com/office/powerpoint/2010/main" val="2950695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D0E4510-A07B-49AC-A8E3-8604B851DE39}" type="datetimeFigureOut">
              <a:rPr lang="tr-TR" smtClean="0"/>
              <a:t>24.03.2024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4720DA8-81C6-4D9C-9262-A7929A33F69D}" type="slidenum">
              <a:rPr lang="tr-TR" smtClean="0"/>
              <a:t>‹#›</a:t>
            </a:fld>
            <a:endParaRPr lang="tr-TR"/>
          </a:p>
        </p:txBody>
      </p:sp>
    </p:spTree>
    <p:extLst>
      <p:ext uri="{BB962C8B-B14F-4D97-AF65-F5344CB8AC3E}">
        <p14:creationId xmlns:p14="http://schemas.microsoft.com/office/powerpoint/2010/main" val="912769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FD0E4510-A07B-49AC-A8E3-8604B851DE39}" type="datetimeFigureOut">
              <a:rPr lang="tr-TR" smtClean="0"/>
              <a:t>24.03.2024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4720DA8-81C6-4D9C-9262-A7929A33F69D}" type="slidenum">
              <a:rPr lang="tr-TR" smtClean="0"/>
              <a:t>‹#›</a:t>
            </a:fld>
            <a:endParaRPr lang="tr-TR"/>
          </a:p>
        </p:txBody>
      </p:sp>
    </p:spTree>
    <p:extLst>
      <p:ext uri="{BB962C8B-B14F-4D97-AF65-F5344CB8AC3E}">
        <p14:creationId xmlns:p14="http://schemas.microsoft.com/office/powerpoint/2010/main" val="1294165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smtClean="0"/>
              <a:t>Asıl başlık stili için tıklatın</a:t>
            </a:r>
            <a:endParaRPr lang="tr-T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FD0E4510-A07B-49AC-A8E3-8604B851DE39}" type="datetimeFigureOut">
              <a:rPr lang="tr-TR" smtClean="0"/>
              <a:t>24.03.2024</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C4720DA8-81C6-4D9C-9262-A7929A33F69D}" type="slidenum">
              <a:rPr lang="tr-TR" smtClean="0"/>
              <a:t>‹#›</a:t>
            </a:fld>
            <a:endParaRPr lang="tr-TR"/>
          </a:p>
        </p:txBody>
      </p:sp>
    </p:spTree>
    <p:extLst>
      <p:ext uri="{BB962C8B-B14F-4D97-AF65-F5344CB8AC3E}">
        <p14:creationId xmlns:p14="http://schemas.microsoft.com/office/powerpoint/2010/main" val="1340342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838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6172200" y="1825625"/>
            <a:ext cx="5181600" cy="435133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FD0E4510-A07B-49AC-A8E3-8604B851DE39}" type="datetimeFigureOut">
              <a:rPr lang="tr-TR" smtClean="0"/>
              <a:t>24.03.2024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4720DA8-81C6-4D9C-9262-A7929A33F69D}" type="slidenum">
              <a:rPr lang="tr-TR" smtClean="0"/>
              <a:t>‹#›</a:t>
            </a:fld>
            <a:endParaRPr lang="tr-TR"/>
          </a:p>
        </p:txBody>
      </p:sp>
    </p:spTree>
    <p:extLst>
      <p:ext uri="{BB962C8B-B14F-4D97-AF65-F5344CB8AC3E}">
        <p14:creationId xmlns:p14="http://schemas.microsoft.com/office/powerpoint/2010/main" val="16920569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smtClean="0"/>
              <a:t>Asıl başlık stili için tıklatın</a:t>
            </a:r>
            <a:endParaRPr lang="tr-T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839788" y="2505075"/>
            <a:ext cx="5157787"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6172200" y="2505075"/>
            <a:ext cx="5183188" cy="3684588"/>
          </a:xfrm>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FD0E4510-A07B-49AC-A8E3-8604B851DE39}" type="datetimeFigureOut">
              <a:rPr lang="tr-TR" smtClean="0"/>
              <a:t>24.03.2024</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C4720DA8-81C6-4D9C-9262-A7929A33F69D}" type="slidenum">
              <a:rPr lang="tr-TR" smtClean="0"/>
              <a:t>‹#›</a:t>
            </a:fld>
            <a:endParaRPr lang="tr-TR"/>
          </a:p>
        </p:txBody>
      </p:sp>
    </p:spTree>
    <p:extLst>
      <p:ext uri="{BB962C8B-B14F-4D97-AF65-F5344CB8AC3E}">
        <p14:creationId xmlns:p14="http://schemas.microsoft.com/office/powerpoint/2010/main" val="358870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FD0E4510-A07B-49AC-A8E3-8604B851DE39}" type="datetimeFigureOut">
              <a:rPr lang="tr-TR" smtClean="0"/>
              <a:t>24.03.2024</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C4720DA8-81C6-4D9C-9262-A7929A33F69D}" type="slidenum">
              <a:rPr lang="tr-TR" smtClean="0"/>
              <a:t>‹#›</a:t>
            </a:fld>
            <a:endParaRPr lang="tr-TR"/>
          </a:p>
        </p:txBody>
      </p:sp>
    </p:spTree>
    <p:extLst>
      <p:ext uri="{BB962C8B-B14F-4D97-AF65-F5344CB8AC3E}">
        <p14:creationId xmlns:p14="http://schemas.microsoft.com/office/powerpoint/2010/main" val="28495493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FD0E4510-A07B-49AC-A8E3-8604B851DE39}" type="datetimeFigureOut">
              <a:rPr lang="tr-TR" smtClean="0"/>
              <a:t>24.03.2024</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C4720DA8-81C6-4D9C-9262-A7929A33F69D}" type="slidenum">
              <a:rPr lang="tr-TR" smtClean="0"/>
              <a:t>‹#›</a:t>
            </a:fld>
            <a:endParaRPr lang="tr-TR"/>
          </a:p>
        </p:txBody>
      </p:sp>
    </p:spTree>
    <p:extLst>
      <p:ext uri="{BB962C8B-B14F-4D97-AF65-F5344CB8AC3E}">
        <p14:creationId xmlns:p14="http://schemas.microsoft.com/office/powerpoint/2010/main" val="159756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D0E4510-A07B-49AC-A8E3-8604B851DE39}" type="datetimeFigureOut">
              <a:rPr lang="tr-TR" smtClean="0"/>
              <a:t>24.03.2024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4720DA8-81C6-4D9C-9262-A7929A33F69D}" type="slidenum">
              <a:rPr lang="tr-TR" smtClean="0"/>
              <a:t>‹#›</a:t>
            </a:fld>
            <a:endParaRPr lang="tr-TR"/>
          </a:p>
        </p:txBody>
      </p:sp>
    </p:spTree>
    <p:extLst>
      <p:ext uri="{BB962C8B-B14F-4D97-AF65-F5344CB8AC3E}">
        <p14:creationId xmlns:p14="http://schemas.microsoft.com/office/powerpoint/2010/main" val="1364981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smtClean="0"/>
              <a:t>Asıl başlık stili için tıklatın</a:t>
            </a:r>
            <a:endParaRPr lang="tr-T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FD0E4510-A07B-49AC-A8E3-8604B851DE39}" type="datetimeFigureOut">
              <a:rPr lang="tr-TR" smtClean="0"/>
              <a:t>24.03.2024</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C4720DA8-81C6-4D9C-9262-A7929A33F69D}" type="slidenum">
              <a:rPr lang="tr-TR" smtClean="0"/>
              <a:t>‹#›</a:t>
            </a:fld>
            <a:endParaRPr lang="tr-TR"/>
          </a:p>
        </p:txBody>
      </p:sp>
    </p:spTree>
    <p:extLst>
      <p:ext uri="{BB962C8B-B14F-4D97-AF65-F5344CB8AC3E}">
        <p14:creationId xmlns:p14="http://schemas.microsoft.com/office/powerpoint/2010/main" val="3070870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0E4510-A07B-49AC-A8E3-8604B851DE39}" type="datetimeFigureOut">
              <a:rPr lang="tr-TR" smtClean="0"/>
              <a:t>24.03.2024</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720DA8-81C6-4D9C-9262-A7929A33F69D}" type="slidenum">
              <a:rPr lang="tr-TR" smtClean="0"/>
              <a:t>‹#›</a:t>
            </a:fld>
            <a:endParaRPr lang="tr-TR"/>
          </a:p>
        </p:txBody>
      </p:sp>
    </p:spTree>
    <p:extLst>
      <p:ext uri="{BB962C8B-B14F-4D97-AF65-F5344CB8AC3E}">
        <p14:creationId xmlns:p14="http://schemas.microsoft.com/office/powerpoint/2010/main" val="4237198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s.google.com/machine-learning/glossary/?hl=tr#convolutional_neural_network" TargetMode="External"/><Relationship Id="rId2" Type="http://schemas.openxmlformats.org/officeDocument/2006/relationships/hyperlink" Target="https://www.cs.toronto.edu/~kriz/cifar.html"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p:txBody>
          <a:bodyPr/>
          <a:lstStyle/>
          <a:p>
            <a:r>
              <a:rPr lang="tr-TR" b="1" dirty="0" err="1" smtClean="0"/>
              <a:t>TensorFlow</a:t>
            </a:r>
            <a:endParaRPr lang="tr-TR" dirty="0"/>
          </a:p>
        </p:txBody>
      </p:sp>
      <p:sp>
        <p:nvSpPr>
          <p:cNvPr id="3" name="Alt Başlık 2"/>
          <p:cNvSpPr>
            <a:spLocks noGrp="1"/>
          </p:cNvSpPr>
          <p:nvPr>
            <p:ph type="subTitle" idx="1"/>
          </p:nvPr>
        </p:nvSpPr>
        <p:spPr/>
        <p:txBody>
          <a:bodyPr/>
          <a:lstStyle/>
          <a:p>
            <a:endParaRPr lang="tr-TR"/>
          </a:p>
        </p:txBody>
      </p:sp>
    </p:spTree>
    <p:extLst>
      <p:ext uri="{BB962C8B-B14F-4D97-AF65-F5344CB8AC3E}">
        <p14:creationId xmlns:p14="http://schemas.microsoft.com/office/powerpoint/2010/main" val="279624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85000" lnSpcReduction="20000"/>
          </a:bodyPr>
          <a:lstStyle/>
          <a:p>
            <a:r>
              <a:rPr lang="tr-TR" dirty="0" smtClean="0">
                <a:solidFill>
                  <a:srgbClr val="FF0000"/>
                </a:solidFill>
              </a:rPr>
              <a:t>Üzerine Yoğun katmanlar ekleyin</a:t>
            </a:r>
          </a:p>
          <a:p>
            <a:r>
              <a:rPr lang="tr-TR" dirty="0" smtClean="0">
                <a:solidFill>
                  <a:srgbClr val="FF0000"/>
                </a:solidFill>
              </a:rPr>
              <a:t>Modeli tamamlamak için, sınıflandırma gerçekleştirmek için </a:t>
            </a:r>
            <a:r>
              <a:rPr lang="tr-TR" dirty="0" err="1" smtClean="0">
                <a:solidFill>
                  <a:srgbClr val="FF0000"/>
                </a:solidFill>
              </a:rPr>
              <a:t>konvolüsyonel</a:t>
            </a:r>
            <a:r>
              <a:rPr lang="tr-TR" dirty="0" smtClean="0">
                <a:solidFill>
                  <a:srgbClr val="FF0000"/>
                </a:solidFill>
              </a:rPr>
              <a:t> tabandan (şekil (4, 4, 64)) son çıktı </a:t>
            </a:r>
            <a:r>
              <a:rPr lang="tr-TR" dirty="0" err="1" smtClean="0">
                <a:solidFill>
                  <a:srgbClr val="FF0000"/>
                </a:solidFill>
              </a:rPr>
              <a:t>tensörünü</a:t>
            </a:r>
            <a:r>
              <a:rPr lang="tr-TR" dirty="0" smtClean="0">
                <a:solidFill>
                  <a:srgbClr val="FF0000"/>
                </a:solidFill>
              </a:rPr>
              <a:t> bir veya daha fazla Yoğun katmana besleyeceksiniz. Yoğun katmanlar, giriş olarak vektörleri (1B olan) alırken, mevcut çıktı bir 3B </a:t>
            </a:r>
            <a:r>
              <a:rPr lang="tr-TR" dirty="0" err="1" smtClean="0">
                <a:solidFill>
                  <a:srgbClr val="FF0000"/>
                </a:solidFill>
              </a:rPr>
              <a:t>tensördür</a:t>
            </a:r>
            <a:r>
              <a:rPr lang="tr-TR" dirty="0" smtClean="0">
                <a:solidFill>
                  <a:srgbClr val="FF0000"/>
                </a:solidFill>
              </a:rPr>
              <a:t>. İlk olarak, 3B çıktıyı 1B olarak düzleştirecek (veya açacaksınız), ardından üstüne bir veya daha fazla Yoğun katman ekleyeceksiniz. </a:t>
            </a:r>
            <a:r>
              <a:rPr lang="tr-TR" dirty="0" err="1" smtClean="0">
                <a:solidFill>
                  <a:srgbClr val="FF0000"/>
                </a:solidFill>
              </a:rPr>
              <a:t>CIFAR'ın</a:t>
            </a:r>
            <a:r>
              <a:rPr lang="tr-TR" dirty="0" smtClean="0">
                <a:solidFill>
                  <a:srgbClr val="FF0000"/>
                </a:solidFill>
              </a:rPr>
              <a:t> 10 çıktı sınıfı vardır, bu nedenle 10 çıktılı son bir Yoğun katman kullanırsınız.</a:t>
            </a:r>
          </a:p>
          <a:p>
            <a:pPr marL="0" indent="0">
              <a:buNone/>
            </a:pPr>
            <a:r>
              <a:rPr lang="tr-TR" dirty="0" err="1" smtClean="0"/>
              <a:t>model.add</a:t>
            </a:r>
            <a:r>
              <a:rPr lang="tr-TR" dirty="0" smtClean="0"/>
              <a:t>(</a:t>
            </a:r>
            <a:r>
              <a:rPr lang="tr-TR" dirty="0" err="1" smtClean="0"/>
              <a:t>layers.Flatten</a:t>
            </a:r>
            <a:r>
              <a:rPr lang="tr-TR" dirty="0" smtClean="0"/>
              <a:t>())</a:t>
            </a:r>
          </a:p>
          <a:p>
            <a:pPr marL="0" indent="0">
              <a:buNone/>
            </a:pPr>
            <a:r>
              <a:rPr lang="tr-TR" dirty="0" err="1" smtClean="0"/>
              <a:t>model.add</a:t>
            </a:r>
            <a:r>
              <a:rPr lang="tr-TR" dirty="0" smtClean="0"/>
              <a:t>(</a:t>
            </a:r>
            <a:r>
              <a:rPr lang="tr-TR" dirty="0" err="1" smtClean="0"/>
              <a:t>layers.Dense</a:t>
            </a:r>
            <a:r>
              <a:rPr lang="tr-TR" dirty="0" smtClean="0"/>
              <a:t>(64, </a:t>
            </a:r>
            <a:r>
              <a:rPr lang="tr-TR" dirty="0" err="1" smtClean="0"/>
              <a:t>activation</a:t>
            </a:r>
            <a:r>
              <a:rPr lang="tr-TR" dirty="0" smtClean="0"/>
              <a:t>='</a:t>
            </a:r>
            <a:r>
              <a:rPr lang="tr-TR" dirty="0" err="1" smtClean="0"/>
              <a:t>relu</a:t>
            </a:r>
            <a:r>
              <a:rPr lang="tr-TR" dirty="0" smtClean="0"/>
              <a:t>'))</a:t>
            </a:r>
          </a:p>
          <a:p>
            <a:pPr marL="0" indent="0">
              <a:buNone/>
            </a:pPr>
            <a:r>
              <a:rPr lang="tr-TR" dirty="0" err="1" smtClean="0"/>
              <a:t>model.add</a:t>
            </a:r>
            <a:r>
              <a:rPr lang="tr-TR" dirty="0" smtClean="0"/>
              <a:t>(</a:t>
            </a:r>
            <a:r>
              <a:rPr lang="tr-TR" dirty="0" err="1" smtClean="0"/>
              <a:t>layers.Dense</a:t>
            </a:r>
            <a:r>
              <a:rPr lang="tr-TR" dirty="0" smtClean="0"/>
              <a:t>(10))</a:t>
            </a:r>
          </a:p>
          <a:p>
            <a:r>
              <a:rPr lang="tr-TR" dirty="0" smtClean="0">
                <a:solidFill>
                  <a:srgbClr val="FF0000"/>
                </a:solidFill>
              </a:rPr>
              <a:t>İşte modelinizin tam mimarisi:</a:t>
            </a:r>
          </a:p>
          <a:p>
            <a:pPr marL="0" indent="0">
              <a:buNone/>
            </a:pPr>
            <a:r>
              <a:rPr lang="tr-TR" dirty="0" err="1" smtClean="0"/>
              <a:t>model.summary</a:t>
            </a:r>
            <a:r>
              <a:rPr lang="tr-TR" dirty="0" smtClean="0"/>
              <a:t>()</a:t>
            </a:r>
            <a:endParaRPr lang="tr-TR" dirty="0"/>
          </a:p>
        </p:txBody>
      </p:sp>
    </p:spTree>
    <p:extLst>
      <p:ext uri="{BB962C8B-B14F-4D97-AF65-F5344CB8AC3E}">
        <p14:creationId xmlns:p14="http://schemas.microsoft.com/office/powerpoint/2010/main" val="956421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47500" lnSpcReduction="20000"/>
          </a:bodyPr>
          <a:lstStyle/>
          <a:p>
            <a:r>
              <a:rPr lang="tr-TR" dirty="0" smtClean="0"/>
              <a:t>Model: "</a:t>
            </a:r>
            <a:r>
              <a:rPr lang="tr-TR" dirty="0" err="1" smtClean="0"/>
              <a:t>sequential</a:t>
            </a:r>
            <a:r>
              <a:rPr lang="tr-TR" dirty="0" smtClean="0"/>
              <a:t>"</a:t>
            </a:r>
          </a:p>
          <a:p>
            <a:r>
              <a:rPr lang="tr-TR" dirty="0" smtClean="0"/>
              <a:t>_________________________________________________________________</a:t>
            </a:r>
          </a:p>
          <a:p>
            <a:r>
              <a:rPr lang="tr-TR" dirty="0" smtClean="0"/>
              <a:t> </a:t>
            </a:r>
            <a:r>
              <a:rPr lang="tr-TR" dirty="0" err="1" smtClean="0"/>
              <a:t>Layer</a:t>
            </a:r>
            <a:r>
              <a:rPr lang="tr-TR" dirty="0" smtClean="0"/>
              <a:t> (</a:t>
            </a:r>
            <a:r>
              <a:rPr lang="tr-TR" dirty="0" err="1" smtClean="0"/>
              <a:t>type</a:t>
            </a:r>
            <a:r>
              <a:rPr lang="tr-TR" dirty="0" smtClean="0"/>
              <a:t>)                </a:t>
            </a:r>
            <a:r>
              <a:rPr lang="tr-TR" dirty="0" err="1" smtClean="0"/>
              <a:t>Output</a:t>
            </a:r>
            <a:r>
              <a:rPr lang="tr-TR" dirty="0" smtClean="0"/>
              <a:t> </a:t>
            </a:r>
            <a:r>
              <a:rPr lang="tr-TR" dirty="0" err="1" smtClean="0"/>
              <a:t>Shape</a:t>
            </a:r>
            <a:r>
              <a:rPr lang="tr-TR" dirty="0" smtClean="0"/>
              <a:t>              Param #   </a:t>
            </a:r>
          </a:p>
          <a:p>
            <a:r>
              <a:rPr lang="tr-TR" dirty="0" smtClean="0"/>
              <a:t>=================================================================</a:t>
            </a:r>
          </a:p>
          <a:p>
            <a:r>
              <a:rPr lang="tr-TR" dirty="0" smtClean="0"/>
              <a:t> conv2d (Conv2D)             (</a:t>
            </a:r>
            <a:r>
              <a:rPr lang="tr-TR" dirty="0" err="1" smtClean="0"/>
              <a:t>None</a:t>
            </a:r>
            <a:r>
              <a:rPr lang="tr-TR" dirty="0" smtClean="0"/>
              <a:t>, 30, 30, 32)        896                                                                        </a:t>
            </a:r>
          </a:p>
          <a:p>
            <a:r>
              <a:rPr lang="tr-TR" dirty="0" smtClean="0"/>
              <a:t> max_pooling2d (MaxPooling2D  (</a:t>
            </a:r>
            <a:r>
              <a:rPr lang="tr-TR" dirty="0" err="1" smtClean="0"/>
              <a:t>None</a:t>
            </a:r>
            <a:r>
              <a:rPr lang="tr-TR" dirty="0" smtClean="0"/>
              <a:t>, 15, 15, 32)       0         )                                                                                                                                </a:t>
            </a:r>
          </a:p>
          <a:p>
            <a:r>
              <a:rPr lang="tr-TR" dirty="0" smtClean="0"/>
              <a:t> conv2d_1 (Conv2D)           (</a:t>
            </a:r>
            <a:r>
              <a:rPr lang="tr-TR" dirty="0" err="1" smtClean="0"/>
              <a:t>None</a:t>
            </a:r>
            <a:r>
              <a:rPr lang="tr-TR" dirty="0" smtClean="0"/>
              <a:t>, 13, 13, 64)        18496                                                              </a:t>
            </a:r>
          </a:p>
          <a:p>
            <a:r>
              <a:rPr lang="tr-TR" dirty="0" smtClean="0"/>
              <a:t> max_pooling2d_1 (</a:t>
            </a:r>
            <a:r>
              <a:rPr lang="tr-TR" dirty="0" err="1" smtClean="0"/>
              <a:t>MaxPooling</a:t>
            </a:r>
            <a:r>
              <a:rPr lang="tr-TR" dirty="0" smtClean="0"/>
              <a:t>  (</a:t>
            </a:r>
            <a:r>
              <a:rPr lang="tr-TR" dirty="0" err="1" smtClean="0"/>
              <a:t>None</a:t>
            </a:r>
            <a:r>
              <a:rPr lang="tr-TR" dirty="0" smtClean="0"/>
              <a:t>, 6, 6, 64)         0          2D)                                                                                                                           </a:t>
            </a:r>
          </a:p>
          <a:p>
            <a:r>
              <a:rPr lang="tr-TR" dirty="0" smtClean="0"/>
              <a:t> conv2d_2 (Conv2D)           (</a:t>
            </a:r>
            <a:r>
              <a:rPr lang="tr-TR" dirty="0" err="1" smtClean="0"/>
              <a:t>None</a:t>
            </a:r>
            <a:r>
              <a:rPr lang="tr-TR" dirty="0" smtClean="0"/>
              <a:t>, 4, 4, 64)          36928                                                               </a:t>
            </a:r>
          </a:p>
          <a:p>
            <a:r>
              <a:rPr lang="tr-TR" dirty="0" smtClean="0"/>
              <a:t> </a:t>
            </a:r>
            <a:r>
              <a:rPr lang="tr-TR" dirty="0" err="1" smtClean="0"/>
              <a:t>flatten</a:t>
            </a:r>
            <a:r>
              <a:rPr lang="tr-TR" dirty="0" smtClean="0"/>
              <a:t> (</a:t>
            </a:r>
            <a:r>
              <a:rPr lang="tr-TR" dirty="0" err="1" smtClean="0"/>
              <a:t>Flatten</a:t>
            </a:r>
            <a:r>
              <a:rPr lang="tr-TR" dirty="0" smtClean="0"/>
              <a:t>)           (</a:t>
            </a:r>
            <a:r>
              <a:rPr lang="tr-TR" dirty="0" err="1" smtClean="0"/>
              <a:t>None</a:t>
            </a:r>
            <a:r>
              <a:rPr lang="tr-TR" dirty="0" smtClean="0"/>
              <a:t>, 1024)              0                                                                     </a:t>
            </a:r>
          </a:p>
          <a:p>
            <a:r>
              <a:rPr lang="tr-TR" dirty="0" smtClean="0"/>
              <a:t> dense (Dense)               (</a:t>
            </a:r>
            <a:r>
              <a:rPr lang="tr-TR" dirty="0" err="1" smtClean="0"/>
              <a:t>None</a:t>
            </a:r>
            <a:r>
              <a:rPr lang="tr-TR" dirty="0" smtClean="0"/>
              <a:t>, 64)                65600                                                            </a:t>
            </a:r>
          </a:p>
          <a:p>
            <a:r>
              <a:rPr lang="tr-TR" dirty="0" smtClean="0"/>
              <a:t> dense_1 (Dense)             (</a:t>
            </a:r>
            <a:r>
              <a:rPr lang="tr-TR" dirty="0" err="1" smtClean="0"/>
              <a:t>None</a:t>
            </a:r>
            <a:r>
              <a:rPr lang="tr-TR" dirty="0" smtClean="0"/>
              <a:t>, 10)                650                                                         </a:t>
            </a:r>
          </a:p>
          <a:p>
            <a:r>
              <a:rPr lang="tr-TR" dirty="0" smtClean="0"/>
              <a:t>=================================================================</a:t>
            </a:r>
          </a:p>
          <a:p>
            <a:r>
              <a:rPr lang="tr-TR" dirty="0" smtClean="0"/>
              <a:t>Total </a:t>
            </a:r>
            <a:r>
              <a:rPr lang="tr-TR" dirty="0" err="1" smtClean="0"/>
              <a:t>params</a:t>
            </a:r>
            <a:r>
              <a:rPr lang="tr-TR" dirty="0" smtClean="0"/>
              <a:t>: 122,570</a:t>
            </a:r>
          </a:p>
          <a:p>
            <a:r>
              <a:rPr lang="tr-TR" dirty="0" err="1" smtClean="0"/>
              <a:t>Trainable</a:t>
            </a:r>
            <a:r>
              <a:rPr lang="tr-TR" dirty="0" smtClean="0"/>
              <a:t> </a:t>
            </a:r>
            <a:r>
              <a:rPr lang="tr-TR" dirty="0" err="1" smtClean="0"/>
              <a:t>params</a:t>
            </a:r>
            <a:r>
              <a:rPr lang="tr-TR" dirty="0" smtClean="0"/>
              <a:t>: 122,570</a:t>
            </a:r>
          </a:p>
          <a:p>
            <a:r>
              <a:rPr lang="tr-TR" dirty="0" err="1" smtClean="0"/>
              <a:t>Non-trainable</a:t>
            </a:r>
            <a:r>
              <a:rPr lang="tr-TR" dirty="0" smtClean="0"/>
              <a:t> </a:t>
            </a:r>
            <a:r>
              <a:rPr lang="tr-TR" dirty="0" err="1" smtClean="0"/>
              <a:t>params</a:t>
            </a:r>
            <a:r>
              <a:rPr lang="tr-TR" dirty="0" smtClean="0"/>
              <a:t>: 0</a:t>
            </a:r>
            <a:endParaRPr lang="tr-TR" dirty="0"/>
          </a:p>
        </p:txBody>
      </p:sp>
    </p:spTree>
    <p:extLst>
      <p:ext uri="{BB962C8B-B14F-4D97-AF65-F5344CB8AC3E}">
        <p14:creationId xmlns:p14="http://schemas.microsoft.com/office/powerpoint/2010/main" val="407450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t>Modeli derleyin ve </a:t>
            </a:r>
            <a:r>
              <a:rPr lang="tr-TR" b="1" dirty="0" smtClean="0"/>
              <a:t>eğitin</a:t>
            </a:r>
            <a:endParaRPr lang="tr-TR" dirty="0"/>
          </a:p>
        </p:txBody>
      </p:sp>
      <p:sp>
        <p:nvSpPr>
          <p:cNvPr id="3" name="İçerik Yer Tutucusu 2"/>
          <p:cNvSpPr>
            <a:spLocks noGrp="1"/>
          </p:cNvSpPr>
          <p:nvPr>
            <p:ph idx="1"/>
          </p:nvPr>
        </p:nvSpPr>
        <p:spPr/>
        <p:txBody>
          <a:bodyPr>
            <a:normAutofit fontScale="62500" lnSpcReduction="20000"/>
          </a:bodyPr>
          <a:lstStyle/>
          <a:p>
            <a:pPr marL="0" indent="0">
              <a:buNone/>
            </a:pPr>
            <a:r>
              <a:rPr lang="tr-TR" dirty="0" err="1" smtClean="0"/>
              <a:t>model.compile</a:t>
            </a:r>
            <a:r>
              <a:rPr lang="tr-TR" dirty="0" smtClean="0"/>
              <a:t>(</a:t>
            </a:r>
            <a:r>
              <a:rPr lang="tr-TR" dirty="0" err="1" smtClean="0"/>
              <a:t>optimizer</a:t>
            </a:r>
            <a:r>
              <a:rPr lang="tr-TR" dirty="0" smtClean="0"/>
              <a:t>='adam',             </a:t>
            </a:r>
            <a:r>
              <a:rPr lang="tr-TR" dirty="0" err="1" smtClean="0"/>
              <a:t>loss</a:t>
            </a:r>
            <a:r>
              <a:rPr lang="tr-TR" dirty="0" smtClean="0"/>
              <a:t>=</a:t>
            </a:r>
            <a:r>
              <a:rPr lang="tr-TR" dirty="0" err="1" smtClean="0"/>
              <a:t>tf.keras.losses.SparseCategoricalCrossentropy</a:t>
            </a:r>
            <a:r>
              <a:rPr lang="tr-TR" dirty="0" smtClean="0"/>
              <a:t>(</a:t>
            </a:r>
            <a:r>
              <a:rPr lang="tr-TR" dirty="0" err="1" smtClean="0"/>
              <a:t>from_logits</a:t>
            </a:r>
            <a:r>
              <a:rPr lang="tr-TR" dirty="0" smtClean="0"/>
              <a:t>=True),</a:t>
            </a:r>
          </a:p>
          <a:p>
            <a:pPr marL="0" indent="0">
              <a:buNone/>
            </a:pPr>
            <a:r>
              <a:rPr lang="tr-TR" dirty="0" err="1" smtClean="0"/>
              <a:t>metrics</a:t>
            </a:r>
            <a:r>
              <a:rPr lang="tr-TR" dirty="0" smtClean="0"/>
              <a:t>=['</a:t>
            </a:r>
            <a:r>
              <a:rPr lang="tr-TR" dirty="0" err="1" smtClean="0"/>
              <a:t>accuracy</a:t>
            </a:r>
            <a:r>
              <a:rPr lang="tr-TR" dirty="0" smtClean="0"/>
              <a:t>'])</a:t>
            </a:r>
          </a:p>
          <a:p>
            <a:pPr marL="0" indent="0">
              <a:buNone/>
            </a:pPr>
            <a:r>
              <a:rPr lang="tr-TR" dirty="0" err="1" smtClean="0"/>
              <a:t>history</a:t>
            </a:r>
            <a:r>
              <a:rPr lang="tr-TR" dirty="0" smtClean="0"/>
              <a:t> = </a:t>
            </a:r>
            <a:r>
              <a:rPr lang="tr-TR" dirty="0" err="1" smtClean="0"/>
              <a:t>model.fit</a:t>
            </a:r>
            <a:r>
              <a:rPr lang="tr-TR" dirty="0" smtClean="0"/>
              <a:t>(</a:t>
            </a:r>
            <a:r>
              <a:rPr lang="tr-TR" dirty="0" err="1" smtClean="0"/>
              <a:t>train_images</a:t>
            </a:r>
            <a:r>
              <a:rPr lang="tr-TR" dirty="0" smtClean="0"/>
              <a:t>, </a:t>
            </a:r>
            <a:r>
              <a:rPr lang="tr-TR" dirty="0" err="1" smtClean="0"/>
              <a:t>train_labels</a:t>
            </a:r>
            <a:r>
              <a:rPr lang="tr-TR" dirty="0" smtClean="0"/>
              <a:t>, </a:t>
            </a:r>
            <a:r>
              <a:rPr lang="tr-TR" dirty="0" err="1" smtClean="0"/>
              <a:t>epochs</a:t>
            </a:r>
            <a:r>
              <a:rPr lang="tr-TR" dirty="0" smtClean="0"/>
              <a:t>=10, </a:t>
            </a:r>
          </a:p>
          <a:p>
            <a:pPr marL="0" indent="0">
              <a:buNone/>
            </a:pPr>
            <a:r>
              <a:rPr lang="tr-TR" dirty="0" err="1" smtClean="0"/>
              <a:t>validation_data</a:t>
            </a:r>
            <a:r>
              <a:rPr lang="tr-TR" dirty="0" smtClean="0"/>
              <a:t>=(</a:t>
            </a:r>
            <a:r>
              <a:rPr lang="tr-TR" dirty="0" err="1" smtClean="0"/>
              <a:t>test_images</a:t>
            </a:r>
            <a:r>
              <a:rPr lang="tr-TR" dirty="0" smtClean="0"/>
              <a:t>, </a:t>
            </a:r>
            <a:r>
              <a:rPr lang="tr-TR" dirty="0" err="1" smtClean="0"/>
              <a:t>test_labels</a:t>
            </a:r>
            <a:r>
              <a:rPr lang="tr-TR" dirty="0" smtClean="0"/>
              <a:t>))</a:t>
            </a:r>
          </a:p>
          <a:p>
            <a:r>
              <a:rPr lang="tr-TR" dirty="0" smtClean="0">
                <a:solidFill>
                  <a:srgbClr val="FF0000"/>
                </a:solidFill>
              </a:rPr>
              <a:t>Modeli değerlendirin</a:t>
            </a:r>
          </a:p>
          <a:p>
            <a:pPr marL="0" indent="0">
              <a:buNone/>
            </a:pPr>
            <a:r>
              <a:rPr lang="tr-TR" dirty="0" err="1" smtClean="0"/>
              <a:t>plt.plot</a:t>
            </a:r>
            <a:r>
              <a:rPr lang="tr-TR" dirty="0" smtClean="0"/>
              <a:t>(</a:t>
            </a:r>
            <a:r>
              <a:rPr lang="tr-TR" dirty="0" err="1" smtClean="0"/>
              <a:t>history.history</a:t>
            </a:r>
            <a:r>
              <a:rPr lang="tr-TR" dirty="0" smtClean="0"/>
              <a:t>['</a:t>
            </a:r>
            <a:r>
              <a:rPr lang="tr-TR" dirty="0" err="1" smtClean="0"/>
              <a:t>accuracy</a:t>
            </a:r>
            <a:r>
              <a:rPr lang="tr-TR" dirty="0" smtClean="0"/>
              <a:t>'], </a:t>
            </a:r>
            <a:r>
              <a:rPr lang="tr-TR" dirty="0" err="1" smtClean="0"/>
              <a:t>label</a:t>
            </a:r>
            <a:r>
              <a:rPr lang="tr-TR" dirty="0" smtClean="0"/>
              <a:t>='</a:t>
            </a:r>
            <a:r>
              <a:rPr lang="tr-TR" dirty="0" err="1" smtClean="0"/>
              <a:t>accuracy</a:t>
            </a:r>
            <a:r>
              <a:rPr lang="tr-TR" dirty="0" smtClean="0"/>
              <a:t>')</a:t>
            </a:r>
          </a:p>
          <a:p>
            <a:pPr marL="0" indent="0">
              <a:buNone/>
            </a:pPr>
            <a:r>
              <a:rPr lang="tr-TR" dirty="0" err="1" smtClean="0"/>
              <a:t>plt.plot</a:t>
            </a:r>
            <a:r>
              <a:rPr lang="tr-TR" dirty="0" smtClean="0"/>
              <a:t>(</a:t>
            </a:r>
            <a:r>
              <a:rPr lang="tr-TR" dirty="0" err="1" smtClean="0"/>
              <a:t>history.history</a:t>
            </a:r>
            <a:r>
              <a:rPr lang="tr-TR" dirty="0" smtClean="0"/>
              <a:t>['</a:t>
            </a:r>
            <a:r>
              <a:rPr lang="tr-TR" dirty="0" err="1" smtClean="0"/>
              <a:t>val_accuracy</a:t>
            </a:r>
            <a:r>
              <a:rPr lang="tr-TR" dirty="0" smtClean="0"/>
              <a:t>'], </a:t>
            </a:r>
            <a:r>
              <a:rPr lang="tr-TR" dirty="0" err="1" smtClean="0"/>
              <a:t>label</a:t>
            </a:r>
            <a:r>
              <a:rPr lang="tr-TR" dirty="0" smtClean="0"/>
              <a:t> = '</a:t>
            </a:r>
            <a:r>
              <a:rPr lang="tr-TR" dirty="0" err="1" smtClean="0"/>
              <a:t>val_accuracy</a:t>
            </a:r>
            <a:r>
              <a:rPr lang="tr-TR" dirty="0" smtClean="0"/>
              <a:t>')</a:t>
            </a:r>
          </a:p>
          <a:p>
            <a:pPr marL="0" indent="0">
              <a:buNone/>
            </a:pPr>
            <a:r>
              <a:rPr lang="tr-TR" dirty="0" err="1" smtClean="0"/>
              <a:t>plt.xlabel</a:t>
            </a:r>
            <a:r>
              <a:rPr lang="tr-TR" dirty="0" smtClean="0"/>
              <a:t>('</a:t>
            </a:r>
            <a:r>
              <a:rPr lang="tr-TR" dirty="0" err="1" smtClean="0"/>
              <a:t>Epoch</a:t>
            </a:r>
            <a:r>
              <a:rPr lang="tr-TR" dirty="0" smtClean="0"/>
              <a:t>')</a:t>
            </a:r>
          </a:p>
          <a:p>
            <a:pPr marL="0" indent="0">
              <a:buNone/>
            </a:pPr>
            <a:r>
              <a:rPr lang="tr-TR" dirty="0" err="1" smtClean="0"/>
              <a:t>plt.ylabel</a:t>
            </a:r>
            <a:r>
              <a:rPr lang="tr-TR" dirty="0" smtClean="0"/>
              <a:t>('</a:t>
            </a:r>
            <a:r>
              <a:rPr lang="tr-TR" dirty="0" err="1" smtClean="0"/>
              <a:t>Accuracy</a:t>
            </a:r>
            <a:r>
              <a:rPr lang="tr-TR" dirty="0" smtClean="0"/>
              <a:t>')</a:t>
            </a:r>
          </a:p>
          <a:p>
            <a:pPr marL="0" indent="0">
              <a:buNone/>
            </a:pPr>
            <a:r>
              <a:rPr lang="tr-TR" dirty="0" err="1" smtClean="0"/>
              <a:t>plt.ylim</a:t>
            </a:r>
            <a:r>
              <a:rPr lang="tr-TR" dirty="0" smtClean="0"/>
              <a:t>([0.5, 1])</a:t>
            </a:r>
          </a:p>
          <a:p>
            <a:pPr marL="0" indent="0">
              <a:buNone/>
            </a:pPr>
            <a:r>
              <a:rPr lang="tr-TR" dirty="0" err="1" smtClean="0"/>
              <a:t>plt.legend</a:t>
            </a:r>
            <a:r>
              <a:rPr lang="tr-TR" dirty="0" smtClean="0"/>
              <a:t>(</a:t>
            </a:r>
            <a:r>
              <a:rPr lang="tr-TR" dirty="0" err="1" smtClean="0"/>
              <a:t>loc</a:t>
            </a:r>
            <a:r>
              <a:rPr lang="tr-TR" dirty="0" smtClean="0"/>
              <a:t>='</a:t>
            </a:r>
            <a:r>
              <a:rPr lang="tr-TR" dirty="0" err="1" smtClean="0"/>
              <a:t>lower</a:t>
            </a:r>
            <a:r>
              <a:rPr lang="tr-TR" dirty="0" smtClean="0"/>
              <a:t> </a:t>
            </a:r>
            <a:r>
              <a:rPr lang="tr-TR" dirty="0" err="1" smtClean="0"/>
              <a:t>right</a:t>
            </a:r>
            <a:r>
              <a:rPr lang="tr-TR" dirty="0" smtClean="0"/>
              <a:t>')</a:t>
            </a:r>
          </a:p>
          <a:p>
            <a:endParaRPr lang="tr-TR" dirty="0" smtClean="0"/>
          </a:p>
          <a:p>
            <a:pPr marL="0" indent="0">
              <a:buNone/>
            </a:pPr>
            <a:r>
              <a:rPr lang="tr-TR" dirty="0" err="1" smtClean="0"/>
              <a:t>test_loss</a:t>
            </a:r>
            <a:r>
              <a:rPr lang="tr-TR" dirty="0" smtClean="0"/>
              <a:t>, </a:t>
            </a:r>
            <a:r>
              <a:rPr lang="tr-TR" dirty="0" err="1" smtClean="0"/>
              <a:t>test_acc</a:t>
            </a:r>
            <a:r>
              <a:rPr lang="tr-TR" dirty="0" smtClean="0"/>
              <a:t> = </a:t>
            </a:r>
            <a:r>
              <a:rPr lang="tr-TR" dirty="0" err="1" smtClean="0"/>
              <a:t>model.evaluate</a:t>
            </a:r>
            <a:r>
              <a:rPr lang="tr-TR" dirty="0" smtClean="0"/>
              <a:t>(</a:t>
            </a:r>
            <a:r>
              <a:rPr lang="tr-TR" dirty="0" err="1" smtClean="0"/>
              <a:t>test_images</a:t>
            </a:r>
            <a:r>
              <a:rPr lang="tr-TR" dirty="0" smtClean="0"/>
              <a:t>,  </a:t>
            </a:r>
            <a:r>
              <a:rPr lang="tr-TR" dirty="0" err="1" smtClean="0"/>
              <a:t>test_labels</a:t>
            </a:r>
            <a:r>
              <a:rPr lang="tr-TR" dirty="0" smtClean="0"/>
              <a:t>, </a:t>
            </a:r>
            <a:r>
              <a:rPr lang="tr-TR" dirty="0" err="1" smtClean="0"/>
              <a:t>verbose</a:t>
            </a:r>
            <a:r>
              <a:rPr lang="tr-TR" dirty="0" smtClean="0"/>
              <a:t>=2)</a:t>
            </a:r>
            <a:endParaRPr lang="tr-TR" dirty="0"/>
          </a:p>
        </p:txBody>
      </p:sp>
    </p:spTree>
    <p:extLst>
      <p:ext uri="{BB962C8B-B14F-4D97-AF65-F5344CB8AC3E}">
        <p14:creationId xmlns:p14="http://schemas.microsoft.com/office/powerpoint/2010/main" val="4084498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92500" lnSpcReduction="20000"/>
          </a:bodyPr>
          <a:lstStyle/>
          <a:p>
            <a:r>
              <a:rPr lang="tr-TR" dirty="0" err="1"/>
              <a:t>TensorFlow</a:t>
            </a:r>
            <a:r>
              <a:rPr lang="tr-TR" dirty="0"/>
              <a:t>, derin öğrenme için açık kaynaklı bir kütüphanedir. Google Brain Team, başlangıçta büyük hesaplamalar yapmak için </a:t>
            </a:r>
            <a:r>
              <a:rPr lang="tr-TR" dirty="0" err="1"/>
              <a:t>TensorFlow’u</a:t>
            </a:r>
            <a:r>
              <a:rPr lang="tr-TR" dirty="0"/>
              <a:t> oluşturmuştur. Yani özellikle derin öğrenme için oluşturulmamıştır. Ancak kısa süre sonra </a:t>
            </a:r>
            <a:r>
              <a:rPr lang="tr-TR" dirty="0" err="1"/>
              <a:t>TensorFlow’un</a:t>
            </a:r>
            <a:r>
              <a:rPr lang="tr-TR" dirty="0"/>
              <a:t> </a:t>
            </a:r>
            <a:r>
              <a:rPr lang="tr-TR" b="1" dirty="0"/>
              <a:t>derin öğrenme uygulamaları</a:t>
            </a:r>
            <a:r>
              <a:rPr lang="tr-TR" dirty="0"/>
              <a:t> için faydalı olduğunu anlaşıldı ve o zamandan beri </a:t>
            </a:r>
            <a:r>
              <a:rPr lang="tr-TR" dirty="0" err="1"/>
              <a:t>TensorFlow</a:t>
            </a:r>
            <a:r>
              <a:rPr lang="tr-TR" dirty="0"/>
              <a:t> açık kaynaklı bir çözüm haline getirildi</a:t>
            </a:r>
            <a:r>
              <a:rPr lang="tr-TR" dirty="0" smtClean="0"/>
              <a:t>.</a:t>
            </a:r>
          </a:p>
          <a:p>
            <a:r>
              <a:rPr lang="tr-TR" dirty="0" err="1"/>
              <a:t>TensorFlow</a:t>
            </a:r>
            <a:r>
              <a:rPr lang="tr-TR" dirty="0"/>
              <a:t>, çoklu makine öğrenimi, derin öğrenme algoritmaları ve modellerini bir araya getirir. </a:t>
            </a:r>
            <a:r>
              <a:rPr lang="tr-TR" dirty="0" err="1"/>
              <a:t>Python’u</a:t>
            </a:r>
            <a:r>
              <a:rPr lang="tr-TR" dirty="0"/>
              <a:t> makine öğrenimi için kullanmanıza olanak tanır ve uygulamalar oluşturmak için bir </a:t>
            </a:r>
            <a:r>
              <a:rPr lang="tr-TR" dirty="0" err="1"/>
              <a:t>front</a:t>
            </a:r>
            <a:r>
              <a:rPr lang="tr-TR" dirty="0"/>
              <a:t> </a:t>
            </a:r>
            <a:r>
              <a:rPr lang="tr-TR" dirty="0" err="1"/>
              <a:t>end</a:t>
            </a:r>
            <a:r>
              <a:rPr lang="tr-TR" dirty="0"/>
              <a:t> API sunar. </a:t>
            </a:r>
            <a:endParaRPr lang="tr-TR" dirty="0" smtClean="0"/>
          </a:p>
          <a:p>
            <a:r>
              <a:rPr lang="tr-TR" dirty="0" err="1"/>
              <a:t>TensorFlow</a:t>
            </a:r>
            <a:r>
              <a:rPr lang="tr-TR" dirty="0"/>
              <a:t> ile çeşitli ML uygulamaları için derin sinir ağlarını kolayca eğitebilir ve çalıştırabilirsiniz. Bunlara kelime yerleştirmeleri, el yazısıyla yazılmış rakam sınıflandırması, tekrarlayan sinir ağları, görüntü tanıma, doğal dil işleme ve kısmi diferansiyel denklem simülasyonları dahildir.</a:t>
            </a:r>
          </a:p>
        </p:txBody>
      </p:sp>
    </p:spTree>
    <p:extLst>
      <p:ext uri="{BB962C8B-B14F-4D97-AF65-F5344CB8AC3E}">
        <p14:creationId xmlns:p14="http://schemas.microsoft.com/office/powerpoint/2010/main" val="3046686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smtClean="0"/>
              <a:t>TensorFlow’un</a:t>
            </a:r>
            <a:r>
              <a:rPr lang="tr-TR" b="1" dirty="0" smtClean="0"/>
              <a:t> Bileşenleri Nelerdir?</a:t>
            </a:r>
            <a:endParaRPr lang="tr-TR" dirty="0"/>
          </a:p>
        </p:txBody>
      </p:sp>
      <p:sp>
        <p:nvSpPr>
          <p:cNvPr id="3" name="İçerik Yer Tutucusu 2"/>
          <p:cNvSpPr>
            <a:spLocks noGrp="1"/>
          </p:cNvSpPr>
          <p:nvPr>
            <p:ph idx="1"/>
          </p:nvPr>
        </p:nvSpPr>
        <p:spPr/>
        <p:txBody>
          <a:bodyPr>
            <a:normAutofit fontScale="55000" lnSpcReduction="20000"/>
          </a:bodyPr>
          <a:lstStyle/>
          <a:p>
            <a:r>
              <a:rPr lang="tr-TR" dirty="0" err="1" smtClean="0"/>
              <a:t>TensorFlow</a:t>
            </a:r>
            <a:r>
              <a:rPr lang="tr-TR" dirty="0"/>
              <a:t>, bütünü oluşturmak için bir araya gelen birkaç parçaya sahiptir. Bu parçalardan bazıları aşağıdaki gibidir:</a:t>
            </a:r>
          </a:p>
          <a:p>
            <a:r>
              <a:rPr lang="tr-TR" b="1" dirty="0"/>
              <a:t>TensorFlow.js</a:t>
            </a:r>
          </a:p>
          <a:p>
            <a:r>
              <a:rPr lang="tr-TR" dirty="0"/>
              <a:t>Standart </a:t>
            </a:r>
            <a:r>
              <a:rPr lang="tr-TR" dirty="0" err="1"/>
              <a:t>JavaScript</a:t>
            </a:r>
            <a:r>
              <a:rPr lang="tr-TR" dirty="0"/>
              <a:t> modellerinin kullanımına izin verir ve modelleri doğrudan </a:t>
            </a:r>
            <a:r>
              <a:rPr lang="tr-TR" dirty="0" err="1"/>
              <a:t>JavaScript’te</a:t>
            </a:r>
            <a:r>
              <a:rPr lang="tr-TR" dirty="0"/>
              <a:t> oluşturup eğitebilir.</a:t>
            </a:r>
          </a:p>
          <a:p>
            <a:r>
              <a:rPr lang="tr-TR" b="1" dirty="0" err="1"/>
              <a:t>TensorFlow</a:t>
            </a:r>
            <a:r>
              <a:rPr lang="tr-TR" b="1" dirty="0"/>
              <a:t> </a:t>
            </a:r>
            <a:r>
              <a:rPr lang="tr-TR" b="1" dirty="0" err="1"/>
              <a:t>Federated</a:t>
            </a:r>
            <a:endParaRPr lang="tr-TR" b="1" dirty="0"/>
          </a:p>
          <a:p>
            <a:r>
              <a:rPr lang="tr-TR" dirty="0"/>
              <a:t>Merkezi olmayan verileri kullanarak makine öğrenimini denemek için açık kaynaklı bir </a:t>
            </a:r>
            <a:r>
              <a:rPr lang="tr-TR" dirty="0" err="1"/>
              <a:t>framework’tür</a:t>
            </a:r>
            <a:r>
              <a:rPr lang="tr-TR" dirty="0"/>
              <a:t>.</a:t>
            </a:r>
          </a:p>
          <a:p>
            <a:r>
              <a:rPr lang="tr-TR" b="1" dirty="0" err="1"/>
              <a:t>TensorFlow</a:t>
            </a:r>
            <a:r>
              <a:rPr lang="tr-TR" b="1" dirty="0"/>
              <a:t> Gizlilik</a:t>
            </a:r>
          </a:p>
          <a:p>
            <a:r>
              <a:rPr lang="tr-TR" dirty="0"/>
              <a:t>Gizlilik merkezli makine öğrenimi modellerinin eğitimi için bir kütüphanedir.</a:t>
            </a:r>
          </a:p>
          <a:p>
            <a:r>
              <a:rPr lang="tr-TR" b="1" dirty="0" err="1"/>
              <a:t>tf.function</a:t>
            </a:r>
            <a:endParaRPr lang="tr-TR" b="1" dirty="0"/>
          </a:p>
          <a:p>
            <a:r>
              <a:rPr lang="tr-TR" dirty="0" err="1"/>
              <a:t>Python</a:t>
            </a:r>
            <a:r>
              <a:rPr lang="tr-TR" dirty="0"/>
              <a:t> sözdiziminin bir alt kümesinin taşınabilir, yüksek performanslı grafiklere dönüştürülmesine izin verir.</a:t>
            </a:r>
          </a:p>
          <a:p>
            <a:r>
              <a:rPr lang="tr-TR" b="1" dirty="0" err="1"/>
              <a:t>TensorFlow</a:t>
            </a:r>
            <a:r>
              <a:rPr lang="tr-TR" b="1" dirty="0"/>
              <a:t> </a:t>
            </a:r>
            <a:r>
              <a:rPr lang="tr-TR" b="1" dirty="0" err="1"/>
              <a:t>Probability</a:t>
            </a:r>
            <a:endParaRPr lang="tr-TR" b="1" dirty="0"/>
          </a:p>
          <a:p>
            <a:r>
              <a:rPr lang="tr-TR" dirty="0"/>
              <a:t>Olasılık modelleri ve derin öğrenmenin birleştirilmesi için bir </a:t>
            </a:r>
            <a:r>
              <a:rPr lang="tr-TR" dirty="0" err="1"/>
              <a:t>Python</a:t>
            </a:r>
            <a:r>
              <a:rPr lang="tr-TR" dirty="0"/>
              <a:t> kütüphanesidir.</a:t>
            </a:r>
          </a:p>
          <a:p>
            <a:r>
              <a:rPr lang="tr-TR" b="1" dirty="0"/>
              <a:t>Tensor2Tensor</a:t>
            </a:r>
          </a:p>
          <a:p>
            <a:r>
              <a:rPr lang="tr-TR" dirty="0"/>
              <a:t>Derin öğrenme modelleri ve veri kümelerinden oluşan bir kütüphanedir.</a:t>
            </a:r>
          </a:p>
          <a:p>
            <a:endParaRPr lang="tr-TR" dirty="0"/>
          </a:p>
        </p:txBody>
      </p:sp>
    </p:spTree>
    <p:extLst>
      <p:ext uri="{BB962C8B-B14F-4D97-AF65-F5344CB8AC3E}">
        <p14:creationId xmlns:p14="http://schemas.microsoft.com/office/powerpoint/2010/main" val="303862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TensorFlow’un</a:t>
            </a:r>
            <a:r>
              <a:rPr lang="tr-TR" b="1" dirty="0"/>
              <a:t> Avantajları Nelerdir</a:t>
            </a:r>
            <a:r>
              <a:rPr lang="tr-TR" b="1" dirty="0" smtClean="0"/>
              <a:t>?</a:t>
            </a:r>
            <a:endParaRPr lang="tr-TR" dirty="0"/>
          </a:p>
        </p:txBody>
      </p:sp>
      <p:sp>
        <p:nvSpPr>
          <p:cNvPr id="3" name="İçerik Yer Tutucusu 2"/>
          <p:cNvSpPr>
            <a:spLocks noGrp="1"/>
          </p:cNvSpPr>
          <p:nvPr>
            <p:ph idx="1"/>
          </p:nvPr>
        </p:nvSpPr>
        <p:spPr>
          <a:xfrm>
            <a:off x="838200" y="1397000"/>
            <a:ext cx="10515600" cy="5164667"/>
          </a:xfrm>
        </p:spPr>
        <p:txBody>
          <a:bodyPr>
            <a:normAutofit fontScale="47500" lnSpcReduction="20000"/>
          </a:bodyPr>
          <a:lstStyle/>
          <a:p>
            <a:r>
              <a:rPr lang="tr-TR" b="1" dirty="0"/>
              <a:t>1. Açık Kaynak Kütüphanesine </a:t>
            </a:r>
            <a:r>
              <a:rPr lang="tr-TR" b="1" dirty="0" smtClean="0"/>
              <a:t>Sahiptir</a:t>
            </a:r>
          </a:p>
          <a:p>
            <a:r>
              <a:rPr lang="tr-TR" dirty="0"/>
              <a:t>Makine öğrenmesinde hızlı ve kolay hesaplamalara olanak sağlayan açık kaynaklı bir kütüphanedir.</a:t>
            </a:r>
            <a:endParaRPr lang="tr-TR" b="1" dirty="0"/>
          </a:p>
          <a:p>
            <a:r>
              <a:rPr lang="tr-TR" b="1" dirty="0"/>
              <a:t>2. Çalıştırması Kolaydır</a:t>
            </a:r>
          </a:p>
          <a:p>
            <a:r>
              <a:rPr lang="tr-TR" dirty="0" err="1"/>
              <a:t>TensorFlow</a:t>
            </a:r>
            <a:r>
              <a:rPr lang="tr-TR" dirty="0"/>
              <a:t> uygulamalarını </a:t>
            </a:r>
            <a:r>
              <a:rPr lang="tr-TR" dirty="0" err="1"/>
              <a:t>Android</a:t>
            </a:r>
            <a:r>
              <a:rPr lang="tr-TR" dirty="0"/>
              <a:t>, </a:t>
            </a:r>
            <a:r>
              <a:rPr lang="tr-TR" dirty="0" err="1"/>
              <a:t>Cloud</a:t>
            </a:r>
            <a:r>
              <a:rPr lang="tr-TR" dirty="0"/>
              <a:t>, </a:t>
            </a:r>
            <a:r>
              <a:rPr lang="tr-TR" dirty="0" err="1"/>
              <a:t>iOS</a:t>
            </a:r>
            <a:r>
              <a:rPr lang="tr-TR" dirty="0"/>
              <a:t> gibi çeşitli platformlarda ve CPU ve </a:t>
            </a:r>
            <a:r>
              <a:rPr lang="tr-TR" dirty="0" err="1"/>
              <a:t>GPU’lar</a:t>
            </a:r>
            <a:r>
              <a:rPr lang="tr-TR" dirty="0"/>
              <a:t> gibi çeşitli mimarilerde çalıştırabilirsiniz</a:t>
            </a:r>
            <a:r>
              <a:rPr lang="tr-TR" dirty="0" smtClean="0"/>
              <a:t>.</a:t>
            </a:r>
          </a:p>
          <a:p>
            <a:r>
              <a:rPr lang="tr-TR" b="1" dirty="0"/>
              <a:t>3. Hızlı Hata Ayıklama Yapar</a:t>
            </a:r>
          </a:p>
          <a:p>
            <a:r>
              <a:rPr lang="tr-TR" dirty="0"/>
              <a:t>Her bir düğümü, yani işlemi, değerlendirmesiyle ilgili olarak ayrı ayrı yansıtmanıza izin verir. </a:t>
            </a:r>
            <a:r>
              <a:rPr lang="tr-TR" dirty="0" err="1"/>
              <a:t>Tensor</a:t>
            </a:r>
            <a:r>
              <a:rPr lang="tr-TR" dirty="0"/>
              <a:t> Board, gösterge panosunu kullanarak çalışmasını görselleştirmek için grafikle birlikte çalışır. Yürütülmesi kolay bir paradigmayı destekleyen hesaplamalı grafik yöntemleri sağlar.</a:t>
            </a:r>
          </a:p>
          <a:p>
            <a:r>
              <a:rPr lang="tr-TR" b="1" dirty="0"/>
              <a:t>4. Etkilidir</a:t>
            </a:r>
          </a:p>
          <a:p>
            <a:r>
              <a:rPr lang="tr-TR" dirty="0"/>
              <a:t>Akış grafiğindeki kenarları temsil eden veri yapısı </a:t>
            </a:r>
            <a:r>
              <a:rPr lang="tr-TR" dirty="0" err="1"/>
              <a:t>tensörü</a:t>
            </a:r>
            <a:r>
              <a:rPr lang="tr-TR" dirty="0"/>
              <a:t> yardımıyla çok boyutlu dizilerle çalışır. </a:t>
            </a:r>
          </a:p>
          <a:p>
            <a:r>
              <a:rPr lang="tr-TR" b="1" dirty="0"/>
              <a:t>5. Ölçeklenebilirdir</a:t>
            </a:r>
          </a:p>
          <a:p>
            <a:r>
              <a:rPr lang="tr-TR" dirty="0"/>
              <a:t>Aynı modelleri ve farklı veri setlerini kullanarak stok, ürün vb. tahminlere yer sağlar. Aynı zamanda senkron ve asenkron öğrenme tekniklerine ve veri alımına izin verir. </a:t>
            </a:r>
          </a:p>
          <a:p>
            <a:r>
              <a:rPr lang="tr-TR" b="1" dirty="0"/>
              <a:t>6. Çeviktir</a:t>
            </a:r>
          </a:p>
          <a:p>
            <a:r>
              <a:rPr lang="tr-TR" dirty="0" err="1"/>
              <a:t>TensorFlow</a:t>
            </a:r>
            <a:r>
              <a:rPr lang="tr-TR" dirty="0"/>
              <a:t>, ham verileri tahmin edicilere dönüştürür. </a:t>
            </a:r>
            <a:r>
              <a:rPr lang="tr-TR" dirty="0" err="1"/>
              <a:t>TensorFlow</a:t>
            </a:r>
            <a:r>
              <a:rPr lang="tr-TR" dirty="0"/>
              <a:t> özellik sütunları, ham veriler ile tahminciler arasındaki köprünün modeli eğitmesine olanak tanır. Bu, hızlı gelişimsel </a:t>
            </a:r>
            <a:r>
              <a:rPr lang="tr-TR" dirty="0" err="1"/>
              <a:t>içgörüler</a:t>
            </a:r>
            <a:r>
              <a:rPr lang="tr-TR" dirty="0"/>
              <a:t> için modele çeviklik ekler.</a:t>
            </a:r>
          </a:p>
          <a:p>
            <a:r>
              <a:rPr lang="tr-TR" b="1" dirty="0"/>
              <a:t>7. Soyutlama Düzeyi Sağlar</a:t>
            </a:r>
          </a:p>
          <a:p>
            <a:r>
              <a:rPr lang="tr-TR" dirty="0" err="1"/>
              <a:t>TensorFlow</a:t>
            </a:r>
            <a:r>
              <a:rPr lang="tr-TR" dirty="0"/>
              <a:t>, kod uzunluğunu azaltarak ve geliştirme süresini kısaltarak tanımlı bir soyutlama düzeyi sağlar.</a:t>
            </a:r>
          </a:p>
          <a:p>
            <a:r>
              <a:rPr lang="tr-TR" b="1" dirty="0"/>
              <a:t>8. Esnektir</a:t>
            </a:r>
          </a:p>
          <a:p>
            <a:r>
              <a:rPr lang="tr-TR" dirty="0" err="1"/>
              <a:t>TensorFlow</a:t>
            </a:r>
            <a:r>
              <a:rPr lang="tr-TR" dirty="0"/>
              <a:t>, çeşitli cihazlarla uyumludur.</a:t>
            </a:r>
          </a:p>
          <a:p>
            <a:r>
              <a:rPr lang="tr-TR" b="1" dirty="0"/>
              <a:t>9. Çok Yönlüdür</a:t>
            </a:r>
          </a:p>
          <a:p>
            <a:r>
              <a:rPr lang="tr-TR" dirty="0" err="1"/>
              <a:t>TensorFlow</a:t>
            </a:r>
            <a:r>
              <a:rPr lang="tr-TR" dirty="0"/>
              <a:t>, geniş ölçekte derin öğrenme mimarileri oluşturmak için birçok </a:t>
            </a:r>
            <a:r>
              <a:rPr lang="tr-TR" dirty="0" err="1"/>
              <a:t>API’ye</a:t>
            </a:r>
            <a:r>
              <a:rPr lang="tr-TR" dirty="0"/>
              <a:t> sahiptir</a:t>
            </a:r>
            <a:r>
              <a:rPr lang="tr-TR" dirty="0" smtClean="0"/>
              <a:t>.</a:t>
            </a:r>
            <a:endParaRPr lang="tr-TR" dirty="0"/>
          </a:p>
        </p:txBody>
      </p:sp>
    </p:spTree>
    <p:extLst>
      <p:ext uri="{BB962C8B-B14F-4D97-AF65-F5344CB8AC3E}">
        <p14:creationId xmlns:p14="http://schemas.microsoft.com/office/powerpoint/2010/main" val="1290932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t>TensorFlow</a:t>
            </a:r>
            <a:r>
              <a:rPr lang="tr-TR" b="1" dirty="0"/>
              <a:t> Kullanım </a:t>
            </a:r>
            <a:r>
              <a:rPr lang="tr-TR" b="1" dirty="0" smtClean="0"/>
              <a:t>Örnekleri</a:t>
            </a:r>
            <a:endParaRPr lang="tr-TR" dirty="0"/>
          </a:p>
        </p:txBody>
      </p:sp>
      <p:sp>
        <p:nvSpPr>
          <p:cNvPr id="3" name="İçerik Yer Tutucusu 2"/>
          <p:cNvSpPr>
            <a:spLocks noGrp="1"/>
          </p:cNvSpPr>
          <p:nvPr>
            <p:ph idx="1"/>
          </p:nvPr>
        </p:nvSpPr>
        <p:spPr>
          <a:xfrm>
            <a:off x="838200" y="1825625"/>
            <a:ext cx="5317067" cy="4351338"/>
          </a:xfrm>
        </p:spPr>
        <p:txBody>
          <a:bodyPr>
            <a:normAutofit/>
          </a:bodyPr>
          <a:lstStyle/>
          <a:p>
            <a:r>
              <a:rPr lang="tr-TR" sz="1800" dirty="0"/>
              <a:t>Görüntü tanıma</a:t>
            </a:r>
          </a:p>
          <a:p>
            <a:r>
              <a:rPr lang="tr-TR" sz="1800" dirty="0"/>
              <a:t>Nesne etiketleme videoları</a:t>
            </a:r>
          </a:p>
          <a:p>
            <a:r>
              <a:rPr lang="tr-TR" sz="1800" dirty="0"/>
              <a:t>Otonom arabalar</a:t>
            </a:r>
          </a:p>
          <a:p>
            <a:r>
              <a:rPr lang="tr-TR" sz="1800" dirty="0"/>
              <a:t>Duygu analizi</a:t>
            </a:r>
          </a:p>
          <a:p>
            <a:r>
              <a:rPr lang="tr-TR" sz="1800" dirty="0"/>
              <a:t>Kusur tespiti</a:t>
            </a:r>
          </a:p>
          <a:p>
            <a:r>
              <a:rPr lang="tr-TR" sz="1800" dirty="0"/>
              <a:t>Metin özetleme</a:t>
            </a:r>
          </a:p>
          <a:p>
            <a:r>
              <a:rPr lang="tr-TR" sz="1800" dirty="0"/>
              <a:t>Mobil görüntü ve video işleme</a:t>
            </a:r>
          </a:p>
          <a:p>
            <a:r>
              <a:rPr lang="tr-TR" sz="1800" dirty="0"/>
              <a:t>Hava, kara ve deniz </a:t>
            </a:r>
            <a:r>
              <a:rPr lang="tr-TR" sz="1800" dirty="0" err="1" smtClean="0"/>
              <a:t>dronları</a:t>
            </a:r>
            <a:endParaRPr lang="tr-TR" sz="1800" dirty="0"/>
          </a:p>
        </p:txBody>
      </p:sp>
      <p:sp>
        <p:nvSpPr>
          <p:cNvPr id="4" name="Dikdörtgen 3"/>
          <p:cNvSpPr/>
          <p:nvPr/>
        </p:nvSpPr>
        <p:spPr>
          <a:xfrm>
            <a:off x="6629400" y="1825625"/>
            <a:ext cx="4724400" cy="2585323"/>
          </a:xfrm>
          <a:prstGeom prst="rect">
            <a:avLst/>
          </a:prstGeom>
        </p:spPr>
        <p:txBody>
          <a:bodyPr wrap="square">
            <a:spAutoFit/>
          </a:bodyPr>
          <a:lstStyle/>
          <a:p>
            <a:r>
              <a:rPr lang="tr-TR" b="1" i="0" dirty="0" err="1" smtClean="0">
                <a:solidFill>
                  <a:srgbClr val="000000"/>
                </a:solidFill>
                <a:effectLst/>
                <a:latin typeface="Calibri" panose="020F0502020204030204" pitchFamily="34" charset="0"/>
                <a:cs typeface="Calibri" panose="020F0502020204030204" pitchFamily="34" charset="0"/>
              </a:rPr>
              <a:t>TensorFlow’a</a:t>
            </a:r>
            <a:r>
              <a:rPr lang="tr-TR" b="1" i="0" dirty="0" smtClean="0">
                <a:solidFill>
                  <a:srgbClr val="000000"/>
                </a:solidFill>
                <a:effectLst/>
                <a:latin typeface="Calibri" panose="020F0502020204030204" pitchFamily="34" charset="0"/>
                <a:cs typeface="Calibri" panose="020F0502020204030204" pitchFamily="34" charset="0"/>
              </a:rPr>
              <a:t> başlamak</a:t>
            </a:r>
            <a:r>
              <a:rPr lang="tr-TR" b="0" i="0" dirty="0" smtClean="0">
                <a:solidFill>
                  <a:srgbClr val="000000"/>
                </a:solidFill>
                <a:effectLst/>
                <a:latin typeface="Calibri" panose="020F0502020204030204" pitchFamily="34" charset="0"/>
                <a:cs typeface="Calibri" panose="020F0502020204030204" pitchFamily="34" charset="0"/>
              </a:rPr>
              <a:t> için bir geliştiricinin aşağıdakileri bilmesi gerekir:</a:t>
            </a:r>
          </a:p>
          <a:p>
            <a:pPr>
              <a:buFont typeface="Arial" panose="020B0604020202020204" pitchFamily="34" charset="0"/>
              <a:buChar char="•"/>
            </a:pPr>
            <a:r>
              <a:rPr lang="tr-TR" b="0" i="0" dirty="0" err="1" smtClean="0">
                <a:solidFill>
                  <a:srgbClr val="000000"/>
                </a:solidFill>
                <a:effectLst/>
                <a:latin typeface="Calibri" panose="020F0502020204030204" pitchFamily="34" charset="0"/>
                <a:cs typeface="Calibri" panose="020F0502020204030204" pitchFamily="34" charset="0"/>
              </a:rPr>
              <a:t>Python</a:t>
            </a:r>
            <a:r>
              <a:rPr lang="tr-TR" b="0" i="0" dirty="0" smtClean="0">
                <a:solidFill>
                  <a:srgbClr val="000000"/>
                </a:solidFill>
                <a:effectLst/>
                <a:latin typeface="Calibri" panose="020F0502020204030204" pitchFamily="34" charset="0"/>
                <a:cs typeface="Calibri" panose="020F0502020204030204" pitchFamily="34" charset="0"/>
              </a:rPr>
              <a:t> veya C++</a:t>
            </a:r>
          </a:p>
          <a:p>
            <a:pPr>
              <a:buFont typeface="Arial" panose="020B0604020202020204" pitchFamily="34" charset="0"/>
              <a:buChar char="•"/>
            </a:pPr>
            <a:r>
              <a:rPr lang="tr-TR" b="0" i="0" dirty="0" smtClean="0">
                <a:solidFill>
                  <a:srgbClr val="000000"/>
                </a:solidFill>
                <a:effectLst/>
                <a:latin typeface="Calibri" panose="020F0502020204030204" pitchFamily="34" charset="0"/>
                <a:cs typeface="Calibri" panose="020F0502020204030204" pitchFamily="34" charset="0"/>
              </a:rPr>
              <a:t>Diziler hakkında biraz bilgi (özellikle </a:t>
            </a:r>
            <a:r>
              <a:rPr lang="tr-TR" b="0" i="0" dirty="0" err="1" smtClean="0">
                <a:solidFill>
                  <a:srgbClr val="000000"/>
                </a:solidFill>
                <a:effectLst/>
                <a:latin typeface="Calibri" panose="020F0502020204030204" pitchFamily="34" charset="0"/>
                <a:cs typeface="Calibri" panose="020F0502020204030204" pitchFamily="34" charset="0"/>
              </a:rPr>
              <a:t>Numpy</a:t>
            </a:r>
            <a:r>
              <a:rPr lang="tr-TR" b="0" i="0" dirty="0" smtClean="0">
                <a:solidFill>
                  <a:srgbClr val="000000"/>
                </a:solidFill>
                <a:effectLst/>
                <a:latin typeface="Calibri" panose="020F0502020204030204" pitchFamily="34" charset="0"/>
                <a:cs typeface="Calibri" panose="020F0502020204030204" pitchFamily="34" charset="0"/>
              </a:rPr>
              <a:t> tarafından sağlanan, </a:t>
            </a:r>
            <a:r>
              <a:rPr lang="tr-TR" b="0" i="0" dirty="0" err="1" smtClean="0">
                <a:solidFill>
                  <a:srgbClr val="000000"/>
                </a:solidFill>
                <a:effectLst/>
                <a:latin typeface="Calibri" panose="020F0502020204030204" pitchFamily="34" charset="0"/>
                <a:cs typeface="Calibri" panose="020F0502020204030204" pitchFamily="34" charset="0"/>
              </a:rPr>
              <a:t>Python</a:t>
            </a:r>
            <a:r>
              <a:rPr lang="tr-TR" b="0" i="0" dirty="0" smtClean="0">
                <a:solidFill>
                  <a:srgbClr val="000000"/>
                </a:solidFill>
                <a:effectLst/>
                <a:latin typeface="Calibri" panose="020F0502020204030204" pitchFamily="34" charset="0"/>
                <a:cs typeface="Calibri" panose="020F0502020204030204" pitchFamily="34" charset="0"/>
              </a:rPr>
              <a:t> için sayısal bir hesaplama kütüphanesi olan ve </a:t>
            </a:r>
            <a:r>
              <a:rPr lang="tr-TR" b="0" i="0" dirty="0" err="1" smtClean="0">
                <a:solidFill>
                  <a:srgbClr val="000000"/>
                </a:solidFill>
                <a:effectLst/>
                <a:latin typeface="Calibri" panose="020F0502020204030204" pitchFamily="34" charset="0"/>
                <a:cs typeface="Calibri" panose="020F0502020204030204" pitchFamily="34" charset="0"/>
              </a:rPr>
              <a:t>Tensorflow’un</a:t>
            </a:r>
            <a:r>
              <a:rPr lang="tr-TR" b="0" i="0" dirty="0" smtClean="0">
                <a:solidFill>
                  <a:srgbClr val="000000"/>
                </a:solidFill>
                <a:effectLst/>
                <a:latin typeface="Calibri" panose="020F0502020204030204" pitchFamily="34" charset="0"/>
                <a:cs typeface="Calibri" panose="020F0502020204030204" pitchFamily="34" charset="0"/>
              </a:rPr>
              <a:t> bir dizi/matris ile uğraşmak için kullandığı </a:t>
            </a:r>
            <a:r>
              <a:rPr lang="tr-TR" b="0" i="0" dirty="0" err="1" smtClean="0">
                <a:solidFill>
                  <a:srgbClr val="000000"/>
                </a:solidFill>
                <a:effectLst/>
                <a:latin typeface="Calibri" panose="020F0502020204030204" pitchFamily="34" charset="0"/>
                <a:cs typeface="Calibri" panose="020F0502020204030204" pitchFamily="34" charset="0"/>
              </a:rPr>
              <a:t>numpy.array</a:t>
            </a:r>
            <a:r>
              <a:rPr lang="tr-TR" b="0" i="0" dirty="0" smtClean="0">
                <a:solidFill>
                  <a:srgbClr val="000000"/>
                </a:solidFill>
                <a:effectLst/>
                <a:latin typeface="Calibri" panose="020F0502020204030204" pitchFamily="34" charset="0"/>
                <a:cs typeface="Calibri" panose="020F0502020204030204" pitchFamily="34" charset="0"/>
              </a:rPr>
              <a:t>)</a:t>
            </a:r>
          </a:p>
          <a:p>
            <a:pPr>
              <a:buFont typeface="Arial" panose="020B0604020202020204" pitchFamily="34" charset="0"/>
              <a:buChar char="•"/>
            </a:pPr>
            <a:endParaRPr lang="tr-TR" b="0" i="0" dirty="0">
              <a:solidFill>
                <a:srgbClr val="000000"/>
              </a:solidFill>
              <a:effectLst/>
              <a:latin typeface="Inter"/>
            </a:endParaRPr>
          </a:p>
        </p:txBody>
      </p:sp>
    </p:spTree>
    <p:extLst>
      <p:ext uri="{BB962C8B-B14F-4D97-AF65-F5344CB8AC3E}">
        <p14:creationId xmlns:p14="http://schemas.microsoft.com/office/powerpoint/2010/main" val="2841396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hlinkClick r:id="rId2"/>
              </a:rPr>
              <a:t>CIFAR görüntülerini</a:t>
            </a:r>
            <a:r>
              <a:rPr lang="tr-TR" dirty="0"/>
              <a:t> sınıflandırmak için basit bir </a:t>
            </a:r>
            <a:r>
              <a:rPr lang="tr-TR" dirty="0" err="1"/>
              <a:t>Evrişimli</a:t>
            </a:r>
            <a:r>
              <a:rPr lang="tr-TR" dirty="0"/>
              <a:t> </a:t>
            </a:r>
            <a:r>
              <a:rPr lang="tr-TR" dirty="0">
                <a:hlinkClick r:id="rId3"/>
              </a:rPr>
              <a:t>Sinir Ağı</a:t>
            </a:r>
            <a:r>
              <a:rPr lang="tr-TR" dirty="0"/>
              <a:t> (CNN) eğitimi</a:t>
            </a:r>
          </a:p>
        </p:txBody>
      </p:sp>
      <p:sp>
        <p:nvSpPr>
          <p:cNvPr id="3" name="İçerik Yer Tutucusu 2"/>
          <p:cNvSpPr>
            <a:spLocks noGrp="1"/>
          </p:cNvSpPr>
          <p:nvPr>
            <p:ph idx="1"/>
          </p:nvPr>
        </p:nvSpPr>
        <p:spPr/>
        <p:txBody>
          <a:bodyPr>
            <a:normAutofit fontScale="70000" lnSpcReduction="20000"/>
          </a:bodyPr>
          <a:lstStyle/>
          <a:p>
            <a:r>
              <a:rPr lang="tr-TR" dirty="0" err="1" smtClean="0">
                <a:solidFill>
                  <a:srgbClr val="FF0000"/>
                </a:solidFill>
              </a:rPr>
              <a:t>TensorFlow'u</a:t>
            </a:r>
            <a:r>
              <a:rPr lang="tr-TR" dirty="0" smtClean="0">
                <a:solidFill>
                  <a:srgbClr val="FF0000"/>
                </a:solidFill>
              </a:rPr>
              <a:t> İçe Aktar</a:t>
            </a:r>
          </a:p>
          <a:p>
            <a:pPr marL="0" indent="0">
              <a:buNone/>
            </a:pPr>
            <a:r>
              <a:rPr lang="tr-TR" dirty="0" err="1" smtClean="0"/>
              <a:t>import</a:t>
            </a:r>
            <a:r>
              <a:rPr lang="tr-TR" dirty="0" smtClean="0"/>
              <a:t> </a:t>
            </a:r>
            <a:r>
              <a:rPr lang="tr-TR" dirty="0" err="1" smtClean="0"/>
              <a:t>tensorflow</a:t>
            </a:r>
            <a:r>
              <a:rPr lang="tr-TR" dirty="0" smtClean="0"/>
              <a:t> as </a:t>
            </a:r>
            <a:r>
              <a:rPr lang="tr-TR" dirty="0" err="1" smtClean="0"/>
              <a:t>tf</a:t>
            </a:r>
            <a:endParaRPr lang="tr-TR" dirty="0" smtClean="0"/>
          </a:p>
          <a:p>
            <a:pPr marL="0" indent="0">
              <a:buNone/>
            </a:pPr>
            <a:r>
              <a:rPr lang="tr-TR" dirty="0" err="1" smtClean="0"/>
              <a:t>from</a:t>
            </a:r>
            <a:r>
              <a:rPr lang="tr-TR" dirty="0" smtClean="0"/>
              <a:t> </a:t>
            </a:r>
            <a:r>
              <a:rPr lang="tr-TR" dirty="0" err="1" smtClean="0"/>
              <a:t>tensorflow.keras</a:t>
            </a:r>
            <a:r>
              <a:rPr lang="tr-TR" dirty="0" smtClean="0"/>
              <a:t> </a:t>
            </a:r>
            <a:r>
              <a:rPr lang="tr-TR" dirty="0" err="1" smtClean="0"/>
              <a:t>import</a:t>
            </a:r>
            <a:r>
              <a:rPr lang="tr-TR" dirty="0" smtClean="0"/>
              <a:t> </a:t>
            </a:r>
            <a:r>
              <a:rPr lang="tr-TR" dirty="0" err="1" smtClean="0"/>
              <a:t>datasets</a:t>
            </a:r>
            <a:r>
              <a:rPr lang="tr-TR" dirty="0" smtClean="0"/>
              <a:t>, </a:t>
            </a:r>
            <a:r>
              <a:rPr lang="tr-TR" dirty="0" err="1" smtClean="0"/>
              <a:t>layers</a:t>
            </a:r>
            <a:r>
              <a:rPr lang="tr-TR" dirty="0" smtClean="0"/>
              <a:t>, </a:t>
            </a:r>
            <a:r>
              <a:rPr lang="tr-TR" dirty="0" err="1" smtClean="0"/>
              <a:t>models</a:t>
            </a:r>
            <a:endParaRPr lang="tr-TR" dirty="0" smtClean="0"/>
          </a:p>
          <a:p>
            <a:pPr marL="0" indent="0">
              <a:buNone/>
            </a:pPr>
            <a:r>
              <a:rPr lang="tr-TR" dirty="0" err="1" smtClean="0"/>
              <a:t>import</a:t>
            </a:r>
            <a:r>
              <a:rPr lang="tr-TR" dirty="0" smtClean="0"/>
              <a:t> </a:t>
            </a:r>
            <a:r>
              <a:rPr lang="tr-TR" dirty="0" err="1" smtClean="0"/>
              <a:t>matplotlib.pyplot</a:t>
            </a:r>
            <a:r>
              <a:rPr lang="tr-TR" dirty="0" smtClean="0"/>
              <a:t> as </a:t>
            </a:r>
            <a:r>
              <a:rPr lang="tr-TR" dirty="0" err="1" smtClean="0"/>
              <a:t>plt</a:t>
            </a:r>
            <a:endParaRPr lang="tr-TR" dirty="0" smtClean="0"/>
          </a:p>
          <a:p>
            <a:r>
              <a:rPr lang="it-IT" dirty="0" smtClean="0">
                <a:solidFill>
                  <a:srgbClr val="FF0000"/>
                </a:solidFill>
              </a:rPr>
              <a:t>CIFAR10 veri setini indirin ve hazırlayın</a:t>
            </a:r>
            <a:r>
              <a:rPr lang="tr-TR" dirty="0" smtClean="0">
                <a:solidFill>
                  <a:srgbClr val="FF0000"/>
                </a:solidFill>
              </a:rPr>
              <a:t>: </a:t>
            </a:r>
            <a:r>
              <a:rPr lang="tr-TR" dirty="0">
                <a:solidFill>
                  <a:srgbClr val="FF0000"/>
                </a:solidFill>
              </a:rPr>
              <a:t>CIFAR10 veri seti, her sınıfta 6.000 görüntü olmak üzere 10 sınıfta 60.000 renkli görüntü içerir. Veri seti 50.000 eğitim görüntüsüne ve 10.000 test görüntüsüne bölünmüştür. Sınıflar birbirini dışlar ve aralarında örtüşme yoktur.</a:t>
            </a:r>
            <a:endParaRPr lang="tr-TR" dirty="0" smtClean="0">
              <a:solidFill>
                <a:srgbClr val="FF0000"/>
              </a:solidFill>
            </a:endParaRPr>
          </a:p>
          <a:p>
            <a:pPr marL="0" indent="0">
              <a:buNone/>
            </a:pPr>
            <a:r>
              <a:rPr lang="tr-TR" dirty="0" smtClean="0"/>
              <a:t>(</a:t>
            </a:r>
            <a:r>
              <a:rPr lang="tr-TR" dirty="0" err="1" smtClean="0"/>
              <a:t>train_images</a:t>
            </a:r>
            <a:r>
              <a:rPr lang="tr-TR" dirty="0" smtClean="0"/>
              <a:t>, </a:t>
            </a:r>
            <a:r>
              <a:rPr lang="tr-TR" dirty="0" err="1" smtClean="0"/>
              <a:t>train_labels</a:t>
            </a:r>
            <a:r>
              <a:rPr lang="tr-TR" dirty="0" smtClean="0"/>
              <a:t>), (</a:t>
            </a:r>
            <a:r>
              <a:rPr lang="tr-TR" dirty="0" err="1" smtClean="0"/>
              <a:t>test_images</a:t>
            </a:r>
            <a:r>
              <a:rPr lang="tr-TR" dirty="0" smtClean="0"/>
              <a:t>, </a:t>
            </a:r>
            <a:r>
              <a:rPr lang="tr-TR" dirty="0" err="1" smtClean="0"/>
              <a:t>test_labels</a:t>
            </a:r>
            <a:r>
              <a:rPr lang="tr-TR" dirty="0" smtClean="0"/>
              <a:t>) = datasets.cifar10.load_data()</a:t>
            </a:r>
          </a:p>
          <a:p>
            <a:pPr marL="0" indent="0">
              <a:buNone/>
            </a:pPr>
            <a:r>
              <a:rPr lang="tr-TR" dirty="0" smtClean="0"/>
              <a:t># </a:t>
            </a:r>
            <a:r>
              <a:rPr lang="tr-TR" dirty="0" err="1" smtClean="0"/>
              <a:t>Normalize</a:t>
            </a:r>
            <a:r>
              <a:rPr lang="tr-TR" dirty="0" smtClean="0"/>
              <a:t> </a:t>
            </a:r>
            <a:r>
              <a:rPr lang="tr-TR" dirty="0" err="1" smtClean="0"/>
              <a:t>pixel</a:t>
            </a:r>
            <a:r>
              <a:rPr lang="tr-TR" dirty="0" smtClean="0"/>
              <a:t> </a:t>
            </a:r>
            <a:r>
              <a:rPr lang="tr-TR" dirty="0" err="1" smtClean="0"/>
              <a:t>values</a:t>
            </a:r>
            <a:r>
              <a:rPr lang="tr-TR" dirty="0" smtClean="0"/>
              <a:t> </a:t>
            </a:r>
            <a:r>
              <a:rPr lang="tr-TR" dirty="0" err="1" smtClean="0"/>
              <a:t>to</a:t>
            </a:r>
            <a:r>
              <a:rPr lang="tr-TR" dirty="0" smtClean="0"/>
              <a:t> be </a:t>
            </a:r>
            <a:r>
              <a:rPr lang="tr-TR" dirty="0" err="1" smtClean="0"/>
              <a:t>between</a:t>
            </a:r>
            <a:r>
              <a:rPr lang="tr-TR" dirty="0" smtClean="0"/>
              <a:t> 0 </a:t>
            </a:r>
            <a:r>
              <a:rPr lang="tr-TR" dirty="0" err="1" smtClean="0"/>
              <a:t>and</a:t>
            </a:r>
            <a:r>
              <a:rPr lang="tr-TR" dirty="0" smtClean="0"/>
              <a:t> 1</a:t>
            </a:r>
          </a:p>
          <a:p>
            <a:pPr marL="0" indent="0">
              <a:buNone/>
            </a:pPr>
            <a:r>
              <a:rPr lang="tr-TR" dirty="0" err="1" smtClean="0"/>
              <a:t>train_images</a:t>
            </a:r>
            <a:r>
              <a:rPr lang="tr-TR" dirty="0" smtClean="0"/>
              <a:t>, </a:t>
            </a:r>
            <a:r>
              <a:rPr lang="tr-TR" dirty="0" err="1" smtClean="0"/>
              <a:t>test_images</a:t>
            </a:r>
            <a:r>
              <a:rPr lang="tr-TR" dirty="0" smtClean="0"/>
              <a:t> = </a:t>
            </a:r>
            <a:r>
              <a:rPr lang="tr-TR" dirty="0" err="1" smtClean="0"/>
              <a:t>train_images</a:t>
            </a:r>
            <a:r>
              <a:rPr lang="tr-TR" dirty="0" smtClean="0"/>
              <a:t> / 255.0, </a:t>
            </a:r>
            <a:r>
              <a:rPr lang="tr-TR" dirty="0" err="1" smtClean="0"/>
              <a:t>test_images</a:t>
            </a:r>
            <a:r>
              <a:rPr lang="tr-TR" dirty="0" smtClean="0"/>
              <a:t> / </a:t>
            </a:r>
            <a:r>
              <a:rPr lang="tr-TR" dirty="0" smtClean="0"/>
              <a:t>255.0</a:t>
            </a:r>
          </a:p>
          <a:p>
            <a:pPr marL="0" indent="0">
              <a:buNone/>
            </a:pPr>
            <a:endParaRPr lang="tr-TR" dirty="0"/>
          </a:p>
          <a:p>
            <a:pPr marL="0" indent="0">
              <a:buNone/>
            </a:pPr>
            <a:r>
              <a:rPr lang="tr-TR" dirty="0"/>
              <a:t>https://deeplearningofpython.blogspot.com/2023/04/AlexnetArchitecture-CNN-Implementation.html</a:t>
            </a:r>
            <a:endParaRPr lang="tr-TR" dirty="0"/>
          </a:p>
        </p:txBody>
      </p:sp>
    </p:spTree>
    <p:extLst>
      <p:ext uri="{BB962C8B-B14F-4D97-AF65-F5344CB8AC3E}">
        <p14:creationId xmlns:p14="http://schemas.microsoft.com/office/powerpoint/2010/main" val="2117047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47500" lnSpcReduction="20000"/>
          </a:bodyPr>
          <a:lstStyle/>
          <a:p>
            <a:r>
              <a:rPr lang="tr-TR" dirty="0" smtClean="0">
                <a:solidFill>
                  <a:srgbClr val="FF0000"/>
                </a:solidFill>
              </a:rPr>
              <a:t>Verileri doğrulayın</a:t>
            </a:r>
          </a:p>
          <a:p>
            <a:pPr marL="0" indent="0">
              <a:buNone/>
            </a:pPr>
            <a:r>
              <a:rPr lang="tr-TR" dirty="0" smtClean="0">
                <a:solidFill>
                  <a:srgbClr val="FF0000"/>
                </a:solidFill>
              </a:rPr>
              <a:t>Veri kümesinin doğru göründüğünü doğrulamak için, eğitim kümesindeki ilk 25 görüntüyü çizelim ve her görüntünün altında sınıf adını görüntüleyelim:</a:t>
            </a:r>
          </a:p>
          <a:p>
            <a:pPr marL="0" indent="0">
              <a:buNone/>
            </a:pPr>
            <a:r>
              <a:rPr lang="tr-TR" dirty="0" err="1" smtClean="0"/>
              <a:t>class_names</a:t>
            </a:r>
            <a:r>
              <a:rPr lang="tr-TR" dirty="0" smtClean="0"/>
              <a:t> = ['</a:t>
            </a:r>
            <a:r>
              <a:rPr lang="tr-TR" dirty="0" err="1" smtClean="0"/>
              <a:t>airplane</a:t>
            </a:r>
            <a:r>
              <a:rPr lang="tr-TR" dirty="0" smtClean="0"/>
              <a:t>', '</a:t>
            </a:r>
            <a:r>
              <a:rPr lang="tr-TR" dirty="0" err="1" smtClean="0"/>
              <a:t>automobile</a:t>
            </a:r>
            <a:r>
              <a:rPr lang="tr-TR" dirty="0" smtClean="0"/>
              <a:t>', '</a:t>
            </a:r>
            <a:r>
              <a:rPr lang="tr-TR" dirty="0" err="1" smtClean="0"/>
              <a:t>bird</a:t>
            </a:r>
            <a:r>
              <a:rPr lang="tr-TR" dirty="0" smtClean="0"/>
              <a:t>', '</a:t>
            </a:r>
            <a:r>
              <a:rPr lang="tr-TR" dirty="0" err="1" smtClean="0"/>
              <a:t>cat</a:t>
            </a:r>
            <a:r>
              <a:rPr lang="tr-TR" dirty="0" smtClean="0"/>
              <a:t>', '</a:t>
            </a:r>
            <a:r>
              <a:rPr lang="tr-TR" dirty="0" err="1" smtClean="0"/>
              <a:t>deer</a:t>
            </a:r>
            <a:r>
              <a:rPr lang="tr-TR" dirty="0" smtClean="0"/>
              <a:t>',</a:t>
            </a:r>
          </a:p>
          <a:p>
            <a:pPr marL="0" indent="0">
              <a:buNone/>
            </a:pPr>
            <a:r>
              <a:rPr lang="tr-TR" dirty="0" smtClean="0"/>
              <a:t>               '</a:t>
            </a:r>
            <a:r>
              <a:rPr lang="tr-TR" dirty="0" err="1" smtClean="0"/>
              <a:t>dog</a:t>
            </a:r>
            <a:r>
              <a:rPr lang="tr-TR" dirty="0" smtClean="0"/>
              <a:t>', '</a:t>
            </a:r>
            <a:r>
              <a:rPr lang="tr-TR" dirty="0" err="1" smtClean="0"/>
              <a:t>frog</a:t>
            </a:r>
            <a:r>
              <a:rPr lang="tr-TR" dirty="0" smtClean="0"/>
              <a:t>', '</a:t>
            </a:r>
            <a:r>
              <a:rPr lang="tr-TR" dirty="0" err="1" smtClean="0"/>
              <a:t>horse</a:t>
            </a:r>
            <a:r>
              <a:rPr lang="tr-TR" dirty="0" smtClean="0"/>
              <a:t>', '</a:t>
            </a:r>
            <a:r>
              <a:rPr lang="tr-TR" dirty="0" err="1" smtClean="0"/>
              <a:t>ship</a:t>
            </a:r>
            <a:r>
              <a:rPr lang="tr-TR" dirty="0" smtClean="0"/>
              <a:t>', '</a:t>
            </a:r>
            <a:r>
              <a:rPr lang="tr-TR" dirty="0" err="1" smtClean="0"/>
              <a:t>truck</a:t>
            </a:r>
            <a:r>
              <a:rPr lang="tr-TR" dirty="0" smtClean="0"/>
              <a:t>']</a:t>
            </a:r>
          </a:p>
          <a:p>
            <a:pPr marL="0" indent="0">
              <a:buNone/>
            </a:pPr>
            <a:endParaRPr lang="tr-TR" dirty="0" smtClean="0"/>
          </a:p>
          <a:p>
            <a:pPr marL="0" indent="0">
              <a:buNone/>
            </a:pPr>
            <a:r>
              <a:rPr lang="tr-TR" dirty="0" err="1" smtClean="0"/>
              <a:t>plt.figure</a:t>
            </a:r>
            <a:r>
              <a:rPr lang="tr-TR" dirty="0" smtClean="0"/>
              <a:t>(</a:t>
            </a:r>
            <a:r>
              <a:rPr lang="tr-TR" dirty="0" err="1" smtClean="0"/>
              <a:t>figsize</a:t>
            </a:r>
            <a:r>
              <a:rPr lang="tr-TR" dirty="0" smtClean="0"/>
              <a:t>=(10,10))</a:t>
            </a:r>
          </a:p>
          <a:p>
            <a:pPr marL="0" indent="0">
              <a:buNone/>
            </a:pPr>
            <a:r>
              <a:rPr lang="tr-TR" dirty="0" err="1" smtClean="0"/>
              <a:t>for</a:t>
            </a:r>
            <a:r>
              <a:rPr lang="tr-TR" dirty="0" smtClean="0"/>
              <a:t> i in </a:t>
            </a:r>
            <a:r>
              <a:rPr lang="tr-TR" dirty="0" err="1" smtClean="0"/>
              <a:t>range</a:t>
            </a:r>
            <a:r>
              <a:rPr lang="tr-TR" dirty="0" smtClean="0"/>
              <a:t>(25):</a:t>
            </a:r>
          </a:p>
          <a:p>
            <a:pPr marL="0" indent="0">
              <a:buNone/>
            </a:pPr>
            <a:r>
              <a:rPr lang="tr-TR" dirty="0" smtClean="0"/>
              <a:t>    </a:t>
            </a:r>
            <a:r>
              <a:rPr lang="tr-TR" dirty="0" err="1" smtClean="0"/>
              <a:t>plt.subplot</a:t>
            </a:r>
            <a:r>
              <a:rPr lang="tr-TR" dirty="0" smtClean="0"/>
              <a:t>(5,5,i+1)</a:t>
            </a:r>
          </a:p>
          <a:p>
            <a:pPr marL="0" indent="0">
              <a:buNone/>
            </a:pPr>
            <a:r>
              <a:rPr lang="tr-TR" dirty="0" smtClean="0"/>
              <a:t>    </a:t>
            </a:r>
            <a:r>
              <a:rPr lang="tr-TR" dirty="0" err="1" smtClean="0"/>
              <a:t>plt.xticks</a:t>
            </a:r>
            <a:r>
              <a:rPr lang="tr-TR" dirty="0" smtClean="0"/>
              <a:t>([])</a:t>
            </a:r>
          </a:p>
          <a:p>
            <a:pPr marL="0" indent="0">
              <a:buNone/>
            </a:pPr>
            <a:r>
              <a:rPr lang="tr-TR" dirty="0" smtClean="0"/>
              <a:t>    </a:t>
            </a:r>
            <a:r>
              <a:rPr lang="tr-TR" dirty="0" err="1" smtClean="0"/>
              <a:t>plt.yticks</a:t>
            </a:r>
            <a:r>
              <a:rPr lang="tr-TR" dirty="0" smtClean="0"/>
              <a:t>([])</a:t>
            </a:r>
          </a:p>
          <a:p>
            <a:pPr marL="0" indent="0">
              <a:buNone/>
            </a:pPr>
            <a:r>
              <a:rPr lang="tr-TR" dirty="0" smtClean="0"/>
              <a:t>    </a:t>
            </a:r>
            <a:r>
              <a:rPr lang="tr-TR" dirty="0" err="1" smtClean="0"/>
              <a:t>plt.grid</a:t>
            </a:r>
            <a:r>
              <a:rPr lang="tr-TR" dirty="0" smtClean="0"/>
              <a:t>(</a:t>
            </a:r>
            <a:r>
              <a:rPr lang="tr-TR" dirty="0" err="1" smtClean="0"/>
              <a:t>False</a:t>
            </a:r>
            <a:r>
              <a:rPr lang="tr-TR" dirty="0" smtClean="0"/>
              <a:t>)</a:t>
            </a:r>
          </a:p>
          <a:p>
            <a:pPr marL="0" indent="0">
              <a:buNone/>
            </a:pPr>
            <a:r>
              <a:rPr lang="tr-TR" dirty="0" smtClean="0"/>
              <a:t>    </a:t>
            </a:r>
            <a:r>
              <a:rPr lang="tr-TR" dirty="0" err="1" smtClean="0"/>
              <a:t>plt.imshow</a:t>
            </a:r>
            <a:r>
              <a:rPr lang="tr-TR" dirty="0" smtClean="0"/>
              <a:t>(</a:t>
            </a:r>
            <a:r>
              <a:rPr lang="tr-TR" dirty="0" err="1" smtClean="0"/>
              <a:t>train_images</a:t>
            </a:r>
            <a:r>
              <a:rPr lang="tr-TR" dirty="0" smtClean="0"/>
              <a:t>[i])</a:t>
            </a:r>
          </a:p>
          <a:p>
            <a:pPr marL="0" indent="0">
              <a:buNone/>
            </a:pPr>
            <a:r>
              <a:rPr lang="tr-TR" dirty="0" smtClean="0"/>
              <a:t>    # </a:t>
            </a:r>
            <a:r>
              <a:rPr lang="tr-TR" dirty="0" err="1" smtClean="0"/>
              <a:t>The</a:t>
            </a:r>
            <a:r>
              <a:rPr lang="tr-TR" dirty="0" smtClean="0"/>
              <a:t> CIFAR </a:t>
            </a:r>
            <a:r>
              <a:rPr lang="tr-TR" dirty="0" err="1" smtClean="0"/>
              <a:t>labels</a:t>
            </a:r>
            <a:r>
              <a:rPr lang="tr-TR" dirty="0" smtClean="0"/>
              <a:t> </a:t>
            </a:r>
            <a:r>
              <a:rPr lang="tr-TR" dirty="0" err="1" smtClean="0"/>
              <a:t>happen</a:t>
            </a:r>
            <a:r>
              <a:rPr lang="tr-TR" dirty="0" smtClean="0"/>
              <a:t> </a:t>
            </a:r>
            <a:r>
              <a:rPr lang="tr-TR" dirty="0" err="1" smtClean="0"/>
              <a:t>to</a:t>
            </a:r>
            <a:r>
              <a:rPr lang="tr-TR" dirty="0" smtClean="0"/>
              <a:t> be </a:t>
            </a:r>
            <a:r>
              <a:rPr lang="tr-TR" dirty="0" err="1" smtClean="0"/>
              <a:t>arrays</a:t>
            </a:r>
            <a:r>
              <a:rPr lang="tr-TR" dirty="0" smtClean="0"/>
              <a:t>, </a:t>
            </a:r>
          </a:p>
          <a:p>
            <a:pPr marL="0" indent="0">
              <a:buNone/>
            </a:pPr>
            <a:r>
              <a:rPr lang="tr-TR" dirty="0" smtClean="0"/>
              <a:t>    # </a:t>
            </a:r>
            <a:r>
              <a:rPr lang="tr-TR" dirty="0" err="1" smtClean="0"/>
              <a:t>which</a:t>
            </a:r>
            <a:r>
              <a:rPr lang="tr-TR" dirty="0" smtClean="0"/>
              <a:t> is </a:t>
            </a:r>
            <a:r>
              <a:rPr lang="tr-TR" dirty="0" err="1" smtClean="0"/>
              <a:t>why</a:t>
            </a:r>
            <a:r>
              <a:rPr lang="tr-TR" dirty="0" smtClean="0"/>
              <a:t> </a:t>
            </a:r>
            <a:r>
              <a:rPr lang="tr-TR" dirty="0" err="1" smtClean="0"/>
              <a:t>you</a:t>
            </a:r>
            <a:r>
              <a:rPr lang="tr-TR" dirty="0" smtClean="0"/>
              <a:t> </a:t>
            </a:r>
            <a:r>
              <a:rPr lang="tr-TR" dirty="0" err="1" smtClean="0"/>
              <a:t>need</a:t>
            </a:r>
            <a:r>
              <a:rPr lang="tr-TR" dirty="0" smtClean="0"/>
              <a:t> </a:t>
            </a:r>
            <a:r>
              <a:rPr lang="tr-TR" dirty="0" err="1" smtClean="0"/>
              <a:t>the</a:t>
            </a:r>
            <a:r>
              <a:rPr lang="tr-TR" dirty="0" smtClean="0"/>
              <a:t> </a:t>
            </a:r>
            <a:r>
              <a:rPr lang="tr-TR" dirty="0" err="1" smtClean="0"/>
              <a:t>extra</a:t>
            </a:r>
            <a:r>
              <a:rPr lang="tr-TR" dirty="0" smtClean="0"/>
              <a:t> </a:t>
            </a:r>
            <a:r>
              <a:rPr lang="tr-TR" dirty="0" err="1" smtClean="0"/>
              <a:t>index</a:t>
            </a:r>
            <a:endParaRPr lang="tr-TR" dirty="0" smtClean="0"/>
          </a:p>
          <a:p>
            <a:pPr marL="0" indent="0">
              <a:buNone/>
            </a:pPr>
            <a:r>
              <a:rPr lang="tr-TR" dirty="0" smtClean="0"/>
              <a:t>    </a:t>
            </a:r>
            <a:r>
              <a:rPr lang="tr-TR" dirty="0" err="1" smtClean="0"/>
              <a:t>plt.xlabel</a:t>
            </a:r>
            <a:r>
              <a:rPr lang="tr-TR" dirty="0" smtClean="0"/>
              <a:t>(</a:t>
            </a:r>
            <a:r>
              <a:rPr lang="tr-TR" dirty="0" err="1" smtClean="0"/>
              <a:t>class_names</a:t>
            </a:r>
            <a:r>
              <a:rPr lang="tr-TR" dirty="0" smtClean="0"/>
              <a:t>[</a:t>
            </a:r>
            <a:r>
              <a:rPr lang="tr-TR" dirty="0" err="1" smtClean="0"/>
              <a:t>train_labels</a:t>
            </a:r>
            <a:r>
              <a:rPr lang="tr-TR" dirty="0" smtClean="0"/>
              <a:t>[i][0]])</a:t>
            </a:r>
          </a:p>
          <a:p>
            <a:pPr marL="0" indent="0">
              <a:buNone/>
            </a:pPr>
            <a:r>
              <a:rPr lang="tr-TR" dirty="0" err="1" smtClean="0"/>
              <a:t>plt.show</a:t>
            </a:r>
            <a:r>
              <a:rPr lang="tr-TR" dirty="0" smtClean="0"/>
              <a:t>()</a:t>
            </a:r>
            <a:endParaRPr lang="tr-TR" dirty="0"/>
          </a:p>
        </p:txBody>
      </p:sp>
    </p:spTree>
    <p:extLst>
      <p:ext uri="{BB962C8B-B14F-4D97-AF65-F5344CB8AC3E}">
        <p14:creationId xmlns:p14="http://schemas.microsoft.com/office/powerpoint/2010/main" val="3353826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70000" lnSpcReduction="20000"/>
          </a:bodyPr>
          <a:lstStyle/>
          <a:p>
            <a:r>
              <a:rPr lang="tr-TR" b="1" dirty="0" err="1">
                <a:solidFill>
                  <a:srgbClr val="FF0000"/>
                </a:solidFill>
              </a:rPr>
              <a:t>Evrişimli</a:t>
            </a:r>
            <a:r>
              <a:rPr lang="tr-TR" b="1" dirty="0">
                <a:solidFill>
                  <a:srgbClr val="FF0000"/>
                </a:solidFill>
              </a:rPr>
              <a:t> tabanı oluşturun</a:t>
            </a:r>
          </a:p>
          <a:p>
            <a:pPr marL="0" indent="0">
              <a:buNone/>
            </a:pPr>
            <a:r>
              <a:rPr lang="tr-TR" dirty="0" smtClean="0">
                <a:solidFill>
                  <a:srgbClr val="FF0000"/>
                </a:solidFill>
              </a:rPr>
              <a:t>Girdi olarak, bir CNN, parti boyutunu göz ardı ederek şekil </a:t>
            </a:r>
            <a:r>
              <a:rPr lang="tr-TR" dirty="0" err="1" smtClean="0">
                <a:solidFill>
                  <a:srgbClr val="FF0000"/>
                </a:solidFill>
              </a:rPr>
              <a:t>tensörlerini</a:t>
            </a:r>
            <a:r>
              <a:rPr lang="tr-TR" dirty="0" smtClean="0">
                <a:solidFill>
                  <a:srgbClr val="FF0000"/>
                </a:solidFill>
              </a:rPr>
              <a:t> (</a:t>
            </a:r>
            <a:r>
              <a:rPr lang="tr-TR" dirty="0" err="1" smtClean="0">
                <a:solidFill>
                  <a:srgbClr val="FF0000"/>
                </a:solidFill>
              </a:rPr>
              <a:t>image_height</a:t>
            </a:r>
            <a:r>
              <a:rPr lang="tr-TR" dirty="0" smtClean="0">
                <a:solidFill>
                  <a:srgbClr val="FF0000"/>
                </a:solidFill>
              </a:rPr>
              <a:t>, </a:t>
            </a:r>
            <a:r>
              <a:rPr lang="tr-TR" dirty="0" err="1" smtClean="0">
                <a:solidFill>
                  <a:srgbClr val="FF0000"/>
                </a:solidFill>
              </a:rPr>
              <a:t>image_width</a:t>
            </a:r>
            <a:r>
              <a:rPr lang="tr-TR" dirty="0" smtClean="0">
                <a:solidFill>
                  <a:srgbClr val="FF0000"/>
                </a:solidFill>
              </a:rPr>
              <a:t>, </a:t>
            </a:r>
            <a:r>
              <a:rPr lang="tr-TR" dirty="0" err="1" smtClean="0">
                <a:solidFill>
                  <a:srgbClr val="FF0000"/>
                </a:solidFill>
              </a:rPr>
              <a:t>color_channels</a:t>
            </a:r>
            <a:r>
              <a:rPr lang="tr-TR" dirty="0" smtClean="0">
                <a:solidFill>
                  <a:srgbClr val="FF0000"/>
                </a:solidFill>
              </a:rPr>
              <a:t>) alır. Bu boyutlarda yeniyseniz, </a:t>
            </a:r>
            <a:r>
              <a:rPr lang="tr-TR" dirty="0" err="1" smtClean="0">
                <a:solidFill>
                  <a:srgbClr val="FF0000"/>
                </a:solidFill>
              </a:rPr>
              <a:t>color_channels</a:t>
            </a:r>
            <a:r>
              <a:rPr lang="tr-TR" dirty="0" smtClean="0">
                <a:solidFill>
                  <a:srgbClr val="FF0000"/>
                </a:solidFill>
              </a:rPr>
              <a:t> (R,G,B) anlamına gelir. Bu örnekte, CNN'nizi, CIFAR görüntülerinin formatı olan şekil girişlerini (32, 32, 3) işlemek için yapılandıracaksınız. Bunu </a:t>
            </a:r>
            <a:r>
              <a:rPr lang="tr-TR" dirty="0" err="1" smtClean="0">
                <a:solidFill>
                  <a:srgbClr val="FF0000"/>
                </a:solidFill>
              </a:rPr>
              <a:t>input_shape</a:t>
            </a:r>
            <a:r>
              <a:rPr lang="tr-TR" dirty="0" smtClean="0">
                <a:solidFill>
                  <a:srgbClr val="FF0000"/>
                </a:solidFill>
              </a:rPr>
              <a:t> argümanını ilk katmanınıza ileterek yapabilirsiniz.</a:t>
            </a:r>
          </a:p>
          <a:p>
            <a:pPr marL="0" indent="0">
              <a:buNone/>
            </a:pPr>
            <a:r>
              <a:rPr lang="tr-TR" dirty="0" smtClean="0"/>
              <a:t>model = </a:t>
            </a:r>
            <a:r>
              <a:rPr lang="tr-TR" dirty="0" err="1" smtClean="0"/>
              <a:t>models.Sequential</a:t>
            </a:r>
            <a:r>
              <a:rPr lang="tr-TR" dirty="0" smtClean="0"/>
              <a:t>()</a:t>
            </a:r>
          </a:p>
          <a:p>
            <a:pPr marL="0" indent="0">
              <a:buNone/>
            </a:pPr>
            <a:r>
              <a:rPr lang="tr-TR" dirty="0" err="1" smtClean="0"/>
              <a:t>model.add</a:t>
            </a:r>
            <a:r>
              <a:rPr lang="tr-TR" dirty="0" smtClean="0"/>
              <a:t>(layers.Conv2D(32, (3, 3), </a:t>
            </a:r>
            <a:r>
              <a:rPr lang="tr-TR" dirty="0" err="1" smtClean="0"/>
              <a:t>activation</a:t>
            </a:r>
            <a:r>
              <a:rPr lang="tr-TR" dirty="0" smtClean="0"/>
              <a:t>='</a:t>
            </a:r>
            <a:r>
              <a:rPr lang="tr-TR" dirty="0" err="1" smtClean="0"/>
              <a:t>relu</a:t>
            </a:r>
            <a:r>
              <a:rPr lang="tr-TR" dirty="0" smtClean="0"/>
              <a:t>', </a:t>
            </a:r>
            <a:r>
              <a:rPr lang="tr-TR" dirty="0" err="1" smtClean="0"/>
              <a:t>input_shape</a:t>
            </a:r>
            <a:r>
              <a:rPr lang="tr-TR" dirty="0" smtClean="0"/>
              <a:t>=(32, 32, 3)))</a:t>
            </a:r>
          </a:p>
          <a:p>
            <a:pPr marL="0" indent="0">
              <a:buNone/>
            </a:pPr>
            <a:r>
              <a:rPr lang="tr-TR" dirty="0" err="1" smtClean="0"/>
              <a:t>model.add</a:t>
            </a:r>
            <a:r>
              <a:rPr lang="tr-TR" dirty="0" smtClean="0"/>
              <a:t>(layers.MaxPooling2D((2, 2)))</a:t>
            </a:r>
          </a:p>
          <a:p>
            <a:pPr marL="0" indent="0">
              <a:buNone/>
            </a:pPr>
            <a:r>
              <a:rPr lang="tr-TR" dirty="0" err="1" smtClean="0"/>
              <a:t>model.add</a:t>
            </a:r>
            <a:r>
              <a:rPr lang="tr-TR" dirty="0" smtClean="0"/>
              <a:t>(layers.Conv2D(64, (3, 3), </a:t>
            </a:r>
            <a:r>
              <a:rPr lang="tr-TR" dirty="0" err="1" smtClean="0"/>
              <a:t>activation</a:t>
            </a:r>
            <a:r>
              <a:rPr lang="tr-TR" dirty="0" smtClean="0"/>
              <a:t>='</a:t>
            </a:r>
            <a:r>
              <a:rPr lang="tr-TR" dirty="0" err="1" smtClean="0"/>
              <a:t>relu</a:t>
            </a:r>
            <a:r>
              <a:rPr lang="tr-TR" dirty="0" smtClean="0"/>
              <a:t>'))</a:t>
            </a:r>
          </a:p>
          <a:p>
            <a:pPr marL="0" indent="0">
              <a:buNone/>
            </a:pPr>
            <a:r>
              <a:rPr lang="tr-TR" dirty="0" err="1" smtClean="0"/>
              <a:t>model.add</a:t>
            </a:r>
            <a:r>
              <a:rPr lang="tr-TR" dirty="0" smtClean="0"/>
              <a:t>(layers.MaxPooling2D((2, 2)))</a:t>
            </a:r>
          </a:p>
          <a:p>
            <a:pPr marL="0" indent="0">
              <a:buNone/>
            </a:pPr>
            <a:r>
              <a:rPr lang="tr-TR" dirty="0" err="1" smtClean="0"/>
              <a:t>model.add</a:t>
            </a:r>
            <a:r>
              <a:rPr lang="tr-TR" dirty="0" smtClean="0"/>
              <a:t>(layers.Conv2D(64, (3, 3), </a:t>
            </a:r>
            <a:r>
              <a:rPr lang="tr-TR" dirty="0" err="1" smtClean="0"/>
              <a:t>activation</a:t>
            </a:r>
            <a:r>
              <a:rPr lang="tr-TR" dirty="0" smtClean="0"/>
              <a:t>='</a:t>
            </a:r>
            <a:r>
              <a:rPr lang="tr-TR" dirty="0" err="1" smtClean="0"/>
              <a:t>relu</a:t>
            </a:r>
            <a:r>
              <a:rPr lang="tr-TR" dirty="0" smtClean="0"/>
              <a:t>'))</a:t>
            </a:r>
          </a:p>
          <a:p>
            <a:r>
              <a:rPr lang="tr-TR" dirty="0" smtClean="0">
                <a:solidFill>
                  <a:srgbClr val="FF0000"/>
                </a:solidFill>
              </a:rPr>
              <a:t>Mimariyi görüntüleme</a:t>
            </a:r>
          </a:p>
          <a:p>
            <a:r>
              <a:rPr lang="tr-TR" dirty="0" err="1" smtClean="0"/>
              <a:t>model.summary</a:t>
            </a:r>
            <a:r>
              <a:rPr lang="tr-TR" dirty="0" smtClean="0"/>
              <a:t>()</a:t>
            </a:r>
            <a:endParaRPr lang="tr-TR" dirty="0"/>
          </a:p>
        </p:txBody>
      </p:sp>
    </p:spTree>
    <p:extLst>
      <p:ext uri="{BB962C8B-B14F-4D97-AF65-F5344CB8AC3E}">
        <p14:creationId xmlns:p14="http://schemas.microsoft.com/office/powerpoint/2010/main" val="403847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p:txBody>
          <a:bodyPr>
            <a:normAutofit fontScale="62500" lnSpcReduction="20000"/>
          </a:bodyPr>
          <a:lstStyle/>
          <a:p>
            <a:r>
              <a:rPr lang="tr-TR" dirty="0" smtClean="0"/>
              <a:t>Model: "</a:t>
            </a:r>
            <a:r>
              <a:rPr lang="tr-TR" dirty="0" err="1" smtClean="0"/>
              <a:t>sequential</a:t>
            </a:r>
            <a:r>
              <a:rPr lang="tr-TR" dirty="0" smtClean="0"/>
              <a:t>"</a:t>
            </a:r>
          </a:p>
          <a:p>
            <a:r>
              <a:rPr lang="tr-TR" dirty="0" smtClean="0"/>
              <a:t>_________________________________________________________________</a:t>
            </a:r>
          </a:p>
          <a:p>
            <a:r>
              <a:rPr lang="tr-TR" dirty="0" smtClean="0"/>
              <a:t> </a:t>
            </a:r>
            <a:r>
              <a:rPr lang="tr-TR" dirty="0" err="1" smtClean="0"/>
              <a:t>Layer</a:t>
            </a:r>
            <a:r>
              <a:rPr lang="tr-TR" dirty="0" smtClean="0"/>
              <a:t> (</a:t>
            </a:r>
            <a:r>
              <a:rPr lang="tr-TR" dirty="0" err="1" smtClean="0"/>
              <a:t>type</a:t>
            </a:r>
            <a:r>
              <a:rPr lang="tr-TR" dirty="0" smtClean="0"/>
              <a:t>)                </a:t>
            </a:r>
            <a:r>
              <a:rPr lang="tr-TR" dirty="0" err="1" smtClean="0"/>
              <a:t>Output</a:t>
            </a:r>
            <a:r>
              <a:rPr lang="tr-TR" dirty="0" smtClean="0"/>
              <a:t> </a:t>
            </a:r>
            <a:r>
              <a:rPr lang="tr-TR" dirty="0" err="1" smtClean="0"/>
              <a:t>Shape</a:t>
            </a:r>
            <a:r>
              <a:rPr lang="tr-TR" dirty="0" smtClean="0"/>
              <a:t>              Param #   </a:t>
            </a:r>
          </a:p>
          <a:p>
            <a:r>
              <a:rPr lang="tr-TR" dirty="0" smtClean="0"/>
              <a:t>=================================================================</a:t>
            </a:r>
          </a:p>
          <a:p>
            <a:r>
              <a:rPr lang="tr-TR" dirty="0" smtClean="0"/>
              <a:t> conv2d (Conv2D)             (</a:t>
            </a:r>
            <a:r>
              <a:rPr lang="tr-TR" dirty="0" err="1" smtClean="0"/>
              <a:t>None</a:t>
            </a:r>
            <a:r>
              <a:rPr lang="tr-TR" dirty="0" smtClean="0"/>
              <a:t>, 30, 30, 32)        896                                                                  </a:t>
            </a:r>
          </a:p>
          <a:p>
            <a:r>
              <a:rPr lang="tr-TR" dirty="0" smtClean="0"/>
              <a:t> max_pooling2d (MaxPooling2D  (</a:t>
            </a:r>
            <a:r>
              <a:rPr lang="tr-TR" dirty="0" err="1" smtClean="0"/>
              <a:t>None</a:t>
            </a:r>
            <a:r>
              <a:rPr lang="tr-TR" dirty="0" smtClean="0"/>
              <a:t>, 15, 15, 32)       0 )                                                                                                                                </a:t>
            </a:r>
          </a:p>
          <a:p>
            <a:r>
              <a:rPr lang="tr-TR" dirty="0" smtClean="0"/>
              <a:t> conv2d_1 (Conv2D)           (</a:t>
            </a:r>
            <a:r>
              <a:rPr lang="tr-TR" dirty="0" err="1" smtClean="0"/>
              <a:t>None</a:t>
            </a:r>
            <a:r>
              <a:rPr lang="tr-TR" dirty="0" smtClean="0"/>
              <a:t>, 13, 13, 64)        18496                                                                      </a:t>
            </a:r>
          </a:p>
          <a:p>
            <a:r>
              <a:rPr lang="tr-TR" dirty="0" smtClean="0"/>
              <a:t> max_pooling2d_1 (</a:t>
            </a:r>
            <a:r>
              <a:rPr lang="tr-TR" dirty="0" err="1" smtClean="0"/>
              <a:t>MaxPooling</a:t>
            </a:r>
            <a:r>
              <a:rPr lang="tr-TR" dirty="0" smtClean="0"/>
              <a:t>  (</a:t>
            </a:r>
            <a:r>
              <a:rPr lang="tr-TR" dirty="0" err="1" smtClean="0"/>
              <a:t>None</a:t>
            </a:r>
            <a:r>
              <a:rPr lang="tr-TR" dirty="0" smtClean="0"/>
              <a:t>, 6, 6, 64)         0     2D)                                                                                                                      </a:t>
            </a:r>
          </a:p>
          <a:p>
            <a:r>
              <a:rPr lang="tr-TR" dirty="0" smtClean="0"/>
              <a:t> conv2d_2 (Conv2D)           (</a:t>
            </a:r>
            <a:r>
              <a:rPr lang="tr-TR" dirty="0" err="1" smtClean="0"/>
              <a:t>None</a:t>
            </a:r>
            <a:r>
              <a:rPr lang="tr-TR" dirty="0" smtClean="0"/>
              <a:t>, 4, 4, 64)          36928                                                                    </a:t>
            </a:r>
          </a:p>
          <a:p>
            <a:r>
              <a:rPr lang="tr-TR" dirty="0" smtClean="0"/>
              <a:t>=================================================================</a:t>
            </a:r>
          </a:p>
          <a:p>
            <a:r>
              <a:rPr lang="tr-TR" dirty="0" smtClean="0"/>
              <a:t>Total </a:t>
            </a:r>
            <a:r>
              <a:rPr lang="tr-TR" dirty="0" err="1" smtClean="0"/>
              <a:t>params</a:t>
            </a:r>
            <a:r>
              <a:rPr lang="tr-TR" dirty="0" smtClean="0"/>
              <a:t>: 56,320</a:t>
            </a:r>
          </a:p>
          <a:p>
            <a:r>
              <a:rPr lang="tr-TR" dirty="0" err="1" smtClean="0"/>
              <a:t>Trainable</a:t>
            </a:r>
            <a:r>
              <a:rPr lang="tr-TR" dirty="0" smtClean="0"/>
              <a:t> </a:t>
            </a:r>
            <a:r>
              <a:rPr lang="tr-TR" dirty="0" err="1" smtClean="0"/>
              <a:t>params</a:t>
            </a:r>
            <a:r>
              <a:rPr lang="tr-TR" dirty="0" smtClean="0"/>
              <a:t>: 56,320</a:t>
            </a:r>
          </a:p>
          <a:p>
            <a:r>
              <a:rPr lang="tr-TR" dirty="0" err="1" smtClean="0"/>
              <a:t>Non-trainable</a:t>
            </a:r>
            <a:r>
              <a:rPr lang="tr-TR" dirty="0" smtClean="0"/>
              <a:t> </a:t>
            </a:r>
            <a:r>
              <a:rPr lang="tr-TR" dirty="0" err="1" smtClean="0"/>
              <a:t>params</a:t>
            </a:r>
            <a:r>
              <a:rPr lang="tr-TR" dirty="0" smtClean="0"/>
              <a:t>: 0</a:t>
            </a:r>
            <a:endParaRPr lang="tr-TR" dirty="0"/>
          </a:p>
        </p:txBody>
      </p:sp>
    </p:spTree>
    <p:extLst>
      <p:ext uri="{BB962C8B-B14F-4D97-AF65-F5344CB8AC3E}">
        <p14:creationId xmlns:p14="http://schemas.microsoft.com/office/powerpoint/2010/main" val="14709332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1024</Words>
  <Application>Microsoft Office PowerPoint</Application>
  <PresentationFormat>Geniş ekran</PresentationFormat>
  <Paragraphs>136</Paragraphs>
  <Slides>12</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12</vt:i4>
      </vt:variant>
    </vt:vector>
  </HeadingPairs>
  <TitlesOfParts>
    <vt:vector size="17" baseType="lpstr">
      <vt:lpstr>Arial</vt:lpstr>
      <vt:lpstr>Calibri</vt:lpstr>
      <vt:lpstr>Calibri Light</vt:lpstr>
      <vt:lpstr>Inter</vt:lpstr>
      <vt:lpstr>Office Teması</vt:lpstr>
      <vt:lpstr>TensorFlow</vt:lpstr>
      <vt:lpstr>PowerPoint Sunusu</vt:lpstr>
      <vt:lpstr>TensorFlow’un Bileşenleri Nelerdir?</vt:lpstr>
      <vt:lpstr>TensorFlow’un Avantajları Nelerdir?</vt:lpstr>
      <vt:lpstr>TensorFlow Kullanım Örnekleri</vt:lpstr>
      <vt:lpstr>CIFAR görüntülerini sınıflandırmak için basit bir Evrişimli Sinir Ağı (CNN) eğitimi</vt:lpstr>
      <vt:lpstr>PowerPoint Sunusu</vt:lpstr>
      <vt:lpstr>PowerPoint Sunusu</vt:lpstr>
      <vt:lpstr>PowerPoint Sunusu</vt:lpstr>
      <vt:lpstr>PowerPoint Sunusu</vt:lpstr>
      <vt:lpstr>PowerPoint Sunusu</vt:lpstr>
      <vt:lpstr>Modeli derleyin ve eğitin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TensorFlow</dc:title>
  <dc:creator>Lenovo</dc:creator>
  <cp:lastModifiedBy>Lenovo</cp:lastModifiedBy>
  <cp:revision>4</cp:revision>
  <dcterms:created xsi:type="dcterms:W3CDTF">2024-02-27T10:43:29Z</dcterms:created>
  <dcterms:modified xsi:type="dcterms:W3CDTF">2024-03-24T18:46:01Z</dcterms:modified>
</cp:coreProperties>
</file>