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8E4E7C07-2FAC-4CFD-B8A3-014D8F403CC6}" type="datetimeFigureOut">
              <a:rPr lang="tr-TR" smtClean="0"/>
              <a:t>17.03.2024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405818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E4E7C07-2FAC-4CFD-B8A3-014D8F403CC6}" type="datetimeFigureOut">
              <a:rPr lang="tr-TR" smtClean="0"/>
              <a:t>17.03.2024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3959041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E4E7C07-2FAC-4CFD-B8A3-014D8F403CC6}" type="datetimeFigureOut">
              <a:rPr lang="tr-TR" smtClean="0"/>
              <a:t>17.03.2024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17093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8E4E7C07-2FAC-4CFD-B8A3-014D8F403CC6}" type="datetimeFigureOut">
              <a:rPr lang="tr-TR" smtClean="0"/>
              <a:t>17.03.2024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191423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8E4E7C07-2FAC-4CFD-B8A3-014D8F403CC6}" type="datetimeFigureOut">
              <a:rPr lang="tr-TR" smtClean="0"/>
              <a:t>17.03.2024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1168052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8E4E7C07-2FAC-4CFD-B8A3-014D8F403CC6}" type="datetimeFigureOut">
              <a:rPr lang="tr-TR" smtClean="0"/>
              <a:t>17.03.2024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1359151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8E4E7C07-2FAC-4CFD-B8A3-014D8F403CC6}" type="datetimeFigureOut">
              <a:rPr lang="tr-TR" smtClean="0"/>
              <a:t>17.03.2024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4036981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8E4E7C07-2FAC-4CFD-B8A3-014D8F403CC6}" type="datetimeFigureOut">
              <a:rPr lang="tr-TR" smtClean="0"/>
              <a:t>17.03.2024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331374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8E4E7C07-2FAC-4CFD-B8A3-014D8F403CC6}" type="datetimeFigureOut">
              <a:rPr lang="tr-TR" smtClean="0"/>
              <a:t>17.03.2024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66114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E4E7C07-2FAC-4CFD-B8A3-014D8F403CC6}" type="datetimeFigureOut">
              <a:rPr lang="tr-TR" smtClean="0"/>
              <a:t>17.03.2024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491613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8E4E7C07-2FAC-4CFD-B8A3-014D8F403CC6}" type="datetimeFigureOut">
              <a:rPr lang="tr-TR" smtClean="0"/>
              <a:t>17.03.2024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C2A9872-12E6-437C-835F-F16614BD5C28}" type="slidenum">
              <a:rPr lang="tr-TR" smtClean="0"/>
              <a:t>‹#›</a:t>
            </a:fld>
            <a:endParaRPr lang="tr-TR"/>
          </a:p>
        </p:txBody>
      </p:sp>
    </p:spTree>
    <p:extLst>
      <p:ext uri="{BB962C8B-B14F-4D97-AF65-F5344CB8AC3E}">
        <p14:creationId xmlns:p14="http://schemas.microsoft.com/office/powerpoint/2010/main" val="19193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E7C07-2FAC-4CFD-B8A3-014D8F403CC6}" type="datetimeFigureOut">
              <a:rPr lang="tr-TR" smtClean="0"/>
              <a:t>17.03.2024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A9872-12E6-437C-835F-F16614BD5C28}" type="slidenum">
              <a:rPr lang="tr-TR" smtClean="0"/>
              <a:t>‹#›</a:t>
            </a:fld>
            <a:endParaRPr lang="tr-TR"/>
          </a:p>
        </p:txBody>
      </p:sp>
    </p:spTree>
    <p:extLst>
      <p:ext uri="{BB962C8B-B14F-4D97-AF65-F5344CB8AC3E}">
        <p14:creationId xmlns:p14="http://schemas.microsoft.com/office/powerpoint/2010/main" val="25264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Sınıflandırma</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3316954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dirty="0" err="1"/>
              <a:t>Entropi</a:t>
            </a:r>
            <a:r>
              <a:rPr lang="tr-TR" dirty="0"/>
              <a:t> sadece hedef üzerine hesaplanmaz. Ayrıca özellikler üzerine </a:t>
            </a:r>
            <a:r>
              <a:rPr lang="tr-TR" dirty="0" err="1"/>
              <a:t>entropi</a:t>
            </a:r>
            <a:r>
              <a:rPr lang="tr-TR" dirty="0"/>
              <a:t> hesaplanabilir. Fakat özellikler üzerine </a:t>
            </a:r>
            <a:r>
              <a:rPr lang="tr-TR" dirty="0" err="1"/>
              <a:t>entropi</a:t>
            </a:r>
            <a:r>
              <a:rPr lang="tr-TR" dirty="0"/>
              <a:t> hesaplanırken hedefte göz önüne alır. Bu durumda </a:t>
            </a:r>
            <a:r>
              <a:rPr lang="tr-TR" dirty="0" err="1"/>
              <a:t>entropi</a:t>
            </a:r>
            <a:r>
              <a:rPr lang="tr-TR" dirty="0"/>
              <a:t> formülü</a:t>
            </a:r>
            <a:r>
              <a:rPr lang="tr-TR" dirty="0" smtClean="0"/>
              <a:t>:</a:t>
            </a:r>
          </a:p>
          <a:p>
            <a:endParaRPr lang="tr-TR" dirty="0"/>
          </a:p>
          <a:p>
            <a:endParaRPr lang="tr-TR" dirty="0" smtClean="0"/>
          </a:p>
          <a:p>
            <a:endParaRPr lang="tr-TR" dirty="0"/>
          </a:p>
          <a:p>
            <a:endParaRPr lang="tr-TR" dirty="0" smtClean="0"/>
          </a:p>
          <a:p>
            <a:r>
              <a:rPr lang="tr-TR" b="1" dirty="0"/>
              <a:t>E</a:t>
            </a:r>
            <a:r>
              <a:rPr lang="tr-TR" dirty="0"/>
              <a:t>(</a:t>
            </a:r>
            <a:r>
              <a:rPr lang="tr-TR" dirty="0" err="1"/>
              <a:t>FutbolOyna</a:t>
            </a:r>
            <a:r>
              <a:rPr lang="tr-TR" dirty="0"/>
              <a:t>, </a:t>
            </a:r>
            <a:r>
              <a:rPr lang="tr-TR" dirty="0" err="1"/>
              <a:t>HavaDurumu</a:t>
            </a:r>
            <a:r>
              <a:rPr lang="tr-TR" dirty="0"/>
              <a:t>) = </a:t>
            </a:r>
            <a:r>
              <a:rPr lang="tr-TR" b="1" dirty="0"/>
              <a:t>P</a:t>
            </a:r>
            <a:r>
              <a:rPr lang="tr-TR" dirty="0"/>
              <a:t>(Güneşli)*</a:t>
            </a:r>
            <a:r>
              <a:rPr lang="tr-TR" b="1" dirty="0"/>
              <a:t>E</a:t>
            </a:r>
            <a:r>
              <a:rPr lang="tr-TR" dirty="0"/>
              <a:t>(3,2)+</a:t>
            </a:r>
            <a:r>
              <a:rPr lang="tr-TR" b="1" dirty="0"/>
              <a:t>P</a:t>
            </a:r>
            <a:r>
              <a:rPr lang="tr-TR" dirty="0"/>
              <a:t>(Bulutlu)*</a:t>
            </a:r>
            <a:r>
              <a:rPr lang="tr-TR" b="1" dirty="0"/>
              <a:t>E</a:t>
            </a:r>
            <a:r>
              <a:rPr lang="tr-TR" dirty="0"/>
              <a:t>(4,0)+</a:t>
            </a:r>
            <a:r>
              <a:rPr lang="tr-TR" b="1" dirty="0"/>
              <a:t>P</a:t>
            </a:r>
            <a:r>
              <a:rPr lang="tr-TR" dirty="0"/>
              <a:t>(Yağmurlu)*</a:t>
            </a:r>
            <a:r>
              <a:rPr lang="tr-TR" b="1" dirty="0"/>
              <a:t>E</a:t>
            </a:r>
            <a:r>
              <a:rPr lang="tr-TR" dirty="0"/>
              <a:t>(2,3)</a:t>
            </a:r>
          </a:p>
          <a:p>
            <a:r>
              <a:rPr lang="tr-TR" b="1" dirty="0"/>
              <a:t>P</a:t>
            </a:r>
            <a:r>
              <a:rPr lang="tr-TR" dirty="0"/>
              <a:t>(Güneşli) = 5/14 = 0.3571, </a:t>
            </a:r>
            <a:r>
              <a:rPr lang="tr-TR" b="1" dirty="0"/>
              <a:t>E</a:t>
            </a:r>
            <a:r>
              <a:rPr lang="tr-TR" dirty="0"/>
              <a:t>(3,2) = 0.971</a:t>
            </a:r>
          </a:p>
          <a:p>
            <a:r>
              <a:rPr lang="tr-TR" b="1" dirty="0"/>
              <a:t>P</a:t>
            </a:r>
            <a:r>
              <a:rPr lang="tr-TR" dirty="0"/>
              <a:t>(Bulutlu)= 4 / 14 = 0.286, </a:t>
            </a:r>
            <a:r>
              <a:rPr lang="tr-TR" b="1" dirty="0"/>
              <a:t>E</a:t>
            </a:r>
            <a:r>
              <a:rPr lang="tr-TR" dirty="0"/>
              <a:t>(4,0) = 0</a:t>
            </a:r>
          </a:p>
          <a:p>
            <a:r>
              <a:rPr lang="tr-TR" b="1" dirty="0"/>
              <a:t>P</a:t>
            </a:r>
            <a:r>
              <a:rPr lang="tr-TR" dirty="0"/>
              <a:t>(Yağmurlu)= 5 / 14 = 0.357, </a:t>
            </a:r>
            <a:r>
              <a:rPr lang="tr-TR" b="1" dirty="0"/>
              <a:t>E</a:t>
            </a:r>
            <a:r>
              <a:rPr lang="tr-TR" dirty="0"/>
              <a:t>(2,3) = 0.971</a:t>
            </a:r>
          </a:p>
          <a:p>
            <a:r>
              <a:rPr lang="tr-TR" b="1" dirty="0"/>
              <a:t>E</a:t>
            </a:r>
            <a:r>
              <a:rPr lang="tr-TR" dirty="0"/>
              <a:t>(</a:t>
            </a:r>
            <a:r>
              <a:rPr lang="tr-TR" dirty="0" err="1"/>
              <a:t>FutbolOyna</a:t>
            </a:r>
            <a:r>
              <a:rPr lang="tr-TR" dirty="0"/>
              <a:t>, </a:t>
            </a:r>
            <a:r>
              <a:rPr lang="tr-TR" dirty="0" err="1"/>
              <a:t>HavaDurumu</a:t>
            </a:r>
            <a:r>
              <a:rPr lang="tr-TR" dirty="0"/>
              <a:t>) = </a:t>
            </a:r>
            <a:r>
              <a:rPr lang="tr-TR" dirty="0" smtClean="0"/>
              <a:t>0.694</a:t>
            </a:r>
            <a:endParaRPr lang="tr-TR" dirty="0"/>
          </a:p>
          <a:p>
            <a:endParaRPr lang="tr-TR" dirty="0"/>
          </a:p>
        </p:txBody>
      </p:sp>
      <p:pic>
        <p:nvPicPr>
          <p:cNvPr id="4" name="Resim 3" descr="https://erdincuzun.com/wp-content/uploads/2017/2016/decision_tree/Entropy_formul2.jpg"/>
          <p:cNvPicPr/>
          <p:nvPr/>
        </p:nvPicPr>
        <p:blipFill>
          <a:blip r:embed="rId2">
            <a:extLst>
              <a:ext uri="{28A0092B-C50C-407E-A947-70E740481C1C}">
                <a14:useLocalDpi xmlns:a14="http://schemas.microsoft.com/office/drawing/2010/main" val="0"/>
              </a:ext>
            </a:extLst>
          </a:blip>
          <a:srcRect/>
          <a:stretch>
            <a:fillRect/>
          </a:stretch>
        </p:blipFill>
        <p:spPr bwMode="auto">
          <a:xfrm>
            <a:off x="4839910" y="2600900"/>
            <a:ext cx="2391410" cy="621030"/>
          </a:xfrm>
          <a:prstGeom prst="rect">
            <a:avLst/>
          </a:prstGeom>
          <a:noFill/>
          <a:ln>
            <a:noFill/>
          </a:ln>
        </p:spPr>
      </p:pic>
      <p:pic>
        <p:nvPicPr>
          <p:cNvPr id="5" name="Resim 4" descr="https://erdincuzun.com/wp-content/uploads/2017/2016/decision_tree/dt_veri_frekans_01.jpg"/>
          <p:cNvPicPr/>
          <p:nvPr/>
        </p:nvPicPr>
        <p:blipFill>
          <a:blip r:embed="rId3">
            <a:extLst>
              <a:ext uri="{28A0092B-C50C-407E-A947-70E740481C1C}">
                <a14:useLocalDpi xmlns:a14="http://schemas.microsoft.com/office/drawing/2010/main" val="0"/>
              </a:ext>
            </a:extLst>
          </a:blip>
          <a:srcRect/>
          <a:stretch>
            <a:fillRect/>
          </a:stretch>
        </p:blipFill>
        <p:spPr bwMode="auto">
          <a:xfrm>
            <a:off x="1310759" y="2737739"/>
            <a:ext cx="2496820" cy="1177290"/>
          </a:xfrm>
          <a:prstGeom prst="rect">
            <a:avLst/>
          </a:prstGeom>
          <a:noFill/>
          <a:ln>
            <a:noFill/>
          </a:ln>
        </p:spPr>
      </p:pic>
    </p:spTree>
    <p:extLst>
      <p:ext uri="{BB962C8B-B14F-4D97-AF65-F5344CB8AC3E}">
        <p14:creationId xmlns:p14="http://schemas.microsoft.com/office/powerpoint/2010/main" val="1794344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b="1" dirty="0"/>
              <a:t>E</a:t>
            </a:r>
            <a:r>
              <a:rPr lang="tr-TR" dirty="0"/>
              <a:t>(</a:t>
            </a:r>
            <a:r>
              <a:rPr lang="tr-TR" dirty="0" err="1"/>
              <a:t>FutbolOyna</a:t>
            </a:r>
            <a:r>
              <a:rPr lang="tr-TR" dirty="0"/>
              <a:t>, Nem) = </a:t>
            </a:r>
            <a:r>
              <a:rPr lang="tr-TR" b="1" dirty="0"/>
              <a:t>P</a:t>
            </a:r>
            <a:r>
              <a:rPr lang="tr-TR" dirty="0"/>
              <a:t>(Yüksek)*</a:t>
            </a:r>
            <a:r>
              <a:rPr lang="tr-TR" b="1" dirty="0"/>
              <a:t>E</a:t>
            </a:r>
            <a:r>
              <a:rPr lang="tr-TR" dirty="0"/>
              <a:t>(3,4)+</a:t>
            </a:r>
            <a:r>
              <a:rPr lang="tr-TR" b="1" dirty="0"/>
              <a:t>P</a:t>
            </a:r>
            <a:r>
              <a:rPr lang="tr-TR" dirty="0"/>
              <a:t>(Normal)*</a:t>
            </a:r>
            <a:r>
              <a:rPr lang="tr-TR" b="1" dirty="0"/>
              <a:t>E</a:t>
            </a:r>
            <a:r>
              <a:rPr lang="tr-TR" dirty="0"/>
              <a:t>(6,1)</a:t>
            </a:r>
          </a:p>
          <a:p>
            <a:r>
              <a:rPr lang="tr-TR" b="1" dirty="0"/>
              <a:t>E</a:t>
            </a:r>
            <a:r>
              <a:rPr lang="tr-TR" dirty="0"/>
              <a:t>(3,4) = 0.985, </a:t>
            </a:r>
            <a:r>
              <a:rPr lang="tr-TR" b="1" dirty="0"/>
              <a:t>P</a:t>
            </a:r>
            <a:r>
              <a:rPr lang="tr-TR" dirty="0"/>
              <a:t>(Yüksek) = 0.5</a:t>
            </a:r>
          </a:p>
          <a:p>
            <a:r>
              <a:rPr lang="tr-TR" b="1" dirty="0"/>
              <a:t>E</a:t>
            </a:r>
            <a:r>
              <a:rPr lang="tr-TR" dirty="0"/>
              <a:t>(6,1) = 0.592, </a:t>
            </a:r>
            <a:r>
              <a:rPr lang="tr-TR" b="1" dirty="0"/>
              <a:t>P</a:t>
            </a:r>
            <a:r>
              <a:rPr lang="tr-TR" dirty="0"/>
              <a:t>(Normal) = 0.5</a:t>
            </a:r>
          </a:p>
          <a:p>
            <a:r>
              <a:rPr lang="tr-TR" b="1" dirty="0"/>
              <a:t>E</a:t>
            </a:r>
            <a:r>
              <a:rPr lang="tr-TR" dirty="0"/>
              <a:t>(</a:t>
            </a:r>
            <a:r>
              <a:rPr lang="tr-TR" dirty="0" err="1"/>
              <a:t>FutbolOyna</a:t>
            </a:r>
            <a:r>
              <a:rPr lang="tr-TR" dirty="0"/>
              <a:t>, Nem) = </a:t>
            </a:r>
            <a:r>
              <a:rPr lang="tr-TR" dirty="0" smtClean="0"/>
              <a:t>0.788</a:t>
            </a:r>
          </a:p>
          <a:p>
            <a:endParaRPr lang="tr-TR" dirty="0"/>
          </a:p>
          <a:p>
            <a:r>
              <a:rPr lang="tr-TR" b="1" dirty="0"/>
              <a:t>E</a:t>
            </a:r>
            <a:r>
              <a:rPr lang="tr-TR" dirty="0"/>
              <a:t>(</a:t>
            </a:r>
            <a:r>
              <a:rPr lang="tr-TR" dirty="0" err="1"/>
              <a:t>FutbolOyna</a:t>
            </a:r>
            <a:r>
              <a:rPr lang="tr-TR" dirty="0"/>
              <a:t>, Sıcaklık) = </a:t>
            </a:r>
            <a:r>
              <a:rPr lang="tr-TR" b="1" dirty="0"/>
              <a:t>P</a:t>
            </a:r>
            <a:r>
              <a:rPr lang="tr-TR" dirty="0"/>
              <a:t>(Sıcak)*</a:t>
            </a:r>
            <a:r>
              <a:rPr lang="tr-TR" b="1" dirty="0"/>
              <a:t>E</a:t>
            </a:r>
            <a:r>
              <a:rPr lang="tr-TR" dirty="0"/>
              <a:t>(2,2) + </a:t>
            </a:r>
            <a:r>
              <a:rPr lang="tr-TR" b="1" dirty="0"/>
              <a:t>P</a:t>
            </a:r>
            <a:r>
              <a:rPr lang="tr-TR" dirty="0"/>
              <a:t>(Ilık)*</a:t>
            </a:r>
            <a:r>
              <a:rPr lang="tr-TR" b="1" dirty="0"/>
              <a:t>E</a:t>
            </a:r>
            <a:r>
              <a:rPr lang="tr-TR" dirty="0"/>
              <a:t>(4,2) + </a:t>
            </a:r>
            <a:r>
              <a:rPr lang="tr-TR" b="1" dirty="0"/>
              <a:t>P</a:t>
            </a:r>
            <a:r>
              <a:rPr lang="tr-TR" dirty="0"/>
              <a:t>(Soğuk)*</a:t>
            </a:r>
            <a:r>
              <a:rPr lang="tr-TR" b="1" dirty="0"/>
              <a:t>E</a:t>
            </a:r>
            <a:r>
              <a:rPr lang="tr-TR" dirty="0"/>
              <a:t>(3,1)</a:t>
            </a:r>
          </a:p>
          <a:p>
            <a:r>
              <a:rPr lang="tr-TR" b="1" dirty="0"/>
              <a:t>E</a:t>
            </a:r>
            <a:r>
              <a:rPr lang="tr-TR" dirty="0"/>
              <a:t>(3,2) = 1.000, </a:t>
            </a:r>
            <a:r>
              <a:rPr lang="tr-TR" b="1" dirty="0"/>
              <a:t>P</a:t>
            </a:r>
            <a:r>
              <a:rPr lang="tr-TR" dirty="0"/>
              <a:t>(Güneşli) = 0.286</a:t>
            </a:r>
          </a:p>
          <a:p>
            <a:r>
              <a:rPr lang="tr-TR" b="1" dirty="0"/>
              <a:t>E</a:t>
            </a:r>
            <a:r>
              <a:rPr lang="tr-TR" dirty="0"/>
              <a:t>(4,0) = 0.918, </a:t>
            </a:r>
            <a:r>
              <a:rPr lang="tr-TR" b="1" dirty="0"/>
              <a:t>P</a:t>
            </a:r>
            <a:r>
              <a:rPr lang="tr-TR" dirty="0"/>
              <a:t>(Bulutlu) = 0.429</a:t>
            </a:r>
          </a:p>
          <a:p>
            <a:r>
              <a:rPr lang="tr-TR" b="1" dirty="0"/>
              <a:t>E</a:t>
            </a:r>
            <a:r>
              <a:rPr lang="tr-TR" dirty="0"/>
              <a:t>(2,3) = 0.811, </a:t>
            </a:r>
            <a:r>
              <a:rPr lang="tr-TR" b="1" dirty="0"/>
              <a:t>P</a:t>
            </a:r>
            <a:r>
              <a:rPr lang="tr-TR" dirty="0"/>
              <a:t>(Yağmurlu) = 0.286</a:t>
            </a:r>
          </a:p>
          <a:p>
            <a:r>
              <a:rPr lang="tr-TR" b="1" dirty="0" smtClean="0"/>
              <a:t>E</a:t>
            </a:r>
            <a:r>
              <a:rPr lang="tr-TR" dirty="0" smtClean="0"/>
              <a:t>(</a:t>
            </a:r>
            <a:r>
              <a:rPr lang="tr-TR" dirty="0" err="1" smtClean="0"/>
              <a:t>FutbolOyna</a:t>
            </a:r>
            <a:r>
              <a:rPr lang="tr-TR" dirty="0"/>
              <a:t>, Sıcaklık) = 0.911</a:t>
            </a:r>
          </a:p>
          <a:p>
            <a:endParaRPr lang="tr-TR" dirty="0"/>
          </a:p>
          <a:p>
            <a:endParaRPr lang="tr-TR" dirty="0"/>
          </a:p>
        </p:txBody>
      </p:sp>
      <p:pic>
        <p:nvPicPr>
          <p:cNvPr id="4" name="Resim 3" descr="https://erdincuzun.com/wp-content/uploads/2017/2016/decision_tree/dt_veri_frekans_03.jpg"/>
          <p:cNvPicPr/>
          <p:nvPr/>
        </p:nvPicPr>
        <p:blipFill>
          <a:blip r:embed="rId2">
            <a:extLst>
              <a:ext uri="{28A0092B-C50C-407E-A947-70E740481C1C}">
                <a14:useLocalDpi xmlns:a14="http://schemas.microsoft.com/office/drawing/2010/main" val="0"/>
              </a:ext>
            </a:extLst>
          </a:blip>
          <a:srcRect/>
          <a:stretch>
            <a:fillRect/>
          </a:stretch>
        </p:blipFill>
        <p:spPr bwMode="auto">
          <a:xfrm>
            <a:off x="6784921" y="4665527"/>
            <a:ext cx="2262505" cy="1075055"/>
          </a:xfrm>
          <a:prstGeom prst="rect">
            <a:avLst/>
          </a:prstGeom>
          <a:noFill/>
          <a:ln>
            <a:noFill/>
          </a:ln>
        </p:spPr>
      </p:pic>
      <p:pic>
        <p:nvPicPr>
          <p:cNvPr id="6" name="Resim 5" descr="https://erdincuzun.com/wp-content/uploads/2017/2016/decision_tree/dt_veri_frekans_02.jpg"/>
          <p:cNvPicPr/>
          <p:nvPr/>
        </p:nvPicPr>
        <p:blipFill>
          <a:blip r:embed="rId3">
            <a:extLst>
              <a:ext uri="{28A0092B-C50C-407E-A947-70E740481C1C}">
                <a14:useLocalDpi xmlns:a14="http://schemas.microsoft.com/office/drawing/2010/main" val="0"/>
              </a:ext>
            </a:extLst>
          </a:blip>
          <a:srcRect/>
          <a:stretch>
            <a:fillRect/>
          </a:stretch>
        </p:blipFill>
        <p:spPr bwMode="auto">
          <a:xfrm>
            <a:off x="6638236" y="2396463"/>
            <a:ext cx="2409190" cy="918210"/>
          </a:xfrm>
          <a:prstGeom prst="rect">
            <a:avLst/>
          </a:prstGeom>
          <a:noFill/>
          <a:ln>
            <a:noFill/>
          </a:ln>
        </p:spPr>
      </p:pic>
    </p:spTree>
    <p:extLst>
      <p:ext uri="{BB962C8B-B14F-4D97-AF65-F5344CB8AC3E}">
        <p14:creationId xmlns:p14="http://schemas.microsoft.com/office/powerpoint/2010/main" val="750273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E</a:t>
            </a:r>
            <a:r>
              <a:rPr lang="tr-TR" dirty="0"/>
              <a:t>(</a:t>
            </a:r>
            <a:r>
              <a:rPr lang="tr-TR" dirty="0" err="1"/>
              <a:t>FutbolOyna</a:t>
            </a:r>
            <a:r>
              <a:rPr lang="tr-TR" dirty="0"/>
              <a:t>, Rüzgar) = </a:t>
            </a:r>
            <a:r>
              <a:rPr lang="tr-TR" b="1" dirty="0"/>
              <a:t>P</a:t>
            </a:r>
            <a:r>
              <a:rPr lang="tr-TR" dirty="0"/>
              <a:t>(Yok)*</a:t>
            </a:r>
            <a:r>
              <a:rPr lang="tr-TR" b="1" dirty="0"/>
              <a:t>E</a:t>
            </a:r>
            <a:r>
              <a:rPr lang="tr-TR" dirty="0"/>
              <a:t>(6,2)+</a:t>
            </a:r>
            <a:r>
              <a:rPr lang="tr-TR" b="1" dirty="0"/>
              <a:t>P</a:t>
            </a:r>
            <a:r>
              <a:rPr lang="tr-TR" dirty="0"/>
              <a:t>(Var)*</a:t>
            </a:r>
            <a:r>
              <a:rPr lang="tr-TR" b="1" dirty="0"/>
              <a:t>E</a:t>
            </a:r>
            <a:r>
              <a:rPr lang="tr-TR" dirty="0"/>
              <a:t>(3,3)</a:t>
            </a:r>
          </a:p>
          <a:p>
            <a:r>
              <a:rPr lang="tr-TR" b="1" dirty="0"/>
              <a:t>E</a:t>
            </a:r>
            <a:r>
              <a:rPr lang="tr-TR" dirty="0"/>
              <a:t>(3,4) = 0.811, </a:t>
            </a:r>
            <a:r>
              <a:rPr lang="tr-TR" b="1" dirty="0"/>
              <a:t>P</a:t>
            </a:r>
            <a:r>
              <a:rPr lang="tr-TR" dirty="0"/>
              <a:t>(Yüksek) = 0.571</a:t>
            </a:r>
          </a:p>
          <a:p>
            <a:r>
              <a:rPr lang="tr-TR" b="1" dirty="0"/>
              <a:t>E</a:t>
            </a:r>
            <a:r>
              <a:rPr lang="tr-TR" dirty="0"/>
              <a:t>(6,1) = 1.000, </a:t>
            </a:r>
            <a:r>
              <a:rPr lang="tr-TR" b="1" dirty="0"/>
              <a:t>P</a:t>
            </a:r>
            <a:r>
              <a:rPr lang="tr-TR" dirty="0"/>
              <a:t>(Normal) = </a:t>
            </a:r>
            <a:r>
              <a:rPr lang="tr-TR" dirty="0" smtClean="0"/>
              <a:t>0.429</a:t>
            </a:r>
            <a:endParaRPr lang="tr-TR" dirty="0"/>
          </a:p>
          <a:p>
            <a:r>
              <a:rPr lang="tr-TR" b="1" dirty="0"/>
              <a:t>E</a:t>
            </a:r>
            <a:r>
              <a:rPr lang="tr-TR" dirty="0"/>
              <a:t>(</a:t>
            </a:r>
            <a:r>
              <a:rPr lang="tr-TR" dirty="0" err="1"/>
              <a:t>FutbolOyna</a:t>
            </a:r>
            <a:r>
              <a:rPr lang="tr-TR" dirty="0"/>
              <a:t>, Rüzgar) = 0.892</a:t>
            </a:r>
          </a:p>
          <a:p>
            <a:endParaRPr lang="tr-TR" dirty="0"/>
          </a:p>
        </p:txBody>
      </p:sp>
      <p:pic>
        <p:nvPicPr>
          <p:cNvPr id="4" name="Resim 3" descr="https://erdincuzun.com/wp-content/uploads/2017/2016/decision_tree/dt_veri_frekans_04.jpg"/>
          <p:cNvPicPr/>
          <p:nvPr/>
        </p:nvPicPr>
        <p:blipFill>
          <a:blip r:embed="rId2">
            <a:extLst>
              <a:ext uri="{28A0092B-C50C-407E-A947-70E740481C1C}">
                <a14:useLocalDpi xmlns:a14="http://schemas.microsoft.com/office/drawing/2010/main" val="0"/>
              </a:ext>
            </a:extLst>
          </a:blip>
          <a:srcRect/>
          <a:stretch>
            <a:fillRect/>
          </a:stretch>
        </p:blipFill>
        <p:spPr bwMode="auto">
          <a:xfrm>
            <a:off x="7526793" y="2640945"/>
            <a:ext cx="2479040" cy="923290"/>
          </a:xfrm>
          <a:prstGeom prst="rect">
            <a:avLst/>
          </a:prstGeom>
          <a:noFill/>
          <a:ln>
            <a:noFill/>
          </a:ln>
        </p:spPr>
      </p:pic>
    </p:spTree>
    <p:extLst>
      <p:ext uri="{BB962C8B-B14F-4D97-AF65-F5344CB8AC3E}">
        <p14:creationId xmlns:p14="http://schemas.microsoft.com/office/powerpoint/2010/main" val="117715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Information </a:t>
            </a:r>
            <a:r>
              <a:rPr lang="tr-TR" b="1" dirty="0" err="1" smtClean="0"/>
              <a:t>Gain</a:t>
            </a:r>
            <a:r>
              <a:rPr lang="tr-TR" b="1" dirty="0" smtClean="0"/>
              <a:t> (Bilgi Kazanımı)</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Bilgi </a:t>
            </a:r>
            <a:r>
              <a:rPr lang="tr-TR" dirty="0"/>
              <a:t>kazanımı, bir veri setini bir özellik üzerinde böldükten (Örneğin </a:t>
            </a:r>
            <a:r>
              <a:rPr lang="tr-TR" b="1" dirty="0"/>
              <a:t>E</a:t>
            </a:r>
            <a:r>
              <a:rPr lang="tr-TR" dirty="0"/>
              <a:t>(</a:t>
            </a:r>
            <a:r>
              <a:rPr lang="tr-TR" dirty="0" err="1"/>
              <a:t>FutbolOyna</a:t>
            </a:r>
            <a:r>
              <a:rPr lang="tr-TR" dirty="0"/>
              <a:t>, </a:t>
            </a:r>
            <a:r>
              <a:rPr lang="tr-TR" dirty="0" err="1"/>
              <a:t>HavaDurumu</a:t>
            </a:r>
            <a:r>
              <a:rPr lang="tr-TR" dirty="0"/>
              <a:t>)) sonra tüm </a:t>
            </a:r>
            <a:r>
              <a:rPr lang="tr-TR" dirty="0" err="1"/>
              <a:t>entropiden</a:t>
            </a:r>
            <a:r>
              <a:rPr lang="tr-TR" dirty="0"/>
              <a:t> (</a:t>
            </a:r>
            <a:r>
              <a:rPr lang="tr-TR" b="1" dirty="0"/>
              <a:t>E</a:t>
            </a:r>
            <a:r>
              <a:rPr lang="tr-TR" dirty="0"/>
              <a:t>(</a:t>
            </a:r>
            <a:r>
              <a:rPr lang="tr-TR" dirty="0" err="1"/>
              <a:t>FutbolOyna</a:t>
            </a:r>
            <a:r>
              <a:rPr lang="tr-TR" dirty="0"/>
              <a:t>)) çıkarmaya dayanır. </a:t>
            </a:r>
            <a:r>
              <a:rPr lang="tr-TR" dirty="0" err="1"/>
              <a:t>Entropinin</a:t>
            </a:r>
            <a:r>
              <a:rPr lang="tr-TR" dirty="0"/>
              <a:t> küçük değer içermesi durumunda özelliğin önemi </a:t>
            </a:r>
            <a:r>
              <a:rPr lang="tr-TR" dirty="0" err="1"/>
              <a:t>Decision</a:t>
            </a:r>
            <a:r>
              <a:rPr lang="tr-TR" dirty="0"/>
              <a:t> </a:t>
            </a:r>
            <a:r>
              <a:rPr lang="tr-TR" dirty="0" err="1"/>
              <a:t>Tree</a:t>
            </a:r>
            <a:r>
              <a:rPr lang="tr-TR" dirty="0"/>
              <a:t> algoritması ID3 için artmaktadır. Diğer taraftan 1’e yaklaştıkça özelliğinin önemi azalır. Ancak </a:t>
            </a:r>
            <a:r>
              <a:rPr lang="tr-TR" dirty="0" err="1"/>
              <a:t>information</a:t>
            </a:r>
            <a:r>
              <a:rPr lang="tr-TR" dirty="0"/>
              <a:t> </a:t>
            </a:r>
            <a:r>
              <a:rPr lang="tr-TR" dirty="0" err="1"/>
              <a:t>gain’de</a:t>
            </a:r>
            <a:r>
              <a:rPr lang="tr-TR" dirty="0"/>
              <a:t> olay tam tersidir ve bu açıdan </a:t>
            </a:r>
            <a:r>
              <a:rPr lang="tr-TR" dirty="0" err="1"/>
              <a:t>entropinin</a:t>
            </a:r>
            <a:r>
              <a:rPr lang="tr-TR" dirty="0"/>
              <a:t> tersi gibi düşünülebilir.  </a:t>
            </a:r>
            <a:r>
              <a:rPr lang="tr-TR" dirty="0" err="1"/>
              <a:t>Decision</a:t>
            </a:r>
            <a:r>
              <a:rPr lang="tr-TR" dirty="0"/>
              <a:t> </a:t>
            </a:r>
            <a:r>
              <a:rPr lang="tr-TR" dirty="0" err="1"/>
              <a:t>Tree</a:t>
            </a:r>
            <a:r>
              <a:rPr lang="tr-TR" dirty="0"/>
              <a:t> inşa edilirken en yüksek değerleri </a:t>
            </a:r>
            <a:r>
              <a:rPr lang="tr-TR" dirty="0" err="1"/>
              <a:t>information</a:t>
            </a:r>
            <a:r>
              <a:rPr lang="tr-TR" dirty="0"/>
              <a:t> </a:t>
            </a:r>
            <a:r>
              <a:rPr lang="tr-TR" dirty="0" err="1"/>
              <a:t>gain’e</a:t>
            </a:r>
            <a:r>
              <a:rPr lang="tr-TR" dirty="0"/>
              <a:t> sahip özellik seçilir. </a:t>
            </a:r>
            <a:endParaRPr lang="tr-TR" dirty="0" smtClean="0"/>
          </a:p>
          <a:p>
            <a:endParaRPr lang="tr-TR" dirty="0"/>
          </a:p>
          <a:p>
            <a:r>
              <a:rPr lang="tr-TR" b="1" dirty="0" err="1"/>
              <a:t>Gain</a:t>
            </a:r>
            <a:r>
              <a:rPr lang="tr-TR" dirty="0"/>
              <a:t>(</a:t>
            </a:r>
            <a:r>
              <a:rPr lang="tr-TR" dirty="0" err="1"/>
              <a:t>FutbolOyna</a:t>
            </a:r>
            <a:r>
              <a:rPr lang="tr-TR" dirty="0"/>
              <a:t>, </a:t>
            </a:r>
            <a:r>
              <a:rPr lang="tr-TR" dirty="0" err="1"/>
              <a:t>HavaDurumu</a:t>
            </a:r>
            <a:r>
              <a:rPr lang="tr-TR" dirty="0"/>
              <a:t>) = </a:t>
            </a:r>
            <a:r>
              <a:rPr lang="tr-TR" b="1" dirty="0"/>
              <a:t>E</a:t>
            </a:r>
            <a:r>
              <a:rPr lang="tr-TR" dirty="0"/>
              <a:t>(</a:t>
            </a:r>
            <a:r>
              <a:rPr lang="tr-TR" dirty="0" err="1"/>
              <a:t>FutbolOyna</a:t>
            </a:r>
            <a:r>
              <a:rPr lang="tr-TR" dirty="0"/>
              <a:t>) – </a:t>
            </a:r>
            <a:r>
              <a:rPr lang="tr-TR" b="1" dirty="0"/>
              <a:t>E</a:t>
            </a:r>
            <a:r>
              <a:rPr lang="tr-TR" dirty="0"/>
              <a:t>(</a:t>
            </a:r>
            <a:r>
              <a:rPr lang="tr-TR" dirty="0" err="1"/>
              <a:t>FutbolOyna</a:t>
            </a:r>
            <a:r>
              <a:rPr lang="tr-TR" dirty="0"/>
              <a:t>, </a:t>
            </a:r>
            <a:r>
              <a:rPr lang="tr-TR" dirty="0" err="1"/>
              <a:t>HavaDurumu</a:t>
            </a:r>
            <a:r>
              <a:rPr lang="tr-TR" dirty="0"/>
              <a:t>)</a:t>
            </a:r>
          </a:p>
          <a:p>
            <a:r>
              <a:rPr lang="tr-TR" b="1" dirty="0" err="1"/>
              <a:t>Gain</a:t>
            </a:r>
            <a:r>
              <a:rPr lang="tr-TR" dirty="0"/>
              <a:t>(</a:t>
            </a:r>
            <a:r>
              <a:rPr lang="tr-TR" dirty="0" err="1"/>
              <a:t>FutbolOyna</a:t>
            </a:r>
            <a:r>
              <a:rPr lang="tr-TR" dirty="0"/>
              <a:t>, </a:t>
            </a:r>
            <a:r>
              <a:rPr lang="tr-TR" dirty="0" err="1"/>
              <a:t>HavaDurumu</a:t>
            </a:r>
            <a:r>
              <a:rPr lang="tr-TR" dirty="0"/>
              <a:t>) = 0.940 – 0.694 = 0.247 *</a:t>
            </a:r>
          </a:p>
          <a:p>
            <a:r>
              <a:rPr lang="tr-TR" b="1" dirty="0" err="1"/>
              <a:t>Gain</a:t>
            </a:r>
            <a:r>
              <a:rPr lang="tr-TR" dirty="0"/>
              <a:t>(</a:t>
            </a:r>
            <a:r>
              <a:rPr lang="tr-TR" dirty="0" err="1"/>
              <a:t>FutbolOyna</a:t>
            </a:r>
            <a:r>
              <a:rPr lang="tr-TR" dirty="0"/>
              <a:t>, Nem) = 0.940 – 0.788 = 0.152</a:t>
            </a:r>
          </a:p>
          <a:p>
            <a:r>
              <a:rPr lang="tr-TR" b="1" dirty="0" err="1"/>
              <a:t>Gain</a:t>
            </a:r>
            <a:r>
              <a:rPr lang="tr-TR" dirty="0"/>
              <a:t>(</a:t>
            </a:r>
            <a:r>
              <a:rPr lang="tr-TR" dirty="0" err="1"/>
              <a:t>FutbolOyna</a:t>
            </a:r>
            <a:r>
              <a:rPr lang="tr-TR" dirty="0"/>
              <a:t>, Sıcaklık) = 0.940 – 0.911 = 0.029</a:t>
            </a:r>
          </a:p>
          <a:p>
            <a:r>
              <a:rPr lang="tr-TR" b="1" dirty="0" err="1"/>
              <a:t>Gain</a:t>
            </a:r>
            <a:r>
              <a:rPr lang="tr-TR" dirty="0"/>
              <a:t>(</a:t>
            </a:r>
            <a:r>
              <a:rPr lang="tr-TR" dirty="0" err="1"/>
              <a:t>FutbolOyna</a:t>
            </a:r>
            <a:r>
              <a:rPr lang="tr-TR" dirty="0"/>
              <a:t>, </a:t>
            </a:r>
            <a:r>
              <a:rPr lang="tr-TR" dirty="0" err="1"/>
              <a:t>HavaDurumu</a:t>
            </a:r>
            <a:r>
              <a:rPr lang="tr-TR" dirty="0"/>
              <a:t>) = 0.940 – 0.892 = 0.048</a:t>
            </a:r>
          </a:p>
          <a:p>
            <a:endParaRPr lang="tr-TR" dirty="0"/>
          </a:p>
        </p:txBody>
      </p:sp>
      <p:pic>
        <p:nvPicPr>
          <p:cNvPr id="7" name="Resim 6" descr="https://erdincuzun.com/wp-content/uploads/2017/2016/decision_tree/information_gain_formula.png"/>
          <p:cNvPicPr/>
          <p:nvPr/>
        </p:nvPicPr>
        <p:blipFill>
          <a:blip r:embed="rId2">
            <a:extLst>
              <a:ext uri="{28A0092B-C50C-407E-A947-70E740481C1C}">
                <a14:useLocalDpi xmlns:a14="http://schemas.microsoft.com/office/drawing/2010/main" val="0"/>
              </a:ext>
            </a:extLst>
          </a:blip>
          <a:srcRect/>
          <a:stretch>
            <a:fillRect/>
          </a:stretch>
        </p:blipFill>
        <p:spPr bwMode="auto">
          <a:xfrm>
            <a:off x="2683552" y="3765709"/>
            <a:ext cx="2977515" cy="235585"/>
          </a:xfrm>
          <a:prstGeom prst="rect">
            <a:avLst/>
          </a:prstGeom>
          <a:noFill/>
          <a:ln>
            <a:noFill/>
          </a:ln>
        </p:spPr>
      </p:pic>
    </p:spTree>
    <p:extLst>
      <p:ext uri="{BB962C8B-B14F-4D97-AF65-F5344CB8AC3E}">
        <p14:creationId xmlns:p14="http://schemas.microsoft.com/office/powerpoint/2010/main" val="1917922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err="1"/>
              <a:t>Gain</a:t>
            </a:r>
            <a:r>
              <a:rPr lang="tr-TR" dirty="0"/>
              <a:t>(</a:t>
            </a:r>
            <a:r>
              <a:rPr lang="tr-TR" dirty="0" err="1"/>
              <a:t>FutbolOyna</a:t>
            </a:r>
            <a:r>
              <a:rPr lang="tr-TR" dirty="0"/>
              <a:t>, </a:t>
            </a:r>
            <a:r>
              <a:rPr lang="tr-TR" dirty="0" err="1"/>
              <a:t>HavaDurumu</a:t>
            </a:r>
            <a:r>
              <a:rPr lang="tr-TR" dirty="0"/>
              <a:t>) özelliği en yüksek </a:t>
            </a:r>
            <a:r>
              <a:rPr lang="tr-TR" dirty="0" err="1"/>
              <a:t>information</a:t>
            </a:r>
            <a:r>
              <a:rPr lang="tr-TR" dirty="0"/>
              <a:t> </a:t>
            </a:r>
            <a:r>
              <a:rPr lang="tr-TR" dirty="0" err="1"/>
              <a:t>gain</a:t>
            </a:r>
            <a:r>
              <a:rPr lang="tr-TR" dirty="0"/>
              <a:t> değerine sahiptir. Bu özellik seçildikten sonra özelliğin değerlerine bakılarak en yüksek </a:t>
            </a:r>
            <a:r>
              <a:rPr lang="tr-TR" dirty="0" err="1"/>
              <a:t>information</a:t>
            </a:r>
            <a:r>
              <a:rPr lang="tr-TR" dirty="0"/>
              <a:t> </a:t>
            </a:r>
            <a:r>
              <a:rPr lang="tr-TR" dirty="0" err="1"/>
              <a:t>gain’e</a:t>
            </a:r>
            <a:r>
              <a:rPr lang="tr-TR" dirty="0"/>
              <a:t> sahip alan seçilir. </a:t>
            </a:r>
            <a:r>
              <a:rPr lang="tr-TR" dirty="0" err="1"/>
              <a:t>HavaDurumu</a:t>
            </a:r>
            <a:r>
              <a:rPr lang="tr-TR" dirty="0"/>
              <a:t> Bulutlu olduğunda tüm </a:t>
            </a:r>
            <a:r>
              <a:rPr lang="tr-TR" dirty="0" err="1"/>
              <a:t>FutbolOyna</a:t>
            </a:r>
            <a:r>
              <a:rPr lang="tr-TR" dirty="0"/>
              <a:t> değerleri </a:t>
            </a:r>
            <a:r>
              <a:rPr lang="tr-TR" dirty="0" err="1"/>
              <a:t>Evet’tir</a:t>
            </a:r>
            <a:r>
              <a:rPr lang="tr-TR" dirty="0"/>
              <a:t>. Şekil olarak aşağıdaki gibidir:</a:t>
            </a:r>
          </a:p>
          <a:p>
            <a:endParaRPr lang="tr-TR" dirty="0"/>
          </a:p>
        </p:txBody>
      </p:sp>
      <p:pic>
        <p:nvPicPr>
          <p:cNvPr id="4" name="Resim 3" descr="https://erdincuzun.com/wp-content/uploads/2017/2016/decision_tree/futbol_veri_01.jpg"/>
          <p:cNvPicPr/>
          <p:nvPr/>
        </p:nvPicPr>
        <p:blipFill>
          <a:blip r:embed="rId2">
            <a:extLst>
              <a:ext uri="{28A0092B-C50C-407E-A947-70E740481C1C}">
                <a14:useLocalDpi xmlns:a14="http://schemas.microsoft.com/office/drawing/2010/main" val="0"/>
              </a:ext>
            </a:extLst>
          </a:blip>
          <a:srcRect/>
          <a:stretch>
            <a:fillRect/>
          </a:stretch>
        </p:blipFill>
        <p:spPr bwMode="auto">
          <a:xfrm>
            <a:off x="3819381" y="3432036"/>
            <a:ext cx="3897630" cy="1270635"/>
          </a:xfrm>
          <a:prstGeom prst="rect">
            <a:avLst/>
          </a:prstGeom>
          <a:noFill/>
          <a:ln>
            <a:noFill/>
          </a:ln>
        </p:spPr>
      </p:pic>
      <p:pic>
        <p:nvPicPr>
          <p:cNvPr id="5" name="Resim 4" descr="https://erdincuzun.com/wp-content/uploads/2017/2016/decision_tree/decision_tree_01.jpg"/>
          <p:cNvPicPr/>
          <p:nvPr/>
        </p:nvPicPr>
        <p:blipFill>
          <a:blip r:embed="rId3">
            <a:extLst>
              <a:ext uri="{28A0092B-C50C-407E-A947-70E740481C1C}">
                <a14:useLocalDpi xmlns:a14="http://schemas.microsoft.com/office/drawing/2010/main" val="0"/>
              </a:ext>
            </a:extLst>
          </a:blip>
          <a:srcRect/>
          <a:stretch>
            <a:fillRect/>
          </a:stretch>
        </p:blipFill>
        <p:spPr bwMode="auto">
          <a:xfrm>
            <a:off x="4822429" y="4793711"/>
            <a:ext cx="2115820" cy="1670050"/>
          </a:xfrm>
          <a:prstGeom prst="rect">
            <a:avLst/>
          </a:prstGeom>
          <a:noFill/>
          <a:ln>
            <a:noFill/>
          </a:ln>
        </p:spPr>
      </p:pic>
    </p:spTree>
    <p:extLst>
      <p:ext uri="{BB962C8B-B14F-4D97-AF65-F5344CB8AC3E}">
        <p14:creationId xmlns:p14="http://schemas.microsoft.com/office/powerpoint/2010/main" val="1677480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a:t>Hava Bulutlu ise Futbol oynuyoruz:) İkinci aşamada </a:t>
            </a:r>
            <a:r>
              <a:rPr lang="tr-TR" dirty="0" err="1"/>
              <a:t>HavaDurumu</a:t>
            </a:r>
            <a:r>
              <a:rPr lang="tr-TR" dirty="0"/>
              <a:t> Güneşli olan durumlar seçilir. Güneşli olduğunda oynama ve oynama durumları vardır.  Bu durumda tekrar </a:t>
            </a:r>
            <a:r>
              <a:rPr lang="tr-TR" dirty="0" err="1"/>
              <a:t>information</a:t>
            </a:r>
            <a:r>
              <a:rPr lang="tr-TR" dirty="0"/>
              <a:t> </a:t>
            </a:r>
            <a:r>
              <a:rPr lang="tr-TR" dirty="0" err="1"/>
              <a:t>Gain</a:t>
            </a:r>
            <a:r>
              <a:rPr lang="tr-TR" dirty="0"/>
              <a:t> hesaplanır ve Rüzgar durumunun karar verici bir özellik olduğu görülür</a:t>
            </a:r>
            <a:r>
              <a:rPr lang="tr-TR" dirty="0" smtClean="0"/>
              <a:t>.</a:t>
            </a:r>
          </a:p>
          <a:p>
            <a:endParaRPr lang="tr-TR" dirty="0"/>
          </a:p>
          <a:p>
            <a:endParaRPr lang="tr-TR" dirty="0" smtClean="0"/>
          </a:p>
          <a:p>
            <a:endParaRPr lang="tr-TR" dirty="0"/>
          </a:p>
          <a:p>
            <a:r>
              <a:rPr lang="tr-TR" dirty="0" smtClean="0"/>
              <a:t>Rüzgar var ise oynayamıyoruz  </a:t>
            </a:r>
          </a:p>
          <a:p>
            <a:r>
              <a:rPr lang="tr-TR" dirty="0" smtClean="0"/>
              <a:t>Rüzgar yok ise oynayabiliyoruz   </a:t>
            </a:r>
          </a:p>
          <a:p>
            <a:r>
              <a:rPr lang="tr-TR" dirty="0" smtClean="0"/>
              <a:t>Özyinelemeli bir şekilde yaprak </a:t>
            </a:r>
          </a:p>
          <a:p>
            <a:pPr marL="0" indent="0">
              <a:buNone/>
            </a:pPr>
            <a:r>
              <a:rPr lang="tr-TR" dirty="0" smtClean="0"/>
              <a:t>kalmayıncaya kadar ID3 algoritması </a:t>
            </a:r>
          </a:p>
          <a:p>
            <a:pPr marL="0" indent="0">
              <a:buNone/>
            </a:pPr>
            <a:r>
              <a:rPr lang="tr-TR" dirty="0" smtClean="0"/>
              <a:t>devam eder.</a:t>
            </a:r>
            <a:endParaRPr lang="tr-TR" dirty="0"/>
          </a:p>
        </p:txBody>
      </p:sp>
      <p:pic>
        <p:nvPicPr>
          <p:cNvPr id="4" name="Resim 3" descr="https://erdincuzun.com/wp-content/uploads/2017/2016/decision_tree/futbol_veri_02.jpg"/>
          <p:cNvPicPr/>
          <p:nvPr/>
        </p:nvPicPr>
        <p:blipFill>
          <a:blip r:embed="rId2">
            <a:extLst>
              <a:ext uri="{28A0092B-C50C-407E-A947-70E740481C1C}">
                <a14:useLocalDpi xmlns:a14="http://schemas.microsoft.com/office/drawing/2010/main" val="0"/>
              </a:ext>
            </a:extLst>
          </a:blip>
          <a:srcRect/>
          <a:stretch>
            <a:fillRect/>
          </a:stretch>
        </p:blipFill>
        <p:spPr bwMode="auto">
          <a:xfrm>
            <a:off x="3860934" y="2790825"/>
            <a:ext cx="3199765" cy="1263650"/>
          </a:xfrm>
          <a:prstGeom prst="rect">
            <a:avLst/>
          </a:prstGeom>
          <a:noFill/>
          <a:ln>
            <a:noFill/>
          </a:ln>
        </p:spPr>
      </p:pic>
      <p:pic>
        <p:nvPicPr>
          <p:cNvPr id="5" name="Resim 4" descr="https://erdincuzun.com/wp-content/uploads/2017/2016/decision_tree/decision_tree_02.jpg"/>
          <p:cNvPicPr/>
          <p:nvPr/>
        </p:nvPicPr>
        <p:blipFill>
          <a:blip r:embed="rId3">
            <a:extLst>
              <a:ext uri="{28A0092B-C50C-407E-A947-70E740481C1C}">
                <a14:useLocalDpi xmlns:a14="http://schemas.microsoft.com/office/drawing/2010/main" val="0"/>
              </a:ext>
            </a:extLst>
          </a:blip>
          <a:srcRect/>
          <a:stretch>
            <a:fillRect/>
          </a:stretch>
        </p:blipFill>
        <p:spPr bwMode="auto">
          <a:xfrm>
            <a:off x="7060699" y="3422650"/>
            <a:ext cx="2685415" cy="2889250"/>
          </a:xfrm>
          <a:prstGeom prst="rect">
            <a:avLst/>
          </a:prstGeom>
          <a:noFill/>
          <a:ln>
            <a:noFill/>
          </a:ln>
        </p:spPr>
      </p:pic>
    </p:spTree>
    <p:extLst>
      <p:ext uri="{BB962C8B-B14F-4D97-AF65-F5344CB8AC3E}">
        <p14:creationId xmlns:p14="http://schemas.microsoft.com/office/powerpoint/2010/main" val="77862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Destek karar makineleri (</a:t>
            </a:r>
            <a:r>
              <a:rPr lang="tr-TR" dirty="0" err="1" smtClean="0"/>
              <a:t>Support</a:t>
            </a:r>
            <a:r>
              <a:rPr lang="tr-TR" dirty="0" smtClean="0"/>
              <a:t> </a:t>
            </a:r>
            <a:r>
              <a:rPr lang="tr-TR" dirty="0" err="1" smtClean="0"/>
              <a:t>Vector</a:t>
            </a:r>
            <a:r>
              <a:rPr lang="tr-TR" dirty="0" smtClean="0"/>
              <a:t> </a:t>
            </a:r>
            <a:r>
              <a:rPr lang="tr-TR" dirty="0" err="1" smtClean="0"/>
              <a:t>Machines</a:t>
            </a:r>
            <a:r>
              <a:rPr lang="tr-TR" dirty="0" smtClean="0"/>
              <a:t> – SVM)</a:t>
            </a:r>
            <a:endParaRPr lang="tr-TR" dirty="0"/>
          </a:p>
        </p:txBody>
      </p:sp>
      <p:sp>
        <p:nvSpPr>
          <p:cNvPr id="3" name="İçerik Yer Tutucusu 2"/>
          <p:cNvSpPr>
            <a:spLocks noGrp="1"/>
          </p:cNvSpPr>
          <p:nvPr>
            <p:ph idx="1"/>
          </p:nvPr>
        </p:nvSpPr>
        <p:spPr>
          <a:xfrm>
            <a:off x="838200" y="1825624"/>
            <a:ext cx="10515600" cy="4651375"/>
          </a:xfrm>
        </p:spPr>
        <p:txBody>
          <a:bodyPr>
            <a:normAutofit/>
          </a:bodyPr>
          <a:lstStyle/>
          <a:p>
            <a:r>
              <a:rPr lang="tr-TR" sz="1600" dirty="0"/>
              <a:t>Y</a:t>
            </a:r>
            <a:r>
              <a:rPr lang="tr-TR" sz="1600" dirty="0" smtClean="0"/>
              <a:t>üksek </a:t>
            </a:r>
            <a:r>
              <a:rPr lang="tr-TR" sz="1600" dirty="0"/>
              <a:t>boyutlu verilerde sıkça kullanılan bir ayrım metodudur. Veri üzerinde eğitilerek uygulanır. Eğitim için konveks optimizasyonunda kullanılan herhangi bir metot seçilebilir. Temelde düşük boyutta lineer olarak ayrılamayacak bir veri kümesini, daha yüksek boyuta taşıyarak bir düzlem yardımıyla ayırmayı sağlar.  Destek karar makinelerinin mantığını anlamak için, lineer ayrımın nasıl işlediğine bakmamız </a:t>
            </a:r>
            <a:r>
              <a:rPr lang="tr-TR" sz="1600" dirty="0" smtClean="0"/>
              <a:t>gerekir.</a:t>
            </a:r>
          </a:p>
          <a:p>
            <a:endParaRPr lang="tr-TR" sz="1600" dirty="0"/>
          </a:p>
          <a:p>
            <a:endParaRPr lang="tr-TR" sz="1600" dirty="0" smtClean="0"/>
          </a:p>
          <a:p>
            <a:endParaRPr lang="tr-TR" sz="1600" dirty="0"/>
          </a:p>
          <a:p>
            <a:endParaRPr lang="tr-TR" sz="1600" dirty="0" smtClean="0"/>
          </a:p>
          <a:p>
            <a:endParaRPr lang="tr-TR" sz="1600" dirty="0"/>
          </a:p>
          <a:p>
            <a:endParaRPr lang="tr-TR" sz="1600" dirty="0" smtClean="0"/>
          </a:p>
          <a:p>
            <a:r>
              <a:rPr lang="tr-TR" sz="1600" dirty="0"/>
              <a:t>Yukarıdaki şekilde </a:t>
            </a:r>
            <a:r>
              <a:rPr lang="tr-TR" sz="1600" dirty="0" err="1"/>
              <a:t>Fisher</a:t>
            </a:r>
            <a:r>
              <a:rPr lang="tr-TR" sz="1600" dirty="0"/>
              <a:t> Lineer </a:t>
            </a:r>
            <a:r>
              <a:rPr lang="tr-TR" sz="1600" dirty="0" err="1"/>
              <a:t>Diskriminantı</a:t>
            </a:r>
            <a:r>
              <a:rPr lang="tr-TR" sz="1600" dirty="0"/>
              <a:t> (</a:t>
            </a:r>
            <a:r>
              <a:rPr lang="tr-TR" sz="1600" dirty="0" err="1"/>
              <a:t>Fisher</a:t>
            </a:r>
            <a:r>
              <a:rPr lang="tr-TR" sz="1600" dirty="0"/>
              <a:t> Lineer </a:t>
            </a:r>
            <a:r>
              <a:rPr lang="tr-TR" sz="1600" dirty="0" err="1"/>
              <a:t>Discriminant</a:t>
            </a:r>
            <a:r>
              <a:rPr lang="tr-TR" sz="1600" dirty="0"/>
              <a:t>) görülmektedir. Burada iki farklı tipteki veri birbirinden lineer olarak ayrılmaktadır. Bu lineer doğru veya ayrım fonksiyonu aşağıdaki şekilde ifade edilir:</a:t>
            </a:r>
          </a:p>
        </p:txBody>
      </p:sp>
      <p:pic>
        <p:nvPicPr>
          <p:cNvPr id="4" name="Resim 3" descr="https://erdincuzun.com/wp-content/uploads/2017/2016/neural_network/svm_01.png"/>
          <p:cNvPicPr/>
          <p:nvPr/>
        </p:nvPicPr>
        <p:blipFill>
          <a:blip r:embed="rId2">
            <a:extLst>
              <a:ext uri="{28A0092B-C50C-407E-A947-70E740481C1C}">
                <a14:useLocalDpi xmlns:a14="http://schemas.microsoft.com/office/drawing/2010/main" val="0"/>
              </a:ext>
            </a:extLst>
          </a:blip>
          <a:srcRect/>
          <a:stretch>
            <a:fillRect/>
          </a:stretch>
        </p:blipFill>
        <p:spPr bwMode="auto">
          <a:xfrm>
            <a:off x="2719095" y="2863304"/>
            <a:ext cx="2595880" cy="1769745"/>
          </a:xfrm>
          <a:prstGeom prst="rect">
            <a:avLst/>
          </a:prstGeom>
          <a:noFill/>
          <a:ln>
            <a:noFill/>
          </a:ln>
        </p:spPr>
      </p:pic>
      <p:pic>
        <p:nvPicPr>
          <p:cNvPr id="5" name="Resim 4" descr="https://erdincuzun.com/wp-content/uploads/2017/2016/neural_network/svm_02.png"/>
          <p:cNvPicPr/>
          <p:nvPr/>
        </p:nvPicPr>
        <p:blipFill>
          <a:blip r:embed="rId3">
            <a:extLst>
              <a:ext uri="{28A0092B-C50C-407E-A947-70E740481C1C}">
                <a14:useLocalDpi xmlns:a14="http://schemas.microsoft.com/office/drawing/2010/main" val="0"/>
              </a:ext>
            </a:extLst>
          </a:blip>
          <a:srcRect/>
          <a:stretch>
            <a:fillRect/>
          </a:stretch>
        </p:blipFill>
        <p:spPr bwMode="auto">
          <a:xfrm>
            <a:off x="2202667" y="5822591"/>
            <a:ext cx="1541780" cy="533400"/>
          </a:xfrm>
          <a:prstGeom prst="rect">
            <a:avLst/>
          </a:prstGeom>
          <a:noFill/>
          <a:ln>
            <a:noFill/>
          </a:ln>
        </p:spPr>
      </p:pic>
    </p:spTree>
    <p:extLst>
      <p:ext uri="{BB962C8B-B14F-4D97-AF65-F5344CB8AC3E}">
        <p14:creationId xmlns:p14="http://schemas.microsoft.com/office/powerpoint/2010/main" val="311504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SVM</a:t>
            </a:r>
            <a:endParaRPr lang="tr-TR" dirty="0"/>
          </a:p>
        </p:txBody>
      </p:sp>
      <p:sp>
        <p:nvSpPr>
          <p:cNvPr id="3" name="İçerik Yer Tutucusu 2"/>
          <p:cNvSpPr>
            <a:spLocks noGrp="1"/>
          </p:cNvSpPr>
          <p:nvPr>
            <p:ph idx="1"/>
          </p:nvPr>
        </p:nvSpPr>
        <p:spPr>
          <a:xfrm>
            <a:off x="838200" y="1371600"/>
            <a:ext cx="10515600" cy="4805363"/>
          </a:xfrm>
        </p:spPr>
        <p:txBody>
          <a:bodyPr/>
          <a:lstStyle/>
          <a:p>
            <a:r>
              <a:rPr lang="tr-TR" sz="2000" dirty="0"/>
              <a:t>Burada x ayrım yapacağımız girdi verisi, b ise eşik değer veya orijine uzaklık olarak tanımlanmaktadır. w ise ağırlık matrisi yada veriye bağlı olarak bir vektördür. Bu vektör veri eğitim aşamasında şekillenir.</a:t>
            </a:r>
          </a:p>
          <a:p>
            <a:r>
              <a:rPr lang="tr-TR" sz="2000" dirty="0"/>
              <a:t>Destek karar makineleri, yapı itibariyle </a:t>
            </a:r>
            <a:r>
              <a:rPr lang="tr-TR" sz="2000" dirty="0" err="1"/>
              <a:t>Perceptron</a:t>
            </a:r>
            <a:r>
              <a:rPr lang="tr-TR" sz="2000" dirty="0"/>
              <a:t> algoritmasına benzemesine rağmen aralarında çok önemli bir fark vardır. Bu fark çekirdek (</a:t>
            </a:r>
            <a:r>
              <a:rPr lang="tr-TR" sz="2000" dirty="0" err="1"/>
              <a:t>kernel</a:t>
            </a:r>
            <a:r>
              <a:rPr lang="tr-TR" sz="2000" dirty="0"/>
              <a:t>) fonksiyonu ile sağlanmaktadır. Çekirdek fonksiyonun Destek karar makinelerine sağladığı avantaj aşağıda gösterilmektedir</a:t>
            </a:r>
            <a:r>
              <a:rPr lang="tr-TR" sz="2000" dirty="0" smtClean="0"/>
              <a:t>.</a:t>
            </a:r>
          </a:p>
          <a:p>
            <a:endParaRPr lang="tr-TR" sz="2000" dirty="0"/>
          </a:p>
          <a:p>
            <a:endParaRPr lang="tr-TR" sz="2000" dirty="0" smtClean="0"/>
          </a:p>
          <a:p>
            <a:endParaRPr lang="tr-TR" sz="2000" dirty="0"/>
          </a:p>
          <a:p>
            <a:endParaRPr lang="tr-TR" sz="2000" dirty="0" smtClean="0"/>
          </a:p>
          <a:p>
            <a:endParaRPr lang="tr-TR" sz="2000" dirty="0"/>
          </a:p>
          <a:p>
            <a:r>
              <a:rPr lang="tr-TR" sz="2000" dirty="0"/>
              <a:t>Bu çekirdek fonksiyonun görevi aslında lineer olarak ayrılamayan veriyi, daha yüksek bir boyuta taşıyarak bir düzlem ile ayrım yapılmasını sağlar. Çeşitli çekirdek fonksiyonları </a:t>
            </a:r>
            <a:r>
              <a:rPr lang="tr-TR" sz="2000" dirty="0" smtClean="0"/>
              <a:t>bulunmaktadır</a:t>
            </a:r>
            <a:r>
              <a:rPr lang="tr-TR" sz="2000" dirty="0" smtClean="0"/>
              <a:t>.</a:t>
            </a:r>
            <a:endParaRPr lang="tr-TR" sz="2000" dirty="0"/>
          </a:p>
        </p:txBody>
      </p:sp>
      <p:pic>
        <p:nvPicPr>
          <p:cNvPr id="4" name="Resim 3" descr="https://erdincuzun.com/wp-content/uploads/2017/2016/neural_network/svm_03.png"/>
          <p:cNvPicPr/>
          <p:nvPr/>
        </p:nvPicPr>
        <p:blipFill>
          <a:blip r:embed="rId2">
            <a:extLst>
              <a:ext uri="{28A0092B-C50C-407E-A947-70E740481C1C}">
                <a14:useLocalDpi xmlns:a14="http://schemas.microsoft.com/office/drawing/2010/main" val="0"/>
              </a:ext>
            </a:extLst>
          </a:blip>
          <a:srcRect/>
          <a:stretch>
            <a:fillRect/>
          </a:stretch>
        </p:blipFill>
        <p:spPr bwMode="auto">
          <a:xfrm>
            <a:off x="1406916" y="3230563"/>
            <a:ext cx="3368283" cy="1967970"/>
          </a:xfrm>
          <a:prstGeom prst="rect">
            <a:avLst/>
          </a:prstGeom>
          <a:noFill/>
          <a:ln>
            <a:noFill/>
          </a:ln>
        </p:spPr>
      </p:pic>
      <p:pic>
        <p:nvPicPr>
          <p:cNvPr id="5" name="Resim 4" descr="https://erdincuzun.com/wp-content/uploads/2017/2016/neural_network/svm_04.png"/>
          <p:cNvPicPr/>
          <p:nvPr/>
        </p:nvPicPr>
        <p:blipFill>
          <a:blip r:embed="rId3">
            <a:extLst>
              <a:ext uri="{28A0092B-C50C-407E-A947-70E740481C1C}">
                <a14:useLocalDpi xmlns:a14="http://schemas.microsoft.com/office/drawing/2010/main" val="0"/>
              </a:ext>
            </a:extLst>
          </a:blip>
          <a:srcRect/>
          <a:stretch>
            <a:fillRect/>
          </a:stretch>
        </p:blipFill>
        <p:spPr bwMode="auto">
          <a:xfrm>
            <a:off x="6237793" y="3344065"/>
            <a:ext cx="4379407" cy="1769801"/>
          </a:xfrm>
          <a:prstGeom prst="rect">
            <a:avLst/>
          </a:prstGeom>
          <a:noFill/>
          <a:ln>
            <a:noFill/>
          </a:ln>
        </p:spPr>
      </p:pic>
    </p:spTree>
    <p:extLst>
      <p:ext uri="{BB962C8B-B14F-4D97-AF65-F5344CB8AC3E}">
        <p14:creationId xmlns:p14="http://schemas.microsoft.com/office/powerpoint/2010/main" val="399202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938742"/>
          </a:xfrm>
        </p:spPr>
        <p:txBody>
          <a:bodyPr/>
          <a:lstStyle/>
          <a:p>
            <a:r>
              <a:rPr lang="tr-TR" dirty="0" smtClean="0"/>
              <a:t>SVM</a:t>
            </a:r>
            <a:endParaRPr lang="tr-TR" dirty="0"/>
          </a:p>
        </p:txBody>
      </p:sp>
      <p:sp>
        <p:nvSpPr>
          <p:cNvPr id="3" name="İçerik Yer Tutucusu 2"/>
          <p:cNvSpPr>
            <a:spLocks noGrp="1"/>
          </p:cNvSpPr>
          <p:nvPr>
            <p:ph idx="1"/>
          </p:nvPr>
        </p:nvSpPr>
        <p:spPr>
          <a:xfrm>
            <a:off x="838200" y="1303868"/>
            <a:ext cx="10515600" cy="4873095"/>
          </a:xfrm>
        </p:spPr>
        <p:txBody>
          <a:bodyPr>
            <a:normAutofit/>
          </a:bodyPr>
          <a:lstStyle/>
          <a:p>
            <a:r>
              <a:rPr lang="tr-TR" sz="1800" dirty="0" smtClean="0"/>
              <a:t>Çeşitli </a:t>
            </a:r>
            <a:r>
              <a:rPr lang="tr-TR" sz="1800" dirty="0"/>
              <a:t>destek karar makineleri bulunmaktadır. </a:t>
            </a:r>
            <a:endParaRPr lang="tr-TR" sz="1800" dirty="0" smtClean="0"/>
          </a:p>
          <a:p>
            <a:r>
              <a:rPr lang="tr-TR" sz="1800" dirty="0" smtClean="0"/>
              <a:t>Verinin </a:t>
            </a:r>
            <a:r>
              <a:rPr lang="tr-TR" sz="1800" dirty="0"/>
              <a:t>gürültü içerip içermemesine bağlı olarak en çok kullanılan iki yöntem bulunmaktadır. Bunlar maksimal </a:t>
            </a:r>
            <a:r>
              <a:rPr lang="tr-TR" sz="1800" dirty="0" err="1"/>
              <a:t>marjin</a:t>
            </a:r>
            <a:r>
              <a:rPr lang="tr-TR" sz="1800" dirty="0"/>
              <a:t> (</a:t>
            </a:r>
            <a:r>
              <a:rPr lang="tr-TR" sz="1800" dirty="0" err="1"/>
              <a:t>maximal</a:t>
            </a:r>
            <a:r>
              <a:rPr lang="tr-TR" sz="1800" dirty="0"/>
              <a:t> </a:t>
            </a:r>
            <a:r>
              <a:rPr lang="tr-TR" sz="1800" dirty="0" err="1"/>
              <a:t>margin</a:t>
            </a:r>
            <a:r>
              <a:rPr lang="tr-TR" sz="1800" dirty="0"/>
              <a:t>) ayrımcısı ve esnek </a:t>
            </a:r>
            <a:r>
              <a:rPr lang="tr-TR" sz="1800" dirty="0" err="1"/>
              <a:t>marjin</a:t>
            </a:r>
            <a:r>
              <a:rPr lang="tr-TR" sz="1800" dirty="0"/>
              <a:t> (</a:t>
            </a:r>
            <a:r>
              <a:rPr lang="tr-TR" sz="1800" dirty="0" err="1"/>
              <a:t>soft</a:t>
            </a:r>
            <a:r>
              <a:rPr lang="tr-TR" sz="1800" dirty="0"/>
              <a:t> </a:t>
            </a:r>
            <a:r>
              <a:rPr lang="tr-TR" sz="1800" dirty="0" err="1"/>
              <a:t>margin</a:t>
            </a:r>
            <a:r>
              <a:rPr lang="tr-TR" sz="1800" dirty="0"/>
              <a:t>) ayrımcısıdır. </a:t>
            </a:r>
          </a:p>
          <a:p>
            <a:endParaRPr lang="tr-TR" dirty="0"/>
          </a:p>
        </p:txBody>
      </p:sp>
      <p:pic>
        <p:nvPicPr>
          <p:cNvPr id="4" name="Resim 3" descr="https://erdincuzun.com/wp-content/uploads/2017/2016/neural_network/svm_08.png"/>
          <p:cNvPicPr/>
          <p:nvPr/>
        </p:nvPicPr>
        <p:blipFill>
          <a:blip r:embed="rId2">
            <a:extLst>
              <a:ext uri="{28A0092B-C50C-407E-A947-70E740481C1C}">
                <a14:useLocalDpi xmlns:a14="http://schemas.microsoft.com/office/drawing/2010/main" val="0"/>
              </a:ext>
            </a:extLst>
          </a:blip>
          <a:srcRect/>
          <a:stretch>
            <a:fillRect/>
          </a:stretch>
        </p:blipFill>
        <p:spPr bwMode="auto">
          <a:xfrm>
            <a:off x="2645440" y="2614877"/>
            <a:ext cx="6346160" cy="3244056"/>
          </a:xfrm>
          <a:prstGeom prst="rect">
            <a:avLst/>
          </a:prstGeom>
          <a:noFill/>
          <a:ln>
            <a:noFill/>
          </a:ln>
        </p:spPr>
      </p:pic>
    </p:spTree>
    <p:extLst>
      <p:ext uri="{BB962C8B-B14F-4D97-AF65-F5344CB8AC3E}">
        <p14:creationId xmlns:p14="http://schemas.microsoft.com/office/powerpoint/2010/main" val="1384803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SVM</a:t>
            </a:r>
            <a:endParaRPr lang="tr-TR" dirty="0"/>
          </a:p>
        </p:txBody>
      </p:sp>
      <p:sp>
        <p:nvSpPr>
          <p:cNvPr id="3" name="İçerik Yer Tutucusu 2"/>
          <p:cNvSpPr>
            <a:spLocks noGrp="1"/>
          </p:cNvSpPr>
          <p:nvPr>
            <p:ph idx="1"/>
          </p:nvPr>
        </p:nvSpPr>
        <p:spPr/>
        <p:txBody>
          <a:bodyPr>
            <a:normAutofit/>
          </a:bodyPr>
          <a:lstStyle/>
          <a:p>
            <a:r>
              <a:rPr lang="tr-TR" sz="1800" dirty="0"/>
              <a:t>Maksimal </a:t>
            </a:r>
            <a:r>
              <a:rPr lang="tr-TR" sz="1800" dirty="0" err="1"/>
              <a:t>marjin</a:t>
            </a:r>
            <a:r>
              <a:rPr lang="tr-TR" sz="1800" dirty="0"/>
              <a:t> ayrımcısında amaç </a:t>
            </a:r>
            <a:r>
              <a:rPr lang="tr-TR" sz="1800" dirty="0" err="1"/>
              <a:t>marjini</a:t>
            </a:r>
            <a:r>
              <a:rPr lang="tr-TR" sz="1800" dirty="0"/>
              <a:t> oldukça geniş tutmaktır. Bunu yapabilmek içinde </a:t>
            </a:r>
            <a:r>
              <a:rPr lang="tr-TR" sz="1800" dirty="0" err="1"/>
              <a:t>marjine</a:t>
            </a:r>
            <a:r>
              <a:rPr lang="tr-TR" sz="1800" dirty="0"/>
              <a:t> yakın olan tüm vektörler seçilerek bu vektörleri ayırabilecek en geniş alanı bulmak gerekir. </a:t>
            </a:r>
            <a:endParaRPr lang="tr-TR" sz="1800" dirty="0" smtClean="0"/>
          </a:p>
          <a:p>
            <a:r>
              <a:rPr lang="tr-TR" sz="1800" dirty="0" smtClean="0"/>
              <a:t>Esnek </a:t>
            </a:r>
            <a:r>
              <a:rPr lang="tr-TR" sz="1800" dirty="0" err="1"/>
              <a:t>marjin</a:t>
            </a:r>
            <a:r>
              <a:rPr lang="tr-TR" sz="1800" dirty="0"/>
              <a:t> ayrımcısında ise kullanılan yardımcı vektörler </a:t>
            </a:r>
            <a:r>
              <a:rPr lang="tr-TR" sz="1800" dirty="0" err="1"/>
              <a:t>marjini</a:t>
            </a:r>
            <a:r>
              <a:rPr lang="tr-TR" sz="1800" dirty="0"/>
              <a:t> optimum tutacak şekilde seçilir. </a:t>
            </a:r>
            <a:endParaRPr lang="tr-TR" sz="1800" dirty="0" smtClean="0"/>
          </a:p>
          <a:p>
            <a:r>
              <a:rPr lang="tr-TR" sz="1800" dirty="0" smtClean="0"/>
              <a:t>Dolayısıyla </a:t>
            </a:r>
            <a:r>
              <a:rPr lang="tr-TR" sz="1800" dirty="0"/>
              <a:t>esnek </a:t>
            </a:r>
            <a:r>
              <a:rPr lang="tr-TR" sz="1800" dirty="0" err="1"/>
              <a:t>marjin</a:t>
            </a:r>
            <a:r>
              <a:rPr lang="tr-TR" sz="1800" dirty="0"/>
              <a:t> ayrımcısı ayrımı yapmak için daha genel bir düzlem belirler. Bu da esnek </a:t>
            </a:r>
            <a:r>
              <a:rPr lang="tr-TR" sz="1800" dirty="0" err="1"/>
              <a:t>marjin</a:t>
            </a:r>
            <a:r>
              <a:rPr lang="tr-TR" sz="1800" dirty="0"/>
              <a:t> ayrımcısının veriyi aşırı uyum (</a:t>
            </a:r>
            <a:r>
              <a:rPr lang="tr-TR" sz="1800" dirty="0" err="1"/>
              <a:t>overfitting</a:t>
            </a:r>
            <a:r>
              <a:rPr lang="tr-TR" sz="1800" dirty="0"/>
              <a:t>) olasılığını düşürür. </a:t>
            </a:r>
            <a:endParaRPr lang="tr-TR" sz="1800" dirty="0" smtClean="0"/>
          </a:p>
          <a:p>
            <a:r>
              <a:rPr lang="tr-TR" sz="1800" dirty="0" smtClean="0"/>
              <a:t>Maksimal </a:t>
            </a:r>
            <a:r>
              <a:rPr lang="tr-TR" sz="1800" dirty="0" err="1"/>
              <a:t>marjin</a:t>
            </a:r>
            <a:r>
              <a:rPr lang="tr-TR" sz="1800" dirty="0"/>
              <a:t> ise veriyi aşırı uyacağından gürültüye daha duyarlı olacak, gürültülü veri için kötü sonuçlar üretecektir.</a:t>
            </a:r>
          </a:p>
          <a:p>
            <a:r>
              <a:rPr lang="tr-TR" sz="1800" dirty="0"/>
              <a:t>Görüldüğü gibi destek karar makinelerindeki temel mantık, veri lineer olarak ayrılabilecek uzaya (</a:t>
            </a:r>
            <a:r>
              <a:rPr lang="tr-TR" sz="1800" dirty="0" err="1"/>
              <a:t>Hilbert</a:t>
            </a:r>
            <a:r>
              <a:rPr lang="tr-TR" sz="1800" dirty="0"/>
              <a:t> Uzayı) taşımak ve </a:t>
            </a:r>
            <a:r>
              <a:rPr lang="tr-TR" sz="1800" dirty="0" err="1"/>
              <a:t>üstsel</a:t>
            </a:r>
            <a:r>
              <a:rPr lang="tr-TR" sz="1800" dirty="0"/>
              <a:t> optimizasyon ile yardımcı vektörleri belirleyerek, bunlar üzerinden ayrım </a:t>
            </a:r>
            <a:r>
              <a:rPr lang="tr-TR" sz="1800" dirty="0" err="1"/>
              <a:t>marjinini</a:t>
            </a:r>
            <a:r>
              <a:rPr lang="tr-TR" sz="1800" dirty="0"/>
              <a:t> belirlemektir</a:t>
            </a:r>
            <a:r>
              <a:rPr lang="tr-TR" sz="1800" dirty="0" smtClean="0"/>
              <a:t>.</a:t>
            </a:r>
            <a:endParaRPr lang="tr-TR" sz="1800" dirty="0"/>
          </a:p>
        </p:txBody>
      </p:sp>
    </p:spTree>
    <p:extLst>
      <p:ext uri="{BB962C8B-B14F-4D97-AF65-F5344CB8AC3E}">
        <p14:creationId xmlns:p14="http://schemas.microsoft.com/office/powerpoint/2010/main" val="74505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5"/>
            <a:ext cx="10515600" cy="4264624"/>
          </a:xfrm>
        </p:spPr>
        <p:txBody>
          <a:bodyPr>
            <a:normAutofit fontScale="85000" lnSpcReduction="20000"/>
          </a:bodyPr>
          <a:lstStyle/>
          <a:p>
            <a:r>
              <a:rPr lang="tr-TR" dirty="0"/>
              <a:t>Makine öğreniminde sınıflandırma, öğeleri önceden kategorize edilmiş bir eğitim veri kümesine göre kategorilere ayırma sürecidir. Sınıflandırma, denetimli bir öğrenme algoritması olarak kabul edilir.</a:t>
            </a:r>
          </a:p>
          <a:p>
            <a:r>
              <a:rPr lang="tr-TR" dirty="0"/>
              <a:t>Sınıflandırma algoritmaları, yeni bir öğenin tanımlanan kategorilerden birine girme olasılığını hesaplamak için eğitim verilerinin </a:t>
            </a:r>
            <a:r>
              <a:rPr lang="tr-TR" dirty="0" err="1"/>
              <a:t>kategorizasyonunu</a:t>
            </a:r>
            <a:r>
              <a:rPr lang="tr-TR" dirty="0"/>
              <a:t> kullanır.</a:t>
            </a:r>
          </a:p>
          <a:p>
            <a:r>
              <a:rPr lang="tr-TR" dirty="0"/>
              <a:t>Sınıflandırma algoritmalarının en iyi bilinen örneği, gelen e-postaların “</a:t>
            </a:r>
            <a:r>
              <a:rPr lang="tr-TR" dirty="0" err="1"/>
              <a:t>spam</a:t>
            </a:r>
            <a:r>
              <a:rPr lang="tr-TR" dirty="0"/>
              <a:t>” veya “</a:t>
            </a:r>
            <a:r>
              <a:rPr lang="tr-TR" dirty="0" err="1"/>
              <a:t>spam</a:t>
            </a:r>
            <a:r>
              <a:rPr lang="tr-TR" dirty="0"/>
              <a:t> değil” şeklinde filtrelenmesidir.</a:t>
            </a:r>
          </a:p>
          <a:p>
            <a:r>
              <a:rPr lang="tr-TR" dirty="0"/>
              <a:t>Farklı sınıflandırma algoritmalarından bazıları şunlardır;</a:t>
            </a:r>
          </a:p>
          <a:p>
            <a:pPr lvl="0"/>
            <a:r>
              <a:rPr lang="tr-TR" dirty="0"/>
              <a:t>KNN ((</a:t>
            </a:r>
            <a:r>
              <a:rPr lang="tr-TR" b="1" dirty="0"/>
              <a:t>K</a:t>
            </a:r>
            <a:r>
              <a:rPr lang="tr-TR" dirty="0"/>
              <a:t>-</a:t>
            </a:r>
            <a:r>
              <a:rPr lang="tr-TR" dirty="0" err="1"/>
              <a:t>Nearest</a:t>
            </a:r>
            <a:r>
              <a:rPr lang="tr-TR" dirty="0"/>
              <a:t> </a:t>
            </a:r>
            <a:r>
              <a:rPr lang="tr-TR" dirty="0" err="1"/>
              <a:t>Neighbors</a:t>
            </a:r>
            <a:r>
              <a:rPr lang="tr-TR" dirty="0"/>
              <a:t>)</a:t>
            </a:r>
          </a:p>
          <a:p>
            <a:pPr lvl="0"/>
            <a:r>
              <a:rPr lang="tr-TR" dirty="0"/>
              <a:t>Karar Ağaçları (</a:t>
            </a:r>
            <a:r>
              <a:rPr lang="tr-TR" dirty="0" err="1"/>
              <a:t>Decision</a:t>
            </a:r>
            <a:r>
              <a:rPr lang="tr-TR" dirty="0"/>
              <a:t> </a:t>
            </a:r>
            <a:r>
              <a:rPr lang="tr-TR" dirty="0" err="1"/>
              <a:t>Trees</a:t>
            </a:r>
            <a:r>
              <a:rPr lang="tr-TR" dirty="0"/>
              <a:t>)</a:t>
            </a:r>
          </a:p>
          <a:p>
            <a:pPr lvl="0"/>
            <a:r>
              <a:rPr lang="tr-TR" dirty="0" err="1"/>
              <a:t>Naive</a:t>
            </a:r>
            <a:r>
              <a:rPr lang="tr-TR" dirty="0"/>
              <a:t> </a:t>
            </a:r>
            <a:r>
              <a:rPr lang="tr-TR" dirty="0" err="1"/>
              <a:t>Bayes</a:t>
            </a:r>
            <a:endParaRPr lang="tr-TR" dirty="0"/>
          </a:p>
          <a:p>
            <a:pPr lvl="0"/>
            <a:r>
              <a:rPr lang="tr-TR" dirty="0"/>
              <a:t>SVM (</a:t>
            </a:r>
            <a:r>
              <a:rPr lang="tr-TR" dirty="0" err="1"/>
              <a:t>Support</a:t>
            </a:r>
            <a:r>
              <a:rPr lang="tr-TR" dirty="0"/>
              <a:t> </a:t>
            </a:r>
            <a:r>
              <a:rPr lang="tr-TR" dirty="0" err="1"/>
              <a:t>Vector</a:t>
            </a:r>
            <a:r>
              <a:rPr lang="tr-TR" dirty="0"/>
              <a:t> Machine)</a:t>
            </a:r>
          </a:p>
          <a:p>
            <a:endParaRPr lang="tr-TR" dirty="0"/>
          </a:p>
        </p:txBody>
      </p:sp>
    </p:spTree>
    <p:extLst>
      <p:ext uri="{BB962C8B-B14F-4D97-AF65-F5344CB8AC3E}">
        <p14:creationId xmlns:p14="http://schemas.microsoft.com/office/powerpoint/2010/main" val="342095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838200" y="1825625"/>
            <a:ext cx="6787551" cy="4351338"/>
          </a:xfrm>
        </p:spPr>
        <p:txBody>
          <a:bodyPr>
            <a:normAutofit fontScale="70000" lnSpcReduction="20000"/>
          </a:bodyPr>
          <a:lstStyle/>
          <a:p>
            <a:r>
              <a:rPr lang="tr-TR" b="1" dirty="0"/>
              <a:t>Model Oluşturma:</a:t>
            </a:r>
            <a:r>
              <a:rPr lang="tr-TR" dirty="0"/>
              <a:t> İlk olarak, SVM modelimizi oluştururuz. Modelimizi doğrusal bir SVM olarak varsayalım.</a:t>
            </a:r>
          </a:p>
          <a:p>
            <a:r>
              <a:rPr lang="tr-TR" b="1" dirty="0"/>
              <a:t>Özellik Vektörlerinin Ölçeklendirilmesi:</a:t>
            </a:r>
            <a:r>
              <a:rPr lang="tr-TR" dirty="0"/>
              <a:t> SVM algoritması, özellik vektörlerinin ölçeklendirilmesine duyarlıdır. Bu nedenle, özellikleri ölçeklendirme adımıyla aynı ölçekte tutmamız gerekir.</a:t>
            </a:r>
          </a:p>
          <a:p>
            <a:r>
              <a:rPr lang="tr-TR" b="1" dirty="0"/>
              <a:t>Model Eğitimi:</a:t>
            </a:r>
            <a:r>
              <a:rPr lang="tr-TR" dirty="0"/>
              <a:t> Modelimizi eğitmek için veri setimizi kullanırız. Doğrusal SVM, karar sınırını ve destek vektörlerini belirlemek için eğitim verisini kullanır.</a:t>
            </a:r>
          </a:p>
          <a:p>
            <a:r>
              <a:rPr lang="tr-TR" dirty="0"/>
              <a:t>İlk olarak, destek vektörlerini ve karar sınırını belirlemek için bir başlangıç noktası seçmemiz gerekiyor. Başlangıçta, varsayılan olarak rastgele ağırlıklar ve </a:t>
            </a:r>
            <a:r>
              <a:rPr lang="tr-TR" dirty="0" err="1"/>
              <a:t>bias</a:t>
            </a:r>
            <a:r>
              <a:rPr lang="tr-TR" dirty="0"/>
              <a:t> değerleri seçilebilir. Örneğin, w = [0, 0] ve </a:t>
            </a:r>
            <a:r>
              <a:rPr lang="tr-TR" dirty="0" err="1"/>
              <a:t>bias</a:t>
            </a:r>
            <a:r>
              <a:rPr lang="tr-TR" dirty="0"/>
              <a:t> = 0 alalım.</a:t>
            </a:r>
          </a:p>
          <a:p>
            <a:r>
              <a:rPr lang="tr-TR" b="1" dirty="0" err="1"/>
              <a:t>Margin</a:t>
            </a:r>
            <a:r>
              <a:rPr lang="tr-TR" b="1" dirty="0"/>
              <a:t> Hesaplama:</a:t>
            </a:r>
            <a:r>
              <a:rPr lang="tr-TR" dirty="0"/>
              <a:t> Her bir eğitim örneğinin, karar sınırından ne kadar uzakta olduğunu hesaplarız. Bu, sınıflandırma hatasını en aza indirmek için önemlidir.</a:t>
            </a:r>
          </a:p>
          <a:p>
            <a:endParaRPr lang="tr-TR" dirty="0"/>
          </a:p>
        </p:txBody>
      </p:sp>
      <p:pic>
        <p:nvPicPr>
          <p:cNvPr id="5" name="Resim 4"/>
          <p:cNvPicPr>
            <a:picLocks noChangeAspect="1"/>
          </p:cNvPicPr>
          <p:nvPr/>
        </p:nvPicPr>
        <p:blipFill>
          <a:blip r:embed="rId2"/>
          <a:stretch>
            <a:fillRect/>
          </a:stretch>
        </p:blipFill>
        <p:spPr>
          <a:xfrm>
            <a:off x="7625751" y="1825625"/>
            <a:ext cx="4229100" cy="1714500"/>
          </a:xfrm>
          <a:prstGeom prst="rect">
            <a:avLst/>
          </a:prstGeom>
        </p:spPr>
      </p:pic>
      <p:pic>
        <p:nvPicPr>
          <p:cNvPr id="6" name="Resim 5"/>
          <p:cNvPicPr>
            <a:picLocks noChangeAspect="1"/>
          </p:cNvPicPr>
          <p:nvPr/>
        </p:nvPicPr>
        <p:blipFill>
          <a:blip r:embed="rId3"/>
          <a:stretch>
            <a:fillRect/>
          </a:stretch>
        </p:blipFill>
        <p:spPr>
          <a:xfrm>
            <a:off x="7625751" y="5104274"/>
            <a:ext cx="3728049" cy="780289"/>
          </a:xfrm>
          <a:prstGeom prst="rect">
            <a:avLst/>
          </a:prstGeom>
        </p:spPr>
      </p:pic>
    </p:spTree>
    <p:extLst>
      <p:ext uri="{BB962C8B-B14F-4D97-AF65-F5344CB8AC3E}">
        <p14:creationId xmlns:p14="http://schemas.microsoft.com/office/powerpoint/2010/main" val="43438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838200" y="1473200"/>
            <a:ext cx="10515600" cy="4961467"/>
          </a:xfrm>
        </p:spPr>
        <p:txBody>
          <a:bodyPr/>
          <a:lstStyle/>
          <a:p>
            <a:r>
              <a:rPr lang="tr-TR" sz="1800" dirty="0" err="1"/>
              <a:t>Margin</a:t>
            </a:r>
            <a:r>
              <a:rPr lang="tr-TR" sz="1800" dirty="0"/>
              <a:t>, sınıf etiketi ile çarpılan karar sınırından uzaklıkla belirlenir. Pozitif bir </a:t>
            </a:r>
            <a:r>
              <a:rPr lang="tr-TR" sz="1800" dirty="0" err="1"/>
              <a:t>margin</a:t>
            </a:r>
            <a:r>
              <a:rPr lang="tr-TR" sz="1800" dirty="0"/>
              <a:t>, doğru sınıflandırmayı, negatif bir </a:t>
            </a:r>
            <a:r>
              <a:rPr lang="tr-TR" sz="1800" dirty="0" err="1"/>
              <a:t>margin</a:t>
            </a:r>
            <a:r>
              <a:rPr lang="tr-TR" sz="1800" dirty="0"/>
              <a:t> ise yanlış sınıflandırmayı gösterir.</a:t>
            </a:r>
          </a:p>
          <a:p>
            <a:r>
              <a:rPr lang="tr-TR" sz="1800" b="1" dirty="0"/>
              <a:t>Parametre Güncelleme:</a:t>
            </a:r>
            <a:r>
              <a:rPr lang="tr-TR" sz="1800" dirty="0"/>
              <a:t> Model parametrelerini güncellemek için </a:t>
            </a:r>
            <a:r>
              <a:rPr lang="tr-TR" sz="1800" dirty="0" err="1"/>
              <a:t>gradyan</a:t>
            </a:r>
            <a:r>
              <a:rPr lang="tr-TR" sz="1800" dirty="0"/>
              <a:t> iniş veya alternatif bir optimizasyon algoritması kullanılır. Amaç, </a:t>
            </a:r>
            <a:r>
              <a:rPr lang="tr-TR" sz="1800" dirty="0" err="1"/>
              <a:t>margini</a:t>
            </a:r>
            <a:r>
              <a:rPr lang="tr-TR" sz="1800" dirty="0"/>
              <a:t> maksimize edecek parametreleri bulmaktır.</a:t>
            </a:r>
          </a:p>
          <a:p>
            <a:r>
              <a:rPr lang="tr-TR" sz="1800" dirty="0"/>
              <a:t>Örneğin, </a:t>
            </a:r>
            <a:r>
              <a:rPr lang="tr-TR" sz="1800" dirty="0" err="1"/>
              <a:t>gradyan</a:t>
            </a:r>
            <a:r>
              <a:rPr lang="tr-TR" sz="1800" dirty="0"/>
              <a:t> iniş kullanılarak, parametreleri güncellerken bir öğrenme oranı (</a:t>
            </a:r>
            <a:r>
              <a:rPr lang="tr-TR" sz="1800" dirty="0" err="1"/>
              <a:t>learning</a:t>
            </a:r>
            <a:r>
              <a:rPr lang="tr-TR" sz="1800" dirty="0"/>
              <a:t> rate) seçilir. Örneğin, öğrenme oranını 0.01 olarak alalım</a:t>
            </a:r>
            <a:r>
              <a:rPr lang="tr-TR" sz="1800" dirty="0" smtClean="0"/>
              <a:t>.</a:t>
            </a:r>
            <a:endParaRPr lang="tr-TR" sz="1800" dirty="0"/>
          </a:p>
          <a:p>
            <a:endParaRPr lang="tr-TR" dirty="0"/>
          </a:p>
        </p:txBody>
      </p:sp>
      <p:pic>
        <p:nvPicPr>
          <p:cNvPr id="4" name="Resim 3"/>
          <p:cNvPicPr>
            <a:picLocks noChangeAspect="1"/>
          </p:cNvPicPr>
          <p:nvPr/>
        </p:nvPicPr>
        <p:blipFill>
          <a:blip r:embed="rId2"/>
          <a:stretch>
            <a:fillRect/>
          </a:stretch>
        </p:blipFill>
        <p:spPr>
          <a:xfrm>
            <a:off x="1222255" y="3449203"/>
            <a:ext cx="4019550" cy="1962150"/>
          </a:xfrm>
          <a:prstGeom prst="rect">
            <a:avLst/>
          </a:prstGeom>
        </p:spPr>
      </p:pic>
    </p:spTree>
    <p:extLst>
      <p:ext uri="{BB962C8B-B14F-4D97-AF65-F5344CB8AC3E}">
        <p14:creationId xmlns:p14="http://schemas.microsoft.com/office/powerpoint/2010/main" val="133710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i="1" dirty="0"/>
              <a:t>Topluluk (</a:t>
            </a:r>
            <a:r>
              <a:rPr lang="tr-TR" b="1" i="1" dirty="0" err="1"/>
              <a:t>Ensembling</a:t>
            </a:r>
            <a:r>
              <a:rPr lang="tr-TR" b="1" i="1" dirty="0"/>
              <a:t>) </a:t>
            </a:r>
            <a:r>
              <a:rPr lang="tr-TR" b="1" i="1" dirty="0" smtClean="0"/>
              <a:t>Algoritması</a:t>
            </a:r>
            <a:endParaRPr lang="tr-TR" dirty="0"/>
          </a:p>
        </p:txBody>
      </p:sp>
      <p:sp>
        <p:nvSpPr>
          <p:cNvPr id="3" name="İçerik Yer Tutucusu 2"/>
          <p:cNvSpPr>
            <a:spLocks noGrp="1"/>
          </p:cNvSpPr>
          <p:nvPr>
            <p:ph idx="1"/>
          </p:nvPr>
        </p:nvSpPr>
        <p:spPr/>
        <p:txBody>
          <a:bodyPr>
            <a:normAutofit fontScale="85000" lnSpcReduction="10000"/>
          </a:bodyPr>
          <a:lstStyle/>
          <a:p>
            <a:r>
              <a:rPr lang="tr-TR" dirty="0" smtClean="0"/>
              <a:t>Topluluk </a:t>
            </a:r>
            <a:r>
              <a:rPr lang="tr-TR" dirty="0"/>
              <a:t>algoritmaları, daha doğru sonuçlar elde etmek için iki veya daha fazla makine öğrenmesi algoritmasının tahminini birleştirir. Sonuçları birleştirmek, oylama veya sonuçların ortalaması alınarak yapılabilir. Oylama genellikle regresyon sırasında sınıflandırma ve ortalama alma sürecinde kullanılır. Topluluk algoritmalarının 3 temel türü vardır: </a:t>
            </a:r>
            <a:r>
              <a:rPr lang="tr-TR" dirty="0" err="1"/>
              <a:t>Bagging</a:t>
            </a:r>
            <a:r>
              <a:rPr lang="tr-TR" dirty="0"/>
              <a:t>, </a:t>
            </a:r>
            <a:r>
              <a:rPr lang="tr-TR" dirty="0" err="1"/>
              <a:t>Boosting</a:t>
            </a:r>
            <a:r>
              <a:rPr lang="tr-TR" dirty="0"/>
              <a:t> ve </a:t>
            </a:r>
            <a:r>
              <a:rPr lang="tr-TR" dirty="0" err="1"/>
              <a:t>Stacking</a:t>
            </a:r>
            <a:r>
              <a:rPr lang="tr-TR" dirty="0"/>
              <a:t>.</a:t>
            </a:r>
          </a:p>
          <a:p>
            <a:r>
              <a:rPr lang="tr-TR" dirty="0" err="1"/>
              <a:t>Bagging</a:t>
            </a:r>
            <a:r>
              <a:rPr lang="tr-TR" dirty="0"/>
              <a:t> algoritmaları, hepsi eşit büyüklükte farklı eğitim setlerinde paralel olarak çalıştırılır. Tüm algoritmalar daha sonra aynı veri kümesi kullanılarak test edilir ve genel sonuçları belirlemek için oylama kullanılır.</a:t>
            </a:r>
          </a:p>
          <a:p>
            <a:r>
              <a:rPr lang="tr-TR" dirty="0" err="1"/>
              <a:t>Boosting</a:t>
            </a:r>
            <a:r>
              <a:rPr lang="tr-TR" dirty="0"/>
              <a:t> algoritmaları ise sıralı olarak çalıştırılır. Daha sonra genel sonuçlar ağırlıklı oylama kullanılarak seçilir.</a:t>
            </a:r>
          </a:p>
          <a:p>
            <a:r>
              <a:rPr lang="tr-TR" dirty="0" err="1"/>
              <a:t>Stacking</a:t>
            </a:r>
            <a:r>
              <a:rPr lang="tr-TR" dirty="0"/>
              <a:t> algoritmalarının, üst üste yığılmış iki düzeyi bulunur: Temel düzey; algoritmaların bir kombinasyonudur ve üst düzey; temel düzey sonuçlarına dayalı bir meta algoritmadır.</a:t>
            </a:r>
          </a:p>
          <a:p>
            <a:endParaRPr lang="tr-TR" dirty="0"/>
          </a:p>
        </p:txBody>
      </p:sp>
    </p:spTree>
    <p:extLst>
      <p:ext uri="{BB962C8B-B14F-4D97-AF65-F5344CB8AC3E}">
        <p14:creationId xmlns:p14="http://schemas.microsoft.com/office/powerpoint/2010/main" val="36049892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01675"/>
          </a:xfrm>
        </p:spPr>
        <p:txBody>
          <a:bodyPr/>
          <a:lstStyle/>
          <a:p>
            <a:r>
              <a:rPr lang="tr-TR" dirty="0" smtClean="0"/>
              <a:t>Kümeleme</a:t>
            </a:r>
            <a:endParaRPr lang="tr-TR" dirty="0"/>
          </a:p>
        </p:txBody>
      </p:sp>
      <p:sp>
        <p:nvSpPr>
          <p:cNvPr id="3" name="İçerik Yer Tutucusu 2"/>
          <p:cNvSpPr>
            <a:spLocks noGrp="1"/>
          </p:cNvSpPr>
          <p:nvPr>
            <p:ph idx="1"/>
          </p:nvPr>
        </p:nvSpPr>
        <p:spPr>
          <a:xfrm>
            <a:off x="838200" y="1066800"/>
            <a:ext cx="10515600" cy="4351338"/>
          </a:xfrm>
        </p:spPr>
        <p:txBody>
          <a:bodyPr/>
          <a:lstStyle/>
          <a:p>
            <a:r>
              <a:rPr lang="tr-TR" dirty="0"/>
              <a:t>Kümeleme algoritmaları, veri noktalarını gruplamak için kullanılan denetimsiz algoritmalar grubudur. Aynı küme içindeki noktalar, farklı kümelerdeki noktalardan daha çok birbirine benzer.</a:t>
            </a:r>
          </a:p>
          <a:p>
            <a:r>
              <a:rPr lang="tr-TR" dirty="0" smtClean="0"/>
              <a:t>Kümeleme </a:t>
            </a:r>
            <a:r>
              <a:rPr lang="tr-TR" dirty="0"/>
              <a:t>algoritmaları sahte haberleri belirleme, </a:t>
            </a:r>
            <a:r>
              <a:rPr lang="tr-TR" dirty="0" err="1"/>
              <a:t>spam</a:t>
            </a:r>
            <a:r>
              <a:rPr lang="tr-TR" dirty="0"/>
              <a:t> algılama ve filtreleme, kitapları veya filmleri türe göre sınıflandırma ve şehir planlaması sırasında popüler ulaşım yollarını belirleme gibi durumlar için kullanılır.</a:t>
            </a:r>
          </a:p>
          <a:p>
            <a:endParaRPr lang="tr-TR" dirty="0"/>
          </a:p>
        </p:txBody>
      </p:sp>
      <p:graphicFrame>
        <p:nvGraphicFramePr>
          <p:cNvPr id="4" name="Tablo 3"/>
          <p:cNvGraphicFramePr>
            <a:graphicFrameLocks noGrp="1"/>
          </p:cNvGraphicFramePr>
          <p:nvPr>
            <p:extLst>
              <p:ext uri="{D42A27DB-BD31-4B8C-83A1-F6EECF244321}">
                <p14:modId xmlns:p14="http://schemas.microsoft.com/office/powerpoint/2010/main" val="1139156931"/>
              </p:ext>
            </p:extLst>
          </p:nvPr>
        </p:nvGraphicFramePr>
        <p:xfrm>
          <a:off x="1142998" y="3953933"/>
          <a:ext cx="10278534" cy="2641600"/>
        </p:xfrm>
        <a:graphic>
          <a:graphicData uri="http://schemas.openxmlformats.org/drawingml/2006/table">
            <a:tbl>
              <a:tblPr firstRow="1" firstCol="1" bandRow="1">
                <a:tableStyleId>{5C22544A-7EE6-4342-B048-85BDC9FD1C3A}</a:tableStyleId>
              </a:tblPr>
              <a:tblGrid>
                <a:gridCol w="5139267"/>
                <a:gridCol w="5139267"/>
              </a:tblGrid>
              <a:tr h="1329267">
                <a:tc>
                  <a:txBody>
                    <a:bodyPr/>
                    <a:lstStyle/>
                    <a:p>
                      <a:pPr>
                        <a:lnSpc>
                          <a:spcPct val="107000"/>
                        </a:lnSpc>
                        <a:spcAft>
                          <a:spcPts val="800"/>
                        </a:spcAft>
                      </a:pPr>
                      <a:r>
                        <a:rPr lang="tr-TR" sz="1600" dirty="0" err="1">
                          <a:effectLst/>
                        </a:rPr>
                        <a:t>Centroid</a:t>
                      </a:r>
                      <a:r>
                        <a:rPr lang="tr-TR" sz="1600" dirty="0">
                          <a:effectLst/>
                        </a:rPr>
                        <a:t> Tabanlı Kümeleme</a:t>
                      </a:r>
                      <a:br>
                        <a:rPr lang="tr-TR" sz="1600" dirty="0">
                          <a:effectLst/>
                        </a:rPr>
                      </a:br>
                      <a:r>
                        <a:rPr lang="tr-TR" sz="1600" dirty="0">
                          <a:effectLst/>
                        </a:rPr>
                        <a:t>Bu kümeleme algoritması (</a:t>
                      </a:r>
                      <a:r>
                        <a:rPr lang="tr-TR" sz="1600" dirty="0" err="1">
                          <a:effectLst/>
                        </a:rPr>
                        <a:t>Centroid-based</a:t>
                      </a:r>
                      <a:r>
                        <a:rPr lang="tr-TR" sz="1600" dirty="0">
                          <a:effectLst/>
                        </a:rPr>
                        <a:t> Clustering), verileri başlangıç ​​koşullarına ve aykırı değerlere göre kümeler. K-</a:t>
                      </a:r>
                      <a:r>
                        <a:rPr lang="tr-TR" sz="1600" dirty="0" err="1">
                          <a:effectLst/>
                        </a:rPr>
                        <a:t>means</a:t>
                      </a:r>
                      <a:r>
                        <a:rPr lang="tr-TR" sz="1600" dirty="0">
                          <a:effectLst/>
                        </a:rPr>
                        <a:t>, en çok kullanılan </a:t>
                      </a:r>
                      <a:r>
                        <a:rPr lang="tr-TR" sz="1600" dirty="0" err="1">
                          <a:effectLst/>
                        </a:rPr>
                        <a:t>centroid</a:t>
                      </a:r>
                      <a:r>
                        <a:rPr lang="tr-TR" sz="1600" dirty="0">
                          <a:effectLst/>
                        </a:rPr>
                        <a:t> tabanlı kümeleme algoritmasıdır.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tr-TR" sz="1600">
                          <a:effectLst/>
                        </a:rPr>
                        <a:t>Yoğunluğa Dayalı Kümeleme</a:t>
                      </a:r>
                      <a:br>
                        <a:rPr lang="tr-TR" sz="1600">
                          <a:effectLst/>
                        </a:rPr>
                      </a:br>
                      <a:r>
                        <a:rPr lang="tr-TR" sz="1600">
                          <a:effectLst/>
                        </a:rPr>
                        <a:t>Bu kümeleme türünde (Density-based Clustering), algoritma yüksek yoğunluklu alanları rastgele şekilli dağılımlar oluşturan kümelere bağlar.</a:t>
                      </a:r>
                      <a:endParaRPr lang="tr-TR" sz="16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r>
              <a:tr h="1312333">
                <a:tc>
                  <a:txBody>
                    <a:bodyPr/>
                    <a:lstStyle/>
                    <a:p>
                      <a:pPr>
                        <a:lnSpc>
                          <a:spcPct val="107000"/>
                        </a:lnSpc>
                        <a:spcAft>
                          <a:spcPts val="800"/>
                        </a:spcAft>
                      </a:pPr>
                      <a:r>
                        <a:rPr lang="tr-TR" sz="1600" dirty="0">
                          <a:effectLst/>
                        </a:rPr>
                        <a:t>Dağıtım Tabanlı Kümeleme</a:t>
                      </a:r>
                      <a:br>
                        <a:rPr lang="tr-TR" sz="1600" dirty="0">
                          <a:effectLst/>
                        </a:rPr>
                      </a:br>
                      <a:r>
                        <a:rPr lang="tr-TR" sz="1600" dirty="0">
                          <a:effectLst/>
                        </a:rPr>
                        <a:t>Bu kümeleme algoritması (Distribution-</a:t>
                      </a:r>
                      <a:r>
                        <a:rPr lang="tr-TR" sz="1600" dirty="0" err="1">
                          <a:effectLst/>
                        </a:rPr>
                        <a:t>based</a:t>
                      </a:r>
                      <a:r>
                        <a:rPr lang="tr-TR" sz="1600" dirty="0">
                          <a:effectLst/>
                        </a:rPr>
                        <a:t> Clustering), verilerin olasılık dağılımlarından oluştuğunu varsayar ve ardından verileri bu dağılımın çeşitli sürümlerinde kümeler.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c>
                  <a:txBody>
                    <a:bodyPr/>
                    <a:lstStyle/>
                    <a:p>
                      <a:pPr>
                        <a:lnSpc>
                          <a:spcPct val="107000"/>
                        </a:lnSpc>
                        <a:spcAft>
                          <a:spcPts val="800"/>
                        </a:spcAft>
                      </a:pPr>
                      <a:r>
                        <a:rPr lang="tr-TR" sz="1600" dirty="0">
                          <a:effectLst/>
                        </a:rPr>
                        <a:t>Hiyerarşik Kümeleme</a:t>
                      </a:r>
                      <a:br>
                        <a:rPr lang="tr-TR" sz="1600" dirty="0">
                          <a:effectLst/>
                        </a:rPr>
                      </a:br>
                      <a:r>
                        <a:rPr lang="tr-TR" sz="1600" dirty="0">
                          <a:effectLst/>
                        </a:rPr>
                        <a:t>Bu algoritma (</a:t>
                      </a:r>
                      <a:r>
                        <a:rPr lang="tr-TR" sz="1600" dirty="0" err="1">
                          <a:effectLst/>
                        </a:rPr>
                        <a:t>Hierarchical</a:t>
                      </a:r>
                      <a:r>
                        <a:rPr lang="tr-TR" sz="1600" dirty="0">
                          <a:effectLst/>
                        </a:rPr>
                        <a:t> Clustering), hiyerarşik veri kümelerinden oluşan bir ağaç oluşturur. Küme sayısı, ağaç doğru seviyede kesilerek değiştirilebilir.</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tc>
              </a:tr>
            </a:tbl>
          </a:graphicData>
        </a:graphic>
      </p:graphicFrame>
    </p:spTree>
    <p:extLst>
      <p:ext uri="{BB962C8B-B14F-4D97-AF65-F5344CB8AC3E}">
        <p14:creationId xmlns:p14="http://schemas.microsoft.com/office/powerpoint/2010/main" val="833069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Kümeleme</a:t>
            </a:r>
            <a:endParaRPr lang="tr-TR" dirty="0"/>
          </a:p>
        </p:txBody>
      </p:sp>
      <p:sp>
        <p:nvSpPr>
          <p:cNvPr id="3" name="İçerik Yer Tutucusu 2"/>
          <p:cNvSpPr>
            <a:spLocks noGrp="1"/>
          </p:cNvSpPr>
          <p:nvPr>
            <p:ph idx="1"/>
          </p:nvPr>
        </p:nvSpPr>
        <p:spPr>
          <a:xfrm>
            <a:off x="838200" y="1380067"/>
            <a:ext cx="10515600" cy="4796896"/>
          </a:xfrm>
        </p:spPr>
        <p:txBody>
          <a:bodyPr>
            <a:normAutofit fontScale="92500" lnSpcReduction="10000"/>
          </a:bodyPr>
          <a:lstStyle/>
          <a:p>
            <a:r>
              <a:rPr lang="tr-TR" dirty="0"/>
              <a:t>Kümeleme işleminin sınıflama ve regresyondan en büyük farklı veri setinde sonuç bilgisi girilmiş değildir. Sınıflama ve regresyon işleminde sonucu işaretlenmiş bilgi içerir. </a:t>
            </a:r>
            <a:endParaRPr lang="tr-TR" dirty="0" smtClean="0"/>
          </a:p>
          <a:p>
            <a:r>
              <a:rPr lang="tr-TR" dirty="0" smtClean="0"/>
              <a:t>k-</a:t>
            </a:r>
            <a:r>
              <a:rPr lang="tr-TR" dirty="0" err="1" smtClean="0"/>
              <a:t>means</a:t>
            </a:r>
            <a:r>
              <a:rPr lang="tr-TR" dirty="0" smtClean="0"/>
              <a:t> </a:t>
            </a:r>
            <a:r>
              <a:rPr lang="tr-TR" dirty="0"/>
              <a:t>verilen bir veri seti üzerinden belirli sayıda kümeyi (k adet) gruplamak için geliştirilmiş en sade ve basit algoritmadır</a:t>
            </a:r>
            <a:r>
              <a:rPr lang="tr-TR" dirty="0" smtClean="0"/>
              <a:t>.</a:t>
            </a:r>
            <a:r>
              <a:rPr lang="tr-TR" dirty="0"/>
              <a:t> Bu yöntemin adımları:</a:t>
            </a:r>
          </a:p>
          <a:p>
            <a:pPr lvl="0"/>
            <a:r>
              <a:rPr lang="tr-TR" dirty="0"/>
              <a:t>Nesneleri al, küme sayısını belirle ve başlangıç kitle merkezlerini (</a:t>
            </a:r>
            <a:r>
              <a:rPr lang="tr-TR" dirty="0" err="1"/>
              <a:t>centroid</a:t>
            </a:r>
            <a:r>
              <a:rPr lang="tr-TR" dirty="0"/>
              <a:t>) belirle. </a:t>
            </a:r>
          </a:p>
          <a:p>
            <a:pPr lvl="0"/>
            <a:r>
              <a:rPr lang="tr-TR" dirty="0"/>
              <a:t>Her nesneyi en uygun gruba ata ve her atama işleminden sonra atama yapılan k kitle merkezini hesapla.</a:t>
            </a:r>
          </a:p>
          <a:p>
            <a:pPr lvl="0"/>
            <a:r>
              <a:rPr lang="tr-TR" dirty="0"/>
              <a:t>Yeni oluşan grubu geçmişteki grup ile kıyasla. Grupta değişim yok ise algoritmayı bitir, aksi takdirde adım 2’ye geri dön</a:t>
            </a:r>
            <a:r>
              <a:rPr lang="tr-TR" dirty="0" smtClean="0"/>
              <a:t>.</a:t>
            </a:r>
            <a:r>
              <a:rPr lang="tr-TR" dirty="0"/>
              <a:t> </a:t>
            </a:r>
          </a:p>
        </p:txBody>
      </p:sp>
    </p:spTree>
    <p:extLst>
      <p:ext uri="{BB962C8B-B14F-4D97-AF65-F5344CB8AC3E}">
        <p14:creationId xmlns:p14="http://schemas.microsoft.com/office/powerpoint/2010/main" val="953224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01675"/>
          </a:xfrm>
        </p:spPr>
        <p:txBody>
          <a:bodyPr/>
          <a:lstStyle/>
          <a:p>
            <a:r>
              <a:rPr lang="tr-TR" dirty="0" smtClean="0"/>
              <a:t>K-</a:t>
            </a:r>
            <a:r>
              <a:rPr lang="tr-TR" dirty="0" err="1" smtClean="0"/>
              <a:t>Means</a:t>
            </a:r>
            <a:endParaRPr lang="tr-TR" dirty="0"/>
          </a:p>
        </p:txBody>
      </p:sp>
      <p:sp>
        <p:nvSpPr>
          <p:cNvPr id="3" name="İçerik Yer Tutucusu 2"/>
          <p:cNvSpPr>
            <a:spLocks noGrp="1"/>
          </p:cNvSpPr>
          <p:nvPr>
            <p:ph idx="1"/>
          </p:nvPr>
        </p:nvSpPr>
        <p:spPr>
          <a:xfrm>
            <a:off x="838200" y="1126067"/>
            <a:ext cx="10515600" cy="5427133"/>
          </a:xfrm>
        </p:spPr>
        <p:txBody>
          <a:bodyPr/>
          <a:lstStyle/>
          <a:p>
            <a:r>
              <a:rPr lang="tr-TR" sz="1600" b="1" dirty="0"/>
              <a:t>Adım 1:</a:t>
            </a:r>
            <a:r>
              <a:rPr lang="tr-TR" sz="1600" dirty="0"/>
              <a:t> Başlangıç değerleri belirleyelim. k değerimiz 2 olsun, başka bir deyişle küme sayımız 2 tane olsun. 2 kümemiz olduğu için iki tane kitle merkezi (</a:t>
            </a:r>
            <a:r>
              <a:rPr lang="tr-TR" sz="1600" dirty="0" err="1"/>
              <a:t>centroid</a:t>
            </a:r>
            <a:r>
              <a:rPr lang="tr-TR" sz="1600" dirty="0"/>
              <a:t>) belirlememiz gerekiyor. Bu noktada bir çok çözüm var. Örneğin ilk iki nesne </a:t>
            </a:r>
            <a:r>
              <a:rPr lang="tr-TR" sz="1600" dirty="0" err="1"/>
              <a:t>centroid</a:t>
            </a:r>
            <a:r>
              <a:rPr lang="tr-TR" sz="1600" dirty="0"/>
              <a:t> olarak alınabilir veya her nokta arasındaki mesafeler hesaplanır ve en uzak mesafe iki nesne </a:t>
            </a:r>
            <a:r>
              <a:rPr lang="tr-TR" sz="1600" dirty="0" err="1"/>
              <a:t>centroid</a:t>
            </a:r>
            <a:r>
              <a:rPr lang="tr-TR" sz="1600" dirty="0"/>
              <a:t> olarak seçilebilir. Ben en uzak mesafeli olan iki noktayı seçiyorum</a:t>
            </a:r>
            <a:r>
              <a:rPr lang="tr-TR" sz="1600" dirty="0" smtClean="0"/>
              <a:t>.</a:t>
            </a:r>
          </a:p>
          <a:p>
            <a:r>
              <a:rPr lang="tr-TR" sz="1600" dirty="0"/>
              <a:t>Öklid uzaklığı (</a:t>
            </a:r>
            <a:r>
              <a:rPr lang="tr-TR" sz="1600" dirty="0" err="1"/>
              <a:t>Euclidean</a:t>
            </a:r>
            <a:r>
              <a:rPr lang="tr-TR" sz="1600" dirty="0"/>
              <a:t> </a:t>
            </a:r>
            <a:r>
              <a:rPr lang="tr-TR" sz="1600" dirty="0" err="1"/>
              <a:t>distance</a:t>
            </a:r>
            <a:r>
              <a:rPr lang="tr-TR" sz="1600" dirty="0"/>
              <a:t>) aynı koordinatlar arasındaki farkların karelerinin toplamının kare köküdür.</a:t>
            </a:r>
          </a:p>
          <a:p>
            <a:endParaRPr lang="tr-TR" sz="1600" dirty="0" smtClean="0"/>
          </a:p>
          <a:p>
            <a:endParaRPr lang="tr-TR" dirty="0"/>
          </a:p>
          <a:p>
            <a:endParaRPr lang="tr-TR" dirty="0"/>
          </a:p>
        </p:txBody>
      </p:sp>
      <p:pic>
        <p:nvPicPr>
          <p:cNvPr id="4" name="Resim 3" descr="https://erdincuzun.com/wp-content/uploads/2017/2016/k_means/baslangic_degerleri.jpg"/>
          <p:cNvPicPr/>
          <p:nvPr/>
        </p:nvPicPr>
        <p:blipFill>
          <a:blip r:embed="rId2">
            <a:extLst>
              <a:ext uri="{28A0092B-C50C-407E-A947-70E740481C1C}">
                <a14:useLocalDpi xmlns:a14="http://schemas.microsoft.com/office/drawing/2010/main" val="0"/>
              </a:ext>
            </a:extLst>
          </a:blip>
          <a:srcRect/>
          <a:stretch>
            <a:fillRect/>
          </a:stretch>
        </p:blipFill>
        <p:spPr bwMode="auto">
          <a:xfrm>
            <a:off x="3831691" y="4037162"/>
            <a:ext cx="2687642" cy="2389038"/>
          </a:xfrm>
          <a:prstGeom prst="rect">
            <a:avLst/>
          </a:prstGeom>
          <a:noFill/>
          <a:ln>
            <a:noFill/>
          </a:ln>
        </p:spPr>
      </p:pic>
      <p:pic>
        <p:nvPicPr>
          <p:cNvPr id="5" name="Resim 4" descr="https://erdincuzun.com/wp-content/uploads/2017/2016/k_means/baslangic_cizim.jpg"/>
          <p:cNvPicPr/>
          <p:nvPr/>
        </p:nvPicPr>
        <p:blipFill>
          <a:blip r:embed="rId3">
            <a:extLst>
              <a:ext uri="{28A0092B-C50C-407E-A947-70E740481C1C}">
                <a14:useLocalDpi xmlns:a14="http://schemas.microsoft.com/office/drawing/2010/main" val="0"/>
              </a:ext>
            </a:extLst>
          </a:blip>
          <a:srcRect/>
          <a:stretch>
            <a:fillRect/>
          </a:stretch>
        </p:blipFill>
        <p:spPr bwMode="auto">
          <a:xfrm>
            <a:off x="7394802" y="3830128"/>
            <a:ext cx="3569531" cy="2723072"/>
          </a:xfrm>
          <a:prstGeom prst="rect">
            <a:avLst/>
          </a:prstGeom>
          <a:noFill/>
          <a:ln>
            <a:noFill/>
          </a:ln>
        </p:spPr>
      </p:pic>
      <p:pic>
        <p:nvPicPr>
          <p:cNvPr id="6" name="Resim 5" descr="{\begin{aligned}\mathrm {d} (\mathbf {p} ,\mathbf {q} )=\mathrm {d} (\mathbf {q} ,\mathbf {p} )&amp;={\sqrt {(q_{1}-p_{1})^{2}+(q_{2}-p_{2})^{2}+\cdots +(q_{n}-p_{n})^{2}}}\\[8pt]&amp;={\sqrt {\sum _{i=1}^{n}(q_{i}-p_{i})^{2}}}.\end{aligned}}"/>
          <p:cNvPicPr/>
          <p:nvPr/>
        </p:nvPicPr>
        <p:blipFill>
          <a:blip r:embed="rId4">
            <a:extLst>
              <a:ext uri="{28A0092B-C50C-407E-A947-70E740481C1C}">
                <a14:useLocalDpi xmlns:a14="http://schemas.microsoft.com/office/drawing/2010/main" val="0"/>
              </a:ext>
            </a:extLst>
          </a:blip>
          <a:srcRect/>
          <a:stretch>
            <a:fillRect/>
          </a:stretch>
        </p:blipFill>
        <p:spPr bwMode="auto">
          <a:xfrm>
            <a:off x="1133737" y="2618360"/>
            <a:ext cx="4208730" cy="1211767"/>
          </a:xfrm>
          <a:prstGeom prst="rect">
            <a:avLst/>
          </a:prstGeom>
          <a:noFill/>
          <a:ln>
            <a:noFill/>
          </a:ln>
        </p:spPr>
      </p:pic>
    </p:spTree>
    <p:extLst>
      <p:ext uri="{BB962C8B-B14F-4D97-AF65-F5344CB8AC3E}">
        <p14:creationId xmlns:p14="http://schemas.microsoft.com/office/powerpoint/2010/main" val="85873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69408"/>
          </a:xfrm>
        </p:spPr>
        <p:txBody>
          <a:bodyPr/>
          <a:lstStyle/>
          <a:p>
            <a:r>
              <a:rPr lang="tr-TR" dirty="0" smtClean="0"/>
              <a:t>K-</a:t>
            </a:r>
            <a:r>
              <a:rPr lang="tr-TR" dirty="0" err="1" smtClean="0"/>
              <a:t>Means</a:t>
            </a:r>
            <a:endParaRPr lang="tr-TR" dirty="0"/>
          </a:p>
        </p:txBody>
      </p:sp>
      <p:sp>
        <p:nvSpPr>
          <p:cNvPr id="3" name="İçerik Yer Tutucusu 2"/>
          <p:cNvSpPr>
            <a:spLocks noGrp="1"/>
          </p:cNvSpPr>
          <p:nvPr>
            <p:ph idx="1"/>
          </p:nvPr>
        </p:nvSpPr>
        <p:spPr>
          <a:xfrm>
            <a:off x="838200" y="1134534"/>
            <a:ext cx="10515600" cy="5042429"/>
          </a:xfrm>
        </p:spPr>
        <p:txBody>
          <a:bodyPr>
            <a:normAutofit/>
          </a:bodyPr>
          <a:lstStyle/>
          <a:p>
            <a:r>
              <a:rPr lang="tr-TR" sz="1800" dirty="0"/>
              <a:t>x ve y koordinatları olduğu için iki boyutta bir hesaplama yapacağım. </a:t>
            </a:r>
            <a:r>
              <a:rPr lang="tr-TR" sz="1800" dirty="0" smtClean="0"/>
              <a:t>Örneğin </a:t>
            </a:r>
            <a:r>
              <a:rPr lang="tr-TR" sz="1800" dirty="0"/>
              <a:t>Nesne 1 ile Nesne 2 arasındaki uzaklığı hesaplayalım.</a:t>
            </a:r>
          </a:p>
          <a:p>
            <a:r>
              <a:rPr lang="tr-TR" sz="1800" dirty="0" err="1"/>
              <a:t>KareKök</a:t>
            </a:r>
            <a:r>
              <a:rPr lang="tr-TR" sz="1800" dirty="0"/>
              <a:t>((1-1.5))^2+ (1-2))^2) = 1.118</a:t>
            </a:r>
          </a:p>
          <a:p>
            <a:r>
              <a:rPr lang="tr-TR" sz="1800" dirty="0"/>
              <a:t>Tüm nesneler arasındaki uzaklığı hesapladıktan sonra en uzak iki nesneyi seçtim. Seçim sonucunu grafiksel olarak ta verilerin yanında görüyoruz.</a:t>
            </a:r>
          </a:p>
          <a:p>
            <a:r>
              <a:rPr lang="tr-TR" sz="1800" b="1" dirty="0"/>
              <a:t>Adım 2:</a:t>
            </a:r>
            <a:r>
              <a:rPr lang="tr-TR" sz="1800" dirty="0"/>
              <a:t> Her nesneyi en uygun gruba ata ve her atama işleminden sonra atama yapılan k kitle merkezini hesapla.</a:t>
            </a:r>
          </a:p>
          <a:p>
            <a:endParaRPr lang="tr-TR" sz="1800" dirty="0"/>
          </a:p>
        </p:txBody>
      </p:sp>
      <p:pic>
        <p:nvPicPr>
          <p:cNvPr id="7" name="Resim 6" descr="https://erdincuzun.com/wp-content/uploads/2017/2016/k_means/adim_2_1.jpg"/>
          <p:cNvPicPr/>
          <p:nvPr/>
        </p:nvPicPr>
        <p:blipFill>
          <a:blip r:embed="rId2">
            <a:extLst>
              <a:ext uri="{28A0092B-C50C-407E-A947-70E740481C1C}">
                <a14:useLocalDpi xmlns:a14="http://schemas.microsoft.com/office/drawing/2010/main" val="0"/>
              </a:ext>
            </a:extLst>
          </a:blip>
          <a:srcRect/>
          <a:stretch>
            <a:fillRect/>
          </a:stretch>
        </p:blipFill>
        <p:spPr bwMode="auto">
          <a:xfrm>
            <a:off x="1041400" y="3378200"/>
            <a:ext cx="9338733" cy="2904067"/>
          </a:xfrm>
          <a:prstGeom prst="rect">
            <a:avLst/>
          </a:prstGeom>
          <a:noFill/>
          <a:ln>
            <a:noFill/>
          </a:ln>
        </p:spPr>
      </p:pic>
    </p:spTree>
    <p:extLst>
      <p:ext uri="{BB962C8B-B14F-4D97-AF65-F5344CB8AC3E}">
        <p14:creationId xmlns:p14="http://schemas.microsoft.com/office/powerpoint/2010/main" val="3196080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t>
            </a:r>
            <a:r>
              <a:rPr lang="tr-TR" dirty="0" err="1" smtClean="0"/>
              <a:t>Means</a:t>
            </a:r>
            <a:endParaRPr lang="tr-TR" dirty="0"/>
          </a:p>
        </p:txBody>
      </p:sp>
      <p:sp>
        <p:nvSpPr>
          <p:cNvPr id="3" name="İçerik Yer Tutucusu 2"/>
          <p:cNvSpPr>
            <a:spLocks noGrp="1"/>
          </p:cNvSpPr>
          <p:nvPr>
            <p:ph idx="1"/>
          </p:nvPr>
        </p:nvSpPr>
        <p:spPr>
          <a:xfrm>
            <a:off x="838200" y="1329267"/>
            <a:ext cx="10515600" cy="5291666"/>
          </a:xfrm>
        </p:spPr>
        <p:txBody>
          <a:bodyPr>
            <a:normAutofit/>
          </a:bodyPr>
          <a:lstStyle/>
          <a:p>
            <a:r>
              <a:rPr lang="tr-TR" sz="1800" dirty="0"/>
              <a:t>Nesne 1 ve Nesne 4 </a:t>
            </a:r>
            <a:r>
              <a:rPr lang="tr-TR" sz="1800" dirty="0" err="1"/>
              <a:t>centroid</a:t>
            </a:r>
            <a:r>
              <a:rPr lang="tr-TR" sz="1800" dirty="0"/>
              <a:t> olarak belirlendikleri için direkt gruplarına eklenirler. </a:t>
            </a:r>
            <a:endParaRPr lang="tr-TR" sz="1800" dirty="0" smtClean="0"/>
          </a:p>
          <a:p>
            <a:r>
              <a:rPr lang="tr-TR" sz="1800" dirty="0" smtClean="0"/>
              <a:t>Nesneler </a:t>
            </a:r>
            <a:r>
              <a:rPr lang="tr-TR" sz="1800" dirty="0"/>
              <a:t>için tekrar </a:t>
            </a:r>
            <a:r>
              <a:rPr lang="tr-TR" sz="1800" dirty="0" err="1"/>
              <a:t>oklid</a:t>
            </a:r>
            <a:r>
              <a:rPr lang="tr-TR" sz="1800" dirty="0"/>
              <a:t> uzaklıkları hesaplanır. Ancak </a:t>
            </a:r>
            <a:r>
              <a:rPr lang="tr-TR" sz="1800" dirty="0" err="1"/>
              <a:t>oklid</a:t>
            </a:r>
            <a:r>
              <a:rPr lang="tr-TR" sz="1800" dirty="0"/>
              <a:t> uzaklığı hesaplanırken her seferinde yeni </a:t>
            </a:r>
            <a:r>
              <a:rPr lang="tr-TR" sz="1800" dirty="0" err="1"/>
              <a:t>Centroid</a:t>
            </a:r>
            <a:r>
              <a:rPr lang="tr-TR" sz="1800" dirty="0"/>
              <a:t> noktaları da hesaplanır. Yeni </a:t>
            </a:r>
            <a:r>
              <a:rPr lang="tr-TR" sz="1800" dirty="0" err="1"/>
              <a:t>centroid</a:t>
            </a:r>
            <a:r>
              <a:rPr lang="tr-TR" sz="1800" dirty="0"/>
              <a:t> noktası hesaplanırken küme elemanlarının aynı koordinatlarının değerleri toplamı bölü nesne sayısı şeklinde hesaplanmıştır. Örneğin Nesne 2 için birinci </a:t>
            </a:r>
            <a:r>
              <a:rPr lang="tr-TR" sz="1800" dirty="0" err="1"/>
              <a:t>centroid’e</a:t>
            </a:r>
            <a:r>
              <a:rPr lang="tr-TR" sz="1800" dirty="0"/>
              <a:t> </a:t>
            </a:r>
            <a:r>
              <a:rPr lang="tr-TR" sz="1800" dirty="0" err="1"/>
              <a:t>uzaklı</a:t>
            </a:r>
            <a:r>
              <a:rPr lang="tr-TR" sz="1800" dirty="0"/>
              <a:t> 1.118 iken ikinci </a:t>
            </a:r>
            <a:r>
              <a:rPr lang="tr-TR" sz="1800" dirty="0" err="1"/>
              <a:t>centroid’e</a:t>
            </a:r>
            <a:r>
              <a:rPr lang="tr-TR" sz="1800" dirty="0"/>
              <a:t> uzaklık 6.103’tür. Kazanan </a:t>
            </a:r>
            <a:r>
              <a:rPr lang="tr-TR" sz="1800" dirty="0" err="1"/>
              <a:t>centroid</a:t>
            </a:r>
            <a:r>
              <a:rPr lang="tr-TR" sz="1800" dirty="0"/>
              <a:t> birdir. Yeni </a:t>
            </a:r>
            <a:r>
              <a:rPr lang="tr-TR" sz="1800" dirty="0" err="1"/>
              <a:t>centroid</a:t>
            </a:r>
            <a:r>
              <a:rPr lang="tr-TR" sz="1800" dirty="0"/>
              <a:t> noktası X için (1+1.5)/2 = 1.250 ve Y için (1+2)/2 = 1.5′ tur. Küme içindeki eleman sayısı </a:t>
            </a:r>
            <a:r>
              <a:rPr lang="tr-TR" sz="1800" dirty="0" err="1"/>
              <a:t>arttırkça</a:t>
            </a:r>
            <a:r>
              <a:rPr lang="tr-TR" sz="1800" dirty="0"/>
              <a:t> bölen sayısını arttırmayı unutmayın</a:t>
            </a:r>
          </a:p>
        </p:txBody>
      </p:sp>
      <p:pic>
        <p:nvPicPr>
          <p:cNvPr id="4" name="Resim 3" descr="https://erdincuzun.com/wp-content/uploads/2017/2016/k_means/adim_2_1_cizim.jpg"/>
          <p:cNvPicPr/>
          <p:nvPr/>
        </p:nvPicPr>
        <p:blipFill>
          <a:blip r:embed="rId2">
            <a:extLst>
              <a:ext uri="{28A0092B-C50C-407E-A947-70E740481C1C}">
                <a14:useLocalDpi xmlns:a14="http://schemas.microsoft.com/office/drawing/2010/main" val="0"/>
              </a:ext>
            </a:extLst>
          </a:blip>
          <a:srcRect/>
          <a:stretch>
            <a:fillRect/>
          </a:stretch>
        </p:blipFill>
        <p:spPr bwMode="auto">
          <a:xfrm>
            <a:off x="3417478" y="3613537"/>
            <a:ext cx="4716912" cy="3007396"/>
          </a:xfrm>
          <a:prstGeom prst="rect">
            <a:avLst/>
          </a:prstGeom>
          <a:noFill/>
          <a:ln>
            <a:noFill/>
          </a:ln>
        </p:spPr>
      </p:pic>
    </p:spTree>
    <p:extLst>
      <p:ext uri="{BB962C8B-B14F-4D97-AF65-F5344CB8AC3E}">
        <p14:creationId xmlns:p14="http://schemas.microsoft.com/office/powerpoint/2010/main" val="991833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27075"/>
          </a:xfrm>
        </p:spPr>
        <p:txBody>
          <a:bodyPr/>
          <a:lstStyle/>
          <a:p>
            <a:r>
              <a:rPr lang="tr-TR" dirty="0" smtClean="0"/>
              <a:t>K-</a:t>
            </a:r>
            <a:r>
              <a:rPr lang="tr-TR" dirty="0" err="1" smtClean="0"/>
              <a:t>Means</a:t>
            </a:r>
            <a:endParaRPr lang="tr-TR" dirty="0"/>
          </a:p>
        </p:txBody>
      </p:sp>
      <p:sp>
        <p:nvSpPr>
          <p:cNvPr id="3" name="İçerik Yer Tutucusu 2"/>
          <p:cNvSpPr>
            <a:spLocks noGrp="1"/>
          </p:cNvSpPr>
          <p:nvPr>
            <p:ph idx="1"/>
          </p:nvPr>
        </p:nvSpPr>
        <p:spPr>
          <a:xfrm>
            <a:off x="838200" y="1363133"/>
            <a:ext cx="10515600" cy="4813830"/>
          </a:xfrm>
        </p:spPr>
        <p:txBody>
          <a:bodyPr>
            <a:normAutofit/>
          </a:bodyPr>
          <a:lstStyle/>
          <a:p>
            <a:r>
              <a:rPr lang="tr-TR" sz="1800" dirty="0"/>
              <a:t>Tüm nesneler için işlemler yapıldıktan sonra gruplar ve yeni </a:t>
            </a:r>
            <a:r>
              <a:rPr lang="tr-TR" sz="1800" dirty="0" err="1"/>
              <a:t>centroid</a:t>
            </a:r>
            <a:r>
              <a:rPr lang="tr-TR" sz="1800" dirty="0"/>
              <a:t> değerleri de ortaya çıkmıştır</a:t>
            </a:r>
            <a:r>
              <a:rPr lang="tr-TR" sz="1800" dirty="0" smtClean="0"/>
              <a:t>.</a:t>
            </a:r>
            <a:endParaRPr lang="tr-TR" sz="1800" dirty="0"/>
          </a:p>
          <a:p>
            <a:r>
              <a:rPr lang="tr-TR" sz="1800" dirty="0"/>
              <a:t>Adım 3’teki kıyasla işlemi yapabilmek için tek </a:t>
            </a:r>
            <a:r>
              <a:rPr lang="tr-TR" sz="1800" dirty="0" err="1"/>
              <a:t>iterasyonla</a:t>
            </a:r>
            <a:r>
              <a:rPr lang="tr-TR" sz="1800" dirty="0"/>
              <a:t> işlem bitirilmez. İkinci </a:t>
            </a:r>
            <a:r>
              <a:rPr lang="tr-TR" sz="1800" dirty="0" err="1"/>
              <a:t>iterasyonla</a:t>
            </a:r>
            <a:r>
              <a:rPr lang="tr-TR" sz="1800" dirty="0"/>
              <a:t> tekrar bir grupları oluşturalım. Bunun için bir önceki </a:t>
            </a:r>
            <a:r>
              <a:rPr lang="tr-TR" sz="1800" dirty="0" err="1"/>
              <a:t>iterasyonun</a:t>
            </a:r>
            <a:r>
              <a:rPr lang="tr-TR" sz="1800" dirty="0"/>
              <a:t> </a:t>
            </a:r>
            <a:r>
              <a:rPr lang="tr-TR" sz="1800" dirty="0" err="1"/>
              <a:t>centroid</a:t>
            </a:r>
            <a:r>
              <a:rPr lang="tr-TR" sz="1800" dirty="0"/>
              <a:t> değerlerini alıyoruz. Tüm nesneler için tekrar grup belirleme işlemi yapıyoruz</a:t>
            </a:r>
            <a:r>
              <a:rPr lang="tr-TR" sz="1800" dirty="0" smtClean="0"/>
              <a:t>.</a:t>
            </a:r>
          </a:p>
          <a:p>
            <a:endParaRPr lang="tr-TR" sz="1600" dirty="0"/>
          </a:p>
          <a:p>
            <a:endParaRPr lang="tr-TR" sz="1600" dirty="0" smtClean="0"/>
          </a:p>
          <a:p>
            <a:endParaRPr lang="tr-TR" sz="1600" dirty="0"/>
          </a:p>
          <a:p>
            <a:endParaRPr lang="tr-TR" sz="1600" dirty="0" smtClean="0"/>
          </a:p>
          <a:p>
            <a:endParaRPr lang="tr-TR" sz="1600" dirty="0"/>
          </a:p>
          <a:p>
            <a:endParaRPr lang="tr-TR" sz="1600" dirty="0" smtClean="0"/>
          </a:p>
          <a:p>
            <a:endParaRPr lang="tr-TR" sz="1800" dirty="0"/>
          </a:p>
          <a:p>
            <a:r>
              <a:rPr lang="tr-TR" sz="1800" dirty="0"/>
              <a:t>İki </a:t>
            </a:r>
            <a:r>
              <a:rPr lang="tr-TR" sz="1800" dirty="0" err="1"/>
              <a:t>iterasyonun</a:t>
            </a:r>
            <a:r>
              <a:rPr lang="tr-TR" sz="1800" dirty="0"/>
              <a:t> son bölümünde oluşan grupları kıyasladığımızda bir farklılık olduğunu görürüz. 3 </a:t>
            </a:r>
            <a:r>
              <a:rPr lang="tr-TR" sz="1800" dirty="0" err="1"/>
              <a:t>nolu</a:t>
            </a:r>
            <a:r>
              <a:rPr lang="tr-TR" sz="1800" dirty="0"/>
              <a:t> nesne ikinci kümeye girmeye karar vermiş. Bu durumda tekrar adım 2’ye döneriz. </a:t>
            </a:r>
          </a:p>
          <a:p>
            <a:pPr marL="0" indent="0">
              <a:buNone/>
            </a:pPr>
            <a:endParaRPr lang="tr-TR" sz="1600" dirty="0"/>
          </a:p>
        </p:txBody>
      </p:sp>
      <p:pic>
        <p:nvPicPr>
          <p:cNvPr id="4" name="Resim 3" descr="https://erdincuzun.com/wp-content/uploads/2017/2016/k_means/adim_2_2.jpg"/>
          <p:cNvPicPr/>
          <p:nvPr/>
        </p:nvPicPr>
        <p:blipFill>
          <a:blip r:embed="rId2">
            <a:extLst>
              <a:ext uri="{28A0092B-C50C-407E-A947-70E740481C1C}">
                <a14:useLocalDpi xmlns:a14="http://schemas.microsoft.com/office/drawing/2010/main" val="0"/>
              </a:ext>
            </a:extLst>
          </a:blip>
          <a:srcRect/>
          <a:stretch>
            <a:fillRect/>
          </a:stretch>
        </p:blipFill>
        <p:spPr bwMode="auto">
          <a:xfrm>
            <a:off x="993874" y="2564285"/>
            <a:ext cx="6620959" cy="2244781"/>
          </a:xfrm>
          <a:prstGeom prst="rect">
            <a:avLst/>
          </a:prstGeom>
          <a:noFill/>
          <a:ln>
            <a:noFill/>
          </a:ln>
        </p:spPr>
      </p:pic>
      <p:pic>
        <p:nvPicPr>
          <p:cNvPr id="5" name="Resim 4" descr="https://erdincuzun.com/wp-content/uploads/2017/2016/k_means/adim_2_2_cizim.jpg"/>
          <p:cNvPicPr/>
          <p:nvPr/>
        </p:nvPicPr>
        <p:blipFill>
          <a:blip r:embed="rId3">
            <a:extLst>
              <a:ext uri="{28A0092B-C50C-407E-A947-70E740481C1C}">
                <a14:useLocalDpi xmlns:a14="http://schemas.microsoft.com/office/drawing/2010/main" val="0"/>
              </a:ext>
            </a:extLst>
          </a:blip>
          <a:srcRect/>
          <a:stretch>
            <a:fillRect/>
          </a:stretch>
        </p:blipFill>
        <p:spPr bwMode="auto">
          <a:xfrm>
            <a:off x="7770506" y="2301818"/>
            <a:ext cx="3479512" cy="2507247"/>
          </a:xfrm>
          <a:prstGeom prst="rect">
            <a:avLst/>
          </a:prstGeom>
          <a:noFill/>
          <a:ln>
            <a:noFill/>
          </a:ln>
        </p:spPr>
      </p:pic>
    </p:spTree>
    <p:extLst>
      <p:ext uri="{BB962C8B-B14F-4D97-AF65-F5344CB8AC3E}">
        <p14:creationId xmlns:p14="http://schemas.microsoft.com/office/powerpoint/2010/main" val="11230415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t>
            </a:r>
            <a:r>
              <a:rPr lang="tr-TR" dirty="0" err="1" smtClean="0"/>
              <a:t>Means</a:t>
            </a:r>
            <a:endParaRPr lang="tr-TR" dirty="0"/>
          </a:p>
        </p:txBody>
      </p:sp>
      <p:sp>
        <p:nvSpPr>
          <p:cNvPr id="3" name="İçerik Yer Tutucusu 2"/>
          <p:cNvSpPr>
            <a:spLocks noGrp="1"/>
          </p:cNvSpPr>
          <p:nvPr>
            <p:ph idx="1"/>
          </p:nvPr>
        </p:nvSpPr>
        <p:spPr/>
        <p:txBody>
          <a:bodyPr/>
          <a:lstStyle/>
          <a:p>
            <a:r>
              <a:rPr lang="tr-TR" sz="1800" b="1" dirty="0"/>
              <a:t>Adım 3:  </a:t>
            </a:r>
            <a:r>
              <a:rPr lang="tr-TR" sz="1800" dirty="0"/>
              <a:t>Yeni oluşan grubu geçmişteki grup ile kıyasla. Grupta değişim yok ise algoritmayı bitir, aksi takdirde adım 2’ye geri dön (1 defa adım 2’ye döndük).</a:t>
            </a:r>
          </a:p>
          <a:p>
            <a:r>
              <a:rPr lang="tr-TR" sz="1800" dirty="0"/>
              <a:t>3. </a:t>
            </a:r>
            <a:r>
              <a:rPr lang="tr-TR" sz="1800" dirty="0" err="1"/>
              <a:t>iterasyon</a:t>
            </a:r>
            <a:r>
              <a:rPr lang="tr-TR" sz="1800" dirty="0"/>
              <a:t> sonunda gruplarda değişim olmaz. Bu durumda algoritma </a:t>
            </a:r>
            <a:r>
              <a:rPr lang="tr-TR" sz="1800" dirty="0" err="1"/>
              <a:t>sonladırılır</a:t>
            </a:r>
            <a:r>
              <a:rPr lang="tr-TR" sz="1800" dirty="0"/>
              <a:t>. En son oluşan </a:t>
            </a:r>
            <a:r>
              <a:rPr lang="tr-TR" sz="1800" dirty="0" err="1"/>
              <a:t>centroid</a:t>
            </a:r>
            <a:r>
              <a:rPr lang="tr-TR" sz="1800" dirty="0"/>
              <a:t> değerleri küme 1 için (1.3, 1.5) iken küme 2 için (3.9, 5.1)’</a:t>
            </a:r>
            <a:r>
              <a:rPr lang="tr-TR" sz="1800" dirty="0" err="1"/>
              <a:t>dir</a:t>
            </a:r>
            <a:r>
              <a:rPr lang="tr-TR" sz="1800" dirty="0" smtClean="0"/>
              <a:t>.</a:t>
            </a:r>
            <a:endParaRPr lang="tr-TR" sz="1800" dirty="0"/>
          </a:p>
        </p:txBody>
      </p:sp>
    </p:spTree>
    <p:extLst>
      <p:ext uri="{BB962C8B-B14F-4D97-AF65-F5344CB8AC3E}">
        <p14:creationId xmlns:p14="http://schemas.microsoft.com/office/powerpoint/2010/main" val="99708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KNN</a:t>
            </a:r>
            <a:endParaRPr lang="tr-TR" dirty="0"/>
          </a:p>
        </p:txBody>
      </p:sp>
      <p:sp>
        <p:nvSpPr>
          <p:cNvPr id="3" name="İçerik Yer Tutucusu 2"/>
          <p:cNvSpPr>
            <a:spLocks noGrp="1"/>
          </p:cNvSpPr>
          <p:nvPr>
            <p:ph idx="1"/>
          </p:nvPr>
        </p:nvSpPr>
        <p:spPr/>
        <p:txBody>
          <a:bodyPr>
            <a:normAutofit fontScale="85000" lnSpcReduction="20000"/>
          </a:bodyPr>
          <a:lstStyle/>
          <a:p>
            <a:r>
              <a:rPr lang="tr-TR" dirty="0" smtClean="0"/>
              <a:t>Gözetimli </a:t>
            </a:r>
            <a:r>
              <a:rPr lang="tr-TR" dirty="0"/>
              <a:t>öğrenme metotlarından sınıflandırma (</a:t>
            </a:r>
            <a:r>
              <a:rPr lang="tr-TR" dirty="0" err="1"/>
              <a:t>classification</a:t>
            </a:r>
            <a:r>
              <a:rPr lang="tr-TR" dirty="0"/>
              <a:t>) işleminde kullanılan K-KN (K-</a:t>
            </a:r>
            <a:r>
              <a:rPr lang="tr-TR" dirty="0" err="1"/>
              <a:t>Nearest</a:t>
            </a:r>
            <a:r>
              <a:rPr lang="tr-TR" dirty="0"/>
              <a:t> </a:t>
            </a:r>
            <a:r>
              <a:rPr lang="tr-TR" dirty="0" err="1"/>
              <a:t>Neighborhood</a:t>
            </a:r>
            <a:r>
              <a:rPr lang="tr-TR" dirty="0"/>
              <a:t>, En Yakın K Komşu) </a:t>
            </a:r>
            <a:r>
              <a:rPr lang="tr-TR" dirty="0" smtClean="0"/>
              <a:t>algoritması.</a:t>
            </a:r>
          </a:p>
          <a:p>
            <a:r>
              <a:rPr lang="tr-TR" dirty="0" smtClean="0"/>
              <a:t>Sınıflandırma </a:t>
            </a:r>
            <a:r>
              <a:rPr lang="tr-TR" dirty="0"/>
              <a:t>işleminde K değeri bakılacak eleman sayısını belirler.</a:t>
            </a:r>
          </a:p>
          <a:p>
            <a:r>
              <a:rPr lang="tr-TR" dirty="0"/>
              <a:t>Her ne kadar KNN algoritması k-</a:t>
            </a:r>
            <a:r>
              <a:rPr lang="tr-TR" dirty="0" err="1"/>
              <a:t>means</a:t>
            </a:r>
            <a:r>
              <a:rPr lang="tr-TR" dirty="0"/>
              <a:t> algoritmasındaki benzer özellikler taşısa da büyük farklılıklar da içermektedir. </a:t>
            </a:r>
            <a:endParaRPr lang="tr-TR" dirty="0" smtClean="0"/>
          </a:p>
          <a:p>
            <a:r>
              <a:rPr lang="tr-TR" dirty="0" smtClean="0"/>
              <a:t>Bu </a:t>
            </a:r>
            <a:r>
              <a:rPr lang="tr-TR" dirty="0"/>
              <a:t>algoritma beş adımdan oluşur.</a:t>
            </a:r>
          </a:p>
          <a:p>
            <a:pPr lvl="0"/>
            <a:r>
              <a:rPr lang="tr-TR" dirty="0"/>
              <a:t>Öncelikle K değeri belirlenir.</a:t>
            </a:r>
          </a:p>
          <a:p>
            <a:pPr lvl="0"/>
            <a:r>
              <a:rPr lang="tr-TR" dirty="0"/>
              <a:t>Diğer nesnelerden hedef nesneye olan </a:t>
            </a:r>
            <a:r>
              <a:rPr lang="tr-TR" dirty="0" err="1"/>
              <a:t>öklit</a:t>
            </a:r>
            <a:r>
              <a:rPr lang="tr-TR" dirty="0"/>
              <a:t> uzaklıkları hesaplanır.</a:t>
            </a:r>
          </a:p>
          <a:p>
            <a:pPr lvl="0"/>
            <a:r>
              <a:rPr lang="tr-TR" dirty="0"/>
              <a:t>Uzaklıklar sıralanır ve en minimum uzaklığa bağlı olarak en yakın komşular bulunur.</a:t>
            </a:r>
          </a:p>
          <a:p>
            <a:pPr lvl="0"/>
            <a:r>
              <a:rPr lang="tr-TR" dirty="0"/>
              <a:t>En yakın komşu kategorileri toplanır.</a:t>
            </a:r>
          </a:p>
          <a:p>
            <a:pPr lvl="0"/>
            <a:r>
              <a:rPr lang="tr-TR" dirty="0"/>
              <a:t>En uygun komşu kategorisi seçilir.</a:t>
            </a:r>
          </a:p>
          <a:p>
            <a:pPr marL="0" indent="0">
              <a:buNone/>
            </a:pPr>
            <a:endParaRPr lang="tr-TR" dirty="0"/>
          </a:p>
        </p:txBody>
      </p:sp>
    </p:spTree>
    <p:extLst>
      <p:ext uri="{BB962C8B-B14F-4D97-AF65-F5344CB8AC3E}">
        <p14:creationId xmlns:p14="http://schemas.microsoft.com/office/powerpoint/2010/main" val="3629256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Karmaşıklık Matrisi</a:t>
            </a:r>
            <a:endParaRPr lang="tr-TR" dirty="0"/>
          </a:p>
        </p:txBody>
      </p:sp>
      <p:sp>
        <p:nvSpPr>
          <p:cNvPr id="3" name="İçerik Yer Tutucusu 2"/>
          <p:cNvSpPr>
            <a:spLocks noGrp="1"/>
          </p:cNvSpPr>
          <p:nvPr>
            <p:ph idx="1"/>
          </p:nvPr>
        </p:nvSpPr>
        <p:spPr>
          <a:xfrm>
            <a:off x="838200" y="1397000"/>
            <a:ext cx="10515600" cy="4779963"/>
          </a:xfrm>
        </p:spPr>
        <p:txBody>
          <a:bodyPr>
            <a:normAutofit/>
          </a:bodyPr>
          <a:lstStyle/>
          <a:p>
            <a:r>
              <a:rPr lang="tr-TR" sz="1600" dirty="0" smtClean="0"/>
              <a:t>Sınıflandırma ile elde </a:t>
            </a:r>
            <a:r>
              <a:rPr lang="tr-TR" sz="1600" dirty="0"/>
              <a:t>edilen doğruluk sonuçlarının ne kadar gerçeği yansıttığı tam bilinememektedir. Bu yüzden bazı teknikler </a:t>
            </a:r>
            <a:r>
              <a:rPr lang="tr-TR" sz="1600" dirty="0" smtClean="0"/>
              <a:t>geliştirilmiştir</a:t>
            </a:r>
            <a:r>
              <a:rPr lang="tr-TR" sz="1600" dirty="0"/>
              <a:t>. Bunlardan birisi ise karışıklık matrisi oluşturmaktır</a:t>
            </a:r>
            <a:r>
              <a:rPr lang="tr-TR" sz="1600" dirty="0" smtClean="0"/>
              <a:t>.</a:t>
            </a:r>
          </a:p>
          <a:p>
            <a:r>
              <a:rPr lang="tr-TR" sz="1600" dirty="0"/>
              <a:t>Yukarıda görülen matris sayesinde tahmin edilen değerlerin gerçek değerlerle kıyası yapılabilmektedir. Matris içinde verilenler ise, 1: </a:t>
            </a:r>
            <a:r>
              <a:rPr lang="tr-TR" sz="1600" dirty="0" smtClean="0"/>
              <a:t>TRUE </a:t>
            </a:r>
            <a:r>
              <a:rPr lang="tr-TR" sz="1600" dirty="0"/>
              <a:t>ve 0: FALSE olacak şekilde, aşağıdaki gibidir</a:t>
            </a:r>
            <a:r>
              <a:rPr lang="tr-TR" sz="1600" dirty="0" smtClean="0"/>
              <a:t>:</a:t>
            </a:r>
          </a:p>
          <a:p>
            <a:r>
              <a:rPr lang="tr-TR" sz="1600" dirty="0"/>
              <a:t>TP (True </a:t>
            </a:r>
            <a:r>
              <a:rPr lang="tr-TR" sz="1600" dirty="0" err="1"/>
              <a:t>Positive</a:t>
            </a:r>
            <a:r>
              <a:rPr lang="tr-TR" sz="1600" dirty="0"/>
              <a:t>): 1 olarak sınıflandırdığımız ve gerçekten de 1 olan değerlerin sayısıdır.</a:t>
            </a:r>
            <a:endParaRPr lang="tr-TR" sz="1600" i="1" dirty="0"/>
          </a:p>
          <a:p>
            <a:r>
              <a:rPr lang="tr-TR" sz="1600" dirty="0"/>
              <a:t>FP (</a:t>
            </a:r>
            <a:r>
              <a:rPr lang="tr-TR" sz="1600" dirty="0" err="1"/>
              <a:t>False</a:t>
            </a:r>
            <a:r>
              <a:rPr lang="tr-TR" sz="1600" dirty="0"/>
              <a:t> </a:t>
            </a:r>
            <a:r>
              <a:rPr lang="tr-TR" sz="1600" dirty="0" err="1"/>
              <a:t>Positive</a:t>
            </a:r>
            <a:r>
              <a:rPr lang="tr-TR" sz="1600" dirty="0"/>
              <a:t>): 1 olarak sınıflandırdığımız fakat gerçekte 0 olan değerlerin sayısıdır.</a:t>
            </a:r>
            <a:endParaRPr lang="tr-TR" sz="1600" i="1" dirty="0"/>
          </a:p>
          <a:p>
            <a:r>
              <a:rPr lang="tr-TR" sz="1600" dirty="0"/>
              <a:t>TN (True </a:t>
            </a:r>
            <a:r>
              <a:rPr lang="tr-TR" sz="1600" dirty="0" err="1"/>
              <a:t>Negative</a:t>
            </a:r>
            <a:r>
              <a:rPr lang="tr-TR" sz="1600" dirty="0"/>
              <a:t>): 0 olarak sınıflandırdığımız ve gerçekten de 0 olan değerlerin sayısıdır.</a:t>
            </a:r>
            <a:endParaRPr lang="tr-TR" sz="1600" i="1" dirty="0"/>
          </a:p>
          <a:p>
            <a:r>
              <a:rPr lang="tr-TR" sz="1600" dirty="0"/>
              <a:t>FN (</a:t>
            </a:r>
            <a:r>
              <a:rPr lang="tr-TR" sz="1600" dirty="0" err="1"/>
              <a:t>False</a:t>
            </a:r>
            <a:r>
              <a:rPr lang="tr-TR" sz="1600" dirty="0"/>
              <a:t> </a:t>
            </a:r>
            <a:r>
              <a:rPr lang="tr-TR" sz="1600" dirty="0" err="1"/>
              <a:t>Negative</a:t>
            </a:r>
            <a:r>
              <a:rPr lang="tr-TR" sz="1600" dirty="0"/>
              <a:t>): 0 olarak sınıflandırdığımız fakat gerçekte 1 olan değerlerin sayısıdır.</a:t>
            </a:r>
            <a:endParaRPr lang="tr-TR" sz="1600" i="1" dirty="0"/>
          </a:p>
          <a:p>
            <a:endParaRPr lang="tr-TR" sz="1600" dirty="0"/>
          </a:p>
        </p:txBody>
      </p:sp>
      <p:pic>
        <p:nvPicPr>
          <p:cNvPr id="3074" name="Picture 2" descr="https://miro.medium.com/v2/resize:fit:750/1*HFF6W8pvGr-daGQpFQCD1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016034"/>
            <a:ext cx="3408872" cy="2010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581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Karmaşıklık Matrisi</a:t>
            </a:r>
          </a:p>
        </p:txBody>
      </p:sp>
      <p:sp>
        <p:nvSpPr>
          <p:cNvPr id="3" name="İçerik Yer Tutucusu 2"/>
          <p:cNvSpPr>
            <a:spLocks noGrp="1"/>
          </p:cNvSpPr>
          <p:nvPr>
            <p:ph idx="1"/>
          </p:nvPr>
        </p:nvSpPr>
        <p:spPr/>
        <p:txBody>
          <a:bodyPr>
            <a:normAutofit/>
          </a:bodyPr>
          <a:lstStyle/>
          <a:p>
            <a:r>
              <a:rPr lang="tr-TR" sz="1600" dirty="0"/>
              <a:t>Güvenilir doğruluk sonuçları elde etmek için karışıklık matrisi içindeki değerler kullanılarak bazı ölçümler yapılır.</a:t>
            </a:r>
          </a:p>
          <a:p>
            <a:r>
              <a:rPr lang="tr-TR" sz="1600" dirty="0"/>
              <a:t>Bu ölçümler </a:t>
            </a:r>
            <a:r>
              <a:rPr lang="tr-TR" sz="1600" b="1" dirty="0"/>
              <a:t>Precision</a:t>
            </a:r>
            <a:r>
              <a:rPr lang="tr-TR" sz="1600" dirty="0"/>
              <a:t>, </a:t>
            </a:r>
            <a:r>
              <a:rPr lang="tr-TR" sz="1600" b="1" dirty="0" err="1"/>
              <a:t>Recall</a:t>
            </a:r>
            <a:r>
              <a:rPr lang="tr-TR" sz="1600" dirty="0"/>
              <a:t>, </a:t>
            </a:r>
            <a:r>
              <a:rPr lang="tr-TR" sz="1600" b="1" dirty="0"/>
              <a:t>F-</a:t>
            </a:r>
            <a:r>
              <a:rPr lang="tr-TR" sz="1600" b="1" dirty="0" err="1"/>
              <a:t>Score</a:t>
            </a:r>
            <a:r>
              <a:rPr lang="tr-TR" sz="1600" dirty="0"/>
              <a:t>, </a:t>
            </a:r>
            <a:r>
              <a:rPr lang="tr-TR" sz="1600" b="1" dirty="0" err="1"/>
              <a:t>Sensitivity</a:t>
            </a:r>
            <a:r>
              <a:rPr lang="tr-TR" sz="1600" b="1" dirty="0"/>
              <a:t> </a:t>
            </a:r>
            <a:r>
              <a:rPr lang="tr-TR" sz="1600" dirty="0"/>
              <a:t>ve </a:t>
            </a:r>
            <a:r>
              <a:rPr lang="tr-TR" sz="1600" b="1" dirty="0" err="1"/>
              <a:t>Specificity</a:t>
            </a:r>
            <a:r>
              <a:rPr lang="tr-TR" sz="1600" b="1" dirty="0"/>
              <a:t> </a:t>
            </a:r>
            <a:r>
              <a:rPr lang="tr-TR" sz="1600" dirty="0"/>
              <a:t>formülleriyle sağlanır.</a:t>
            </a:r>
          </a:p>
          <a:p>
            <a:r>
              <a:rPr lang="tr-TR" sz="1600" i="1" dirty="0" smtClean="0"/>
              <a:t>Precision</a:t>
            </a:r>
            <a:r>
              <a:rPr lang="tr-TR" sz="1600" i="1" dirty="0"/>
              <a:t>: Doğru sınıflandırılan verilerin oranını verir</a:t>
            </a:r>
            <a:r>
              <a:rPr lang="tr-TR" sz="1600" i="1" dirty="0" smtClean="0"/>
              <a:t>.</a:t>
            </a:r>
          </a:p>
          <a:p>
            <a:r>
              <a:rPr lang="tr-TR" sz="1600" i="1" dirty="0" err="1"/>
              <a:t>Recall</a:t>
            </a:r>
            <a:r>
              <a:rPr lang="tr-TR" sz="1600" i="1" dirty="0"/>
              <a:t>: Sadece pozitif değerlerden doğru sınıflandırılanların oranını verir</a:t>
            </a:r>
            <a:r>
              <a:rPr lang="tr-TR" sz="1600" i="1" dirty="0" smtClean="0"/>
              <a:t>.</a:t>
            </a:r>
          </a:p>
          <a:p>
            <a:r>
              <a:rPr lang="tr-TR" sz="1600" i="1" dirty="0" smtClean="0"/>
              <a:t>F-</a:t>
            </a:r>
            <a:r>
              <a:rPr lang="tr-TR" sz="1600" i="1" dirty="0" err="1" smtClean="0"/>
              <a:t>Score</a:t>
            </a:r>
            <a:r>
              <a:rPr lang="tr-TR" sz="1600" i="1" dirty="0" smtClean="0"/>
              <a:t> </a:t>
            </a:r>
            <a:r>
              <a:rPr lang="tr-TR" sz="1600" i="1" dirty="0"/>
              <a:t>(F-</a:t>
            </a:r>
            <a:r>
              <a:rPr lang="tr-TR" sz="1600" i="1" dirty="0" err="1"/>
              <a:t>measure</a:t>
            </a:r>
            <a:r>
              <a:rPr lang="tr-TR" sz="1600" i="1" dirty="0"/>
              <a:t>): Precision ve </a:t>
            </a:r>
            <a:r>
              <a:rPr lang="tr-TR" sz="1600" i="1" dirty="0" err="1"/>
              <a:t>Recall</a:t>
            </a:r>
            <a:r>
              <a:rPr lang="tr-TR" sz="1600" i="1" dirty="0"/>
              <a:t> değerlerinin </a:t>
            </a:r>
            <a:r>
              <a:rPr lang="tr-TR" sz="1600" i="1" dirty="0" err="1"/>
              <a:t>harmonik</a:t>
            </a:r>
            <a:r>
              <a:rPr lang="tr-TR" sz="1600" i="1" dirty="0"/>
              <a:t> ortalamasını verir</a:t>
            </a:r>
            <a:r>
              <a:rPr lang="tr-TR" sz="1600" i="1" dirty="0" smtClean="0"/>
              <a:t>.</a:t>
            </a:r>
          </a:p>
          <a:p>
            <a:r>
              <a:rPr lang="tr-TR" sz="1600" i="1" dirty="0" err="1"/>
              <a:t>Sensitivity</a:t>
            </a:r>
            <a:r>
              <a:rPr lang="tr-TR" sz="1600" i="1" dirty="0"/>
              <a:t>: </a:t>
            </a:r>
            <a:r>
              <a:rPr lang="tr-TR" sz="1600" i="1" dirty="0" err="1"/>
              <a:t>Recall</a:t>
            </a:r>
            <a:r>
              <a:rPr lang="tr-TR" sz="1600" i="1" dirty="0"/>
              <a:t> ile aynıdır. Pozitif olarak sınıflandırılan verilerin gerçekteki pozitif verilere oranını verir</a:t>
            </a:r>
            <a:r>
              <a:rPr lang="tr-TR" sz="1600" i="1" dirty="0" smtClean="0"/>
              <a:t>.</a:t>
            </a:r>
          </a:p>
          <a:p>
            <a:r>
              <a:rPr lang="tr-TR" sz="1600" i="1" dirty="0" err="1"/>
              <a:t>Specificity</a:t>
            </a:r>
            <a:r>
              <a:rPr lang="tr-TR" sz="1600" i="1" dirty="0"/>
              <a:t>: Sadece negatif olarak sınıflandırılan verilerin gerçekteki negatif verilere oranını verir</a:t>
            </a:r>
            <a:r>
              <a:rPr lang="tr-TR" sz="1600" i="1" dirty="0" smtClean="0"/>
              <a:t>.</a:t>
            </a:r>
          </a:p>
          <a:p>
            <a:r>
              <a:rPr lang="tr-TR" sz="1600" b="1" i="1" dirty="0" err="1"/>
              <a:t>Accuracy</a:t>
            </a:r>
            <a:r>
              <a:rPr lang="tr-TR" sz="1600" b="1" i="1" dirty="0"/>
              <a:t> </a:t>
            </a:r>
            <a:r>
              <a:rPr lang="tr-TR" sz="1600" i="1" dirty="0"/>
              <a:t>değeri ise doğruluk değerinin kendisidir ve aşağıdaki gibi hesaplanır.</a:t>
            </a:r>
            <a:endParaRPr lang="tr-TR" sz="1600" dirty="0"/>
          </a:p>
        </p:txBody>
      </p:sp>
      <p:pic>
        <p:nvPicPr>
          <p:cNvPr id="4098" name="Picture 2" descr="https://miro.medium.com/v2/resize:fit:201/1*C9JxKlrNr7_YekWK3j7Fs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635" y="4654228"/>
            <a:ext cx="15335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ttps://miro.medium.com/v2/resize:fit:169/1*LQiZShU9pjsU9kSVjCOKO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2667" y="4599930"/>
            <a:ext cx="1285875" cy="600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v2/resize:fit:308/1*nL2O85rPLDcl7wnbzAzTr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7623" y="5317217"/>
            <a:ext cx="2343150" cy="53340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https://miro.medium.com/v2/resize:fit:206/1*lCE-DVAGQ--btIpPTyYsA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5662" y="4599931"/>
            <a:ext cx="15716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miro.medium.com/v2/resize:fit:206/1*Fci1Ftrq4oWN4pEaGUTwq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7412" y="4599931"/>
            <a:ext cx="1571625" cy="600075"/>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https://miro.medium.com/v2/resize:fit:259/1*wxsc71dcmM5R_li8GvK6Fg.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77074" y="5383892"/>
            <a:ext cx="1971675" cy="46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7481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Karmaşıklık Matrisi</a:t>
            </a:r>
          </a:p>
        </p:txBody>
      </p:sp>
      <p:pic>
        <p:nvPicPr>
          <p:cNvPr id="5122" name="Picture 2" descr="Multiclass confusion 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756" y="2393171"/>
            <a:ext cx="2905125" cy="29051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cdn.analyticsvidhya.com/wp-content/uploads/2020/04/Multiclass-confusion-matrix-result.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536057" y="3047356"/>
            <a:ext cx="65532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961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Karmaşıklık Matrisi</a:t>
            </a:r>
          </a:p>
        </p:txBody>
      </p:sp>
      <p:sp>
        <p:nvSpPr>
          <p:cNvPr id="3" name="İçerik Yer Tutucusu 2"/>
          <p:cNvSpPr>
            <a:spLocks noGrp="1"/>
          </p:cNvSpPr>
          <p:nvPr>
            <p:ph idx="1"/>
          </p:nvPr>
        </p:nvSpPr>
        <p:spPr/>
        <p:txBody>
          <a:bodyPr/>
          <a:lstStyle/>
          <a:p>
            <a:endParaRPr lang="tr-TR" dirty="0"/>
          </a:p>
        </p:txBody>
      </p:sp>
      <p:pic>
        <p:nvPicPr>
          <p:cNvPr id="4" name="Resim 3"/>
          <p:cNvPicPr>
            <a:picLocks noChangeAspect="1"/>
          </p:cNvPicPr>
          <p:nvPr/>
        </p:nvPicPr>
        <p:blipFill>
          <a:blip r:embed="rId2"/>
          <a:stretch>
            <a:fillRect/>
          </a:stretch>
        </p:blipFill>
        <p:spPr>
          <a:xfrm>
            <a:off x="776378" y="1423322"/>
            <a:ext cx="8636748" cy="5155943"/>
          </a:xfrm>
          <a:prstGeom prst="rect">
            <a:avLst/>
          </a:prstGeom>
        </p:spPr>
      </p:pic>
    </p:spTree>
    <p:extLst>
      <p:ext uri="{BB962C8B-B14F-4D97-AF65-F5344CB8AC3E}">
        <p14:creationId xmlns:p14="http://schemas.microsoft.com/office/powerpoint/2010/main" val="899229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838200" y="1328468"/>
            <a:ext cx="4561936" cy="5141343"/>
          </a:xfrm>
        </p:spPr>
        <p:txBody>
          <a:bodyPr>
            <a:normAutofit fontScale="92500" lnSpcReduction="20000"/>
          </a:bodyPr>
          <a:lstStyle/>
          <a:p>
            <a:r>
              <a:rPr lang="tr-TR" sz="1600" dirty="0" smtClean="0"/>
              <a:t>4 adet verimiz ve verilerimizin sınıfları olsun. Hangi sınıfta </a:t>
            </a:r>
            <a:r>
              <a:rPr lang="tr-TR" sz="1600" dirty="0"/>
              <a:t>olduğunu</a:t>
            </a:r>
            <a:r>
              <a:rPr lang="tr-TR" sz="1600" dirty="0" smtClean="0"/>
              <a:t> bilmediğimiz 5. verimiz gelsin. Bu veri hangi sınıftan olabilir?</a:t>
            </a:r>
          </a:p>
          <a:p>
            <a:r>
              <a:rPr lang="tr-TR" sz="1600" b="1" dirty="0"/>
              <a:t>Adım 1:</a:t>
            </a:r>
            <a:endParaRPr lang="tr-TR" sz="1600" dirty="0"/>
          </a:p>
          <a:p>
            <a:r>
              <a:rPr lang="tr-TR" sz="1600" dirty="0"/>
              <a:t>K değerini 3 olsun.</a:t>
            </a:r>
          </a:p>
          <a:p>
            <a:r>
              <a:rPr lang="tr-TR" sz="1600" b="1" dirty="0"/>
              <a:t>Adım 2:</a:t>
            </a:r>
            <a:r>
              <a:rPr lang="tr-TR" sz="1600" dirty="0"/>
              <a:t> Yeni eklenen nesne ile diğer nesneler arasındaki uzaklıkları bul</a:t>
            </a:r>
            <a:r>
              <a:rPr lang="tr-TR" sz="1600" dirty="0" smtClean="0"/>
              <a:t>.</a:t>
            </a:r>
          </a:p>
          <a:p>
            <a:endParaRPr lang="tr-TR" dirty="0"/>
          </a:p>
          <a:p>
            <a:r>
              <a:rPr lang="tr-TR" sz="1600" dirty="0"/>
              <a:t>Adım 3: Uzaklıkları Sırala, k adet nesneyi seç.</a:t>
            </a:r>
          </a:p>
          <a:p>
            <a:r>
              <a:rPr lang="tr-TR" sz="1600" dirty="0" smtClean="0"/>
              <a:t>Nesne 4, Nesne 3 ve Nesne 1 en yakın 3 uzaklıktır.</a:t>
            </a:r>
          </a:p>
          <a:p>
            <a:r>
              <a:rPr lang="tr-TR" sz="1600" dirty="0" smtClean="0"/>
              <a:t>Adım 4: Sınıf kategori sayılarını belirleme: 2 adet Sınıf_2 ve 1 adet Sınıf_1 sınıfından vardır.</a:t>
            </a:r>
          </a:p>
          <a:p>
            <a:r>
              <a:rPr lang="tr-TR" sz="1600" dirty="0" smtClean="0"/>
              <a:t>Adım 5: Seçim: Bu durumda kazanan Sınıf_2 kazanandır.</a:t>
            </a:r>
          </a:p>
          <a:p>
            <a:r>
              <a:rPr lang="tr-TR" sz="1600" dirty="0"/>
              <a:t>Eğitim kümesinin büyük olması ve k değerini uygun seçilmesi KNN açısından çok önemlidir. KNN algoritmasına karar verdiğinizde eğitim verinizi ve k değerini arttırarak başarınıza bakın. Başarı sabitlenmeye başladığında iyi bir KNN tahmin sistemi yapmışınızdır. Bu algoritmanın kötü tarafı her ekleme işleminde uzaklıkların hesaplanmasıdır. </a:t>
            </a:r>
            <a:endParaRPr lang="tr-TR" dirty="0"/>
          </a:p>
          <a:p>
            <a:endParaRPr lang="tr-TR" dirty="0" smtClean="0"/>
          </a:p>
          <a:p>
            <a:endParaRPr lang="tr-TR" dirty="0" smtClean="0"/>
          </a:p>
          <a:p>
            <a:endParaRPr lang="tr-TR" dirty="0"/>
          </a:p>
        </p:txBody>
      </p:sp>
      <p:pic>
        <p:nvPicPr>
          <p:cNvPr id="4" name="Resim 3" descr="https://erdincuzun.com/wp-content/uploads/2017/2016/knn/knn_grafik.jpg"/>
          <p:cNvPicPr/>
          <p:nvPr/>
        </p:nvPicPr>
        <p:blipFill>
          <a:blip r:embed="rId2">
            <a:extLst>
              <a:ext uri="{28A0092B-C50C-407E-A947-70E740481C1C}">
                <a14:useLocalDpi xmlns:a14="http://schemas.microsoft.com/office/drawing/2010/main" val="0"/>
              </a:ext>
            </a:extLst>
          </a:blip>
          <a:srcRect/>
          <a:stretch>
            <a:fillRect/>
          </a:stretch>
        </p:blipFill>
        <p:spPr bwMode="auto">
          <a:xfrm>
            <a:off x="6194030" y="1825625"/>
            <a:ext cx="3944620" cy="1922780"/>
          </a:xfrm>
          <a:prstGeom prst="rect">
            <a:avLst/>
          </a:prstGeom>
          <a:noFill/>
          <a:ln>
            <a:noFill/>
          </a:ln>
        </p:spPr>
      </p:pic>
      <p:pic>
        <p:nvPicPr>
          <p:cNvPr id="10" name="Resim 9" descr="https://erdincuzun.com/wp-content/uploads/2017/2016/knn/knn_distance_formul.jpg"/>
          <p:cNvPicPr/>
          <p:nvPr/>
        </p:nvPicPr>
        <p:blipFill>
          <a:blip r:embed="rId3">
            <a:extLst>
              <a:ext uri="{28A0092B-C50C-407E-A947-70E740481C1C}">
                <a14:useLocalDpi xmlns:a14="http://schemas.microsoft.com/office/drawing/2010/main" val="0"/>
              </a:ext>
            </a:extLst>
          </a:blip>
          <a:srcRect/>
          <a:stretch>
            <a:fillRect/>
          </a:stretch>
        </p:blipFill>
        <p:spPr bwMode="auto">
          <a:xfrm>
            <a:off x="1027753" y="2871315"/>
            <a:ext cx="2924810" cy="445770"/>
          </a:xfrm>
          <a:prstGeom prst="rect">
            <a:avLst/>
          </a:prstGeom>
          <a:noFill/>
          <a:ln>
            <a:noFill/>
          </a:ln>
        </p:spPr>
      </p:pic>
      <p:pic>
        <p:nvPicPr>
          <p:cNvPr id="11" name="Resim 10" descr="https://erdincuzun.com/wp-content/uploads/2017/2016/knn/knn_uzaklik_sonuc.jpg"/>
          <p:cNvPicPr/>
          <p:nvPr/>
        </p:nvPicPr>
        <p:blipFill>
          <a:blip r:embed="rId4">
            <a:extLst>
              <a:ext uri="{28A0092B-C50C-407E-A947-70E740481C1C}">
                <a14:useLocalDpi xmlns:a14="http://schemas.microsoft.com/office/drawing/2010/main" val="0"/>
              </a:ext>
            </a:extLst>
          </a:blip>
          <a:srcRect/>
          <a:stretch>
            <a:fillRect/>
          </a:stretch>
        </p:blipFill>
        <p:spPr bwMode="auto">
          <a:xfrm>
            <a:off x="6194030" y="3883342"/>
            <a:ext cx="2514600" cy="1189990"/>
          </a:xfrm>
          <a:prstGeom prst="rect">
            <a:avLst/>
          </a:prstGeom>
          <a:noFill/>
          <a:ln>
            <a:noFill/>
          </a:ln>
        </p:spPr>
      </p:pic>
      <p:pic>
        <p:nvPicPr>
          <p:cNvPr id="12" name="Resim 11" descr="https://erdincuzun.com/wp-content/uploads/2017/2016/knn/knn_siralama.jpg"/>
          <p:cNvPicPr/>
          <p:nvPr/>
        </p:nvPicPr>
        <p:blipFill>
          <a:blip r:embed="rId5">
            <a:extLst>
              <a:ext uri="{28A0092B-C50C-407E-A947-70E740481C1C}">
                <a14:useLocalDpi xmlns:a14="http://schemas.microsoft.com/office/drawing/2010/main" val="0"/>
              </a:ext>
            </a:extLst>
          </a:blip>
          <a:srcRect/>
          <a:stretch>
            <a:fillRect/>
          </a:stretch>
        </p:blipFill>
        <p:spPr bwMode="auto">
          <a:xfrm>
            <a:off x="6194030" y="5094075"/>
            <a:ext cx="1558925" cy="1172210"/>
          </a:xfrm>
          <a:prstGeom prst="rect">
            <a:avLst/>
          </a:prstGeom>
          <a:noFill/>
          <a:ln>
            <a:noFill/>
          </a:ln>
        </p:spPr>
      </p:pic>
    </p:spTree>
    <p:extLst>
      <p:ext uri="{BB962C8B-B14F-4D97-AF65-F5344CB8AC3E}">
        <p14:creationId xmlns:p14="http://schemas.microsoft.com/office/powerpoint/2010/main" val="92468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NAIVE </a:t>
            </a:r>
            <a:r>
              <a:rPr lang="tr-TR" b="1" dirty="0" smtClean="0"/>
              <a:t>BAYES</a:t>
            </a:r>
            <a:endParaRPr lang="tr-TR" dirty="0"/>
          </a:p>
        </p:txBody>
      </p:sp>
      <p:sp>
        <p:nvSpPr>
          <p:cNvPr id="3" name="İçerik Yer Tutucusu 2"/>
          <p:cNvSpPr>
            <a:spLocks noGrp="1"/>
          </p:cNvSpPr>
          <p:nvPr>
            <p:ph idx="1"/>
          </p:nvPr>
        </p:nvSpPr>
        <p:spPr/>
        <p:txBody>
          <a:bodyPr>
            <a:normAutofit fontScale="85000" lnSpcReduction="20000"/>
          </a:bodyPr>
          <a:lstStyle/>
          <a:p>
            <a:r>
              <a:rPr lang="tr-TR" dirty="0" err="1"/>
              <a:t>Naive</a:t>
            </a:r>
            <a:r>
              <a:rPr lang="tr-TR" dirty="0"/>
              <a:t> </a:t>
            </a:r>
            <a:r>
              <a:rPr lang="tr-TR" dirty="0" err="1"/>
              <a:t>Bayes</a:t>
            </a:r>
            <a:r>
              <a:rPr lang="tr-TR" dirty="0"/>
              <a:t> Sınıflandırıcı adını 17. yüzyılda yaşamış İngiliz matematikçi Thomas </a:t>
            </a:r>
            <a:r>
              <a:rPr lang="tr-TR" dirty="0" err="1"/>
              <a:t>Bayes’ten</a:t>
            </a:r>
            <a:r>
              <a:rPr lang="tr-TR" dirty="0"/>
              <a:t> alır. </a:t>
            </a:r>
            <a:r>
              <a:rPr lang="tr-TR" dirty="0" err="1"/>
              <a:t>Naive</a:t>
            </a:r>
            <a:r>
              <a:rPr lang="tr-TR" dirty="0"/>
              <a:t> </a:t>
            </a:r>
            <a:r>
              <a:rPr lang="tr-TR" dirty="0" err="1"/>
              <a:t>Bayes</a:t>
            </a:r>
            <a:r>
              <a:rPr lang="tr-TR" dirty="0"/>
              <a:t> sınıflandırıcı bağımsız varsayımlarla </a:t>
            </a:r>
            <a:r>
              <a:rPr lang="tr-TR" dirty="0" err="1"/>
              <a:t>Bayes</a:t>
            </a:r>
            <a:r>
              <a:rPr lang="tr-TR" dirty="0"/>
              <a:t> teoremini temel alan olasılıklı bir </a:t>
            </a:r>
            <a:r>
              <a:rPr lang="tr-TR" dirty="0" err="1"/>
              <a:t>sınıflayıcıdır</a:t>
            </a:r>
            <a:r>
              <a:rPr lang="tr-TR" dirty="0"/>
              <a:t>. Yalın tasarımına ve görünüşte basitleştirilmiş varsayımlara rağmen </a:t>
            </a:r>
            <a:r>
              <a:rPr lang="tr-TR" dirty="0" err="1"/>
              <a:t>naive</a:t>
            </a:r>
            <a:r>
              <a:rPr lang="tr-TR" dirty="0"/>
              <a:t> </a:t>
            </a:r>
            <a:r>
              <a:rPr lang="tr-TR" dirty="0" err="1"/>
              <a:t>Bayes</a:t>
            </a:r>
            <a:r>
              <a:rPr lang="tr-TR" dirty="0"/>
              <a:t> sınıflandırıcı gerçek dünya durumlarında beklenenden çok daha iyi sonuçlar vermektedir. </a:t>
            </a:r>
          </a:p>
          <a:p>
            <a:r>
              <a:rPr lang="tr-TR" b="1" dirty="0" err="1"/>
              <a:t>Bayes</a:t>
            </a:r>
            <a:r>
              <a:rPr lang="tr-TR" b="1" dirty="0"/>
              <a:t> Teoremi</a:t>
            </a:r>
            <a:endParaRPr lang="tr-TR" dirty="0"/>
          </a:p>
          <a:p>
            <a:r>
              <a:rPr lang="tr-TR" dirty="0"/>
              <a:t>Bu teorem bir </a:t>
            </a:r>
            <a:r>
              <a:rPr lang="tr-TR" dirty="0" err="1"/>
              <a:t>rassal</a:t>
            </a:r>
            <a:r>
              <a:rPr lang="tr-TR" dirty="0"/>
              <a:t> değişken için koşullu olasılıklar ile önsel (marjinal) olasılıklar arasındaki ilişkiyi gösterir.</a:t>
            </a:r>
          </a:p>
          <a:p>
            <a:endParaRPr lang="tr-TR" dirty="0" smtClean="0"/>
          </a:p>
          <a:p>
            <a:r>
              <a:rPr lang="tr-TR" dirty="0"/>
              <a:t>P(A|B) : B olayı gerçekleştiği durumda A olayının meydana gelme olasılığı</a:t>
            </a:r>
          </a:p>
          <a:p>
            <a:r>
              <a:rPr lang="tr-TR" dirty="0"/>
              <a:t>P(B|A) ; A olayı gerçekleştiği durumda B olayının meydana gelme olasılığı</a:t>
            </a:r>
          </a:p>
          <a:p>
            <a:r>
              <a:rPr lang="tr-TR" dirty="0"/>
              <a:t>P(A) ve P(B) : A ve B olaylarının önsel olasılıklarıdır.</a:t>
            </a:r>
          </a:p>
          <a:p>
            <a:endParaRPr lang="tr-TR" dirty="0"/>
          </a:p>
        </p:txBody>
      </p:sp>
      <p:pic>
        <p:nvPicPr>
          <p:cNvPr id="9" name="Resim 8" descr="https://erdincuzun.com/wp-content/uploads/2017/2016/bayes/bayes_01.png"/>
          <p:cNvPicPr/>
          <p:nvPr/>
        </p:nvPicPr>
        <p:blipFill>
          <a:blip r:embed="rId2">
            <a:extLst>
              <a:ext uri="{28A0092B-C50C-407E-A947-70E740481C1C}">
                <a14:useLocalDpi xmlns:a14="http://schemas.microsoft.com/office/drawing/2010/main" val="0"/>
              </a:ext>
            </a:extLst>
          </a:blip>
          <a:srcRect/>
          <a:stretch>
            <a:fillRect/>
          </a:stretch>
        </p:blipFill>
        <p:spPr bwMode="auto">
          <a:xfrm>
            <a:off x="4346012" y="4097547"/>
            <a:ext cx="1998980" cy="457200"/>
          </a:xfrm>
          <a:prstGeom prst="rect">
            <a:avLst/>
          </a:prstGeom>
          <a:noFill/>
          <a:ln>
            <a:noFill/>
          </a:ln>
        </p:spPr>
      </p:pic>
    </p:spTree>
    <p:extLst>
      <p:ext uri="{BB962C8B-B14F-4D97-AF65-F5344CB8AC3E}">
        <p14:creationId xmlns:p14="http://schemas.microsoft.com/office/powerpoint/2010/main" val="309229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Naive</a:t>
            </a:r>
            <a:r>
              <a:rPr lang="tr-TR" b="1" dirty="0"/>
              <a:t> </a:t>
            </a:r>
            <a:r>
              <a:rPr lang="tr-TR" b="1" dirty="0" err="1"/>
              <a:t>Bayes</a:t>
            </a:r>
            <a:r>
              <a:rPr lang="tr-TR" b="1" dirty="0"/>
              <a:t> Sınıflandırma </a:t>
            </a:r>
            <a:r>
              <a:rPr lang="tr-TR" b="1" dirty="0" smtClean="0"/>
              <a:t>Modeli</a:t>
            </a:r>
            <a:endParaRPr lang="tr-TR" dirty="0"/>
          </a:p>
        </p:txBody>
      </p:sp>
      <p:sp>
        <p:nvSpPr>
          <p:cNvPr id="3" name="İçerik Yer Tutucusu 2"/>
          <p:cNvSpPr>
            <a:spLocks noGrp="1"/>
          </p:cNvSpPr>
          <p:nvPr>
            <p:ph idx="1"/>
          </p:nvPr>
        </p:nvSpPr>
        <p:spPr/>
        <p:txBody>
          <a:bodyPr/>
          <a:lstStyle/>
          <a:p>
            <a:r>
              <a:rPr lang="tr-TR" dirty="0"/>
              <a:t>Bir sınıflandırma problemi bir çok özellikten ve bir sonuç (hedef) değişkeninden oluşur.</a:t>
            </a:r>
          </a:p>
          <a:p>
            <a:endParaRPr lang="tr-TR" dirty="0" smtClean="0"/>
          </a:p>
          <a:p>
            <a:endParaRPr lang="tr-TR" dirty="0"/>
          </a:p>
          <a:p>
            <a:r>
              <a:rPr lang="tr-TR" dirty="0"/>
              <a:t>C verilen hedef ve F </a:t>
            </a:r>
            <a:r>
              <a:rPr lang="tr-TR" dirty="0" smtClean="0"/>
              <a:t>özelliklerimizi </a:t>
            </a:r>
            <a:r>
              <a:rPr lang="tr-TR" dirty="0"/>
              <a:t>temsil eder. </a:t>
            </a:r>
            <a:r>
              <a:rPr lang="tr-TR" dirty="0" err="1"/>
              <a:t>Naive</a:t>
            </a:r>
            <a:r>
              <a:rPr lang="tr-TR" dirty="0"/>
              <a:t> </a:t>
            </a:r>
            <a:r>
              <a:rPr lang="tr-TR" dirty="0" err="1"/>
              <a:t>bayes</a:t>
            </a:r>
            <a:r>
              <a:rPr lang="tr-TR" dirty="0"/>
              <a:t> sınıflandırıcı basitçe bütün koşullu olasılıkların çarpımıdır.</a:t>
            </a:r>
          </a:p>
          <a:p>
            <a:endParaRPr lang="tr-TR" dirty="0"/>
          </a:p>
        </p:txBody>
      </p:sp>
      <p:pic>
        <p:nvPicPr>
          <p:cNvPr id="4" name="Resim 3" descr="https://erdincuzun.com/wp-content/uploads/2017/2016/bayes/bayes_02.png"/>
          <p:cNvPicPr/>
          <p:nvPr/>
        </p:nvPicPr>
        <p:blipFill>
          <a:blip r:embed="rId2">
            <a:extLst>
              <a:ext uri="{28A0092B-C50C-407E-A947-70E740481C1C}">
                <a14:useLocalDpi xmlns:a14="http://schemas.microsoft.com/office/drawing/2010/main" val="0"/>
              </a:ext>
            </a:extLst>
          </a:blip>
          <a:srcRect/>
          <a:stretch>
            <a:fillRect/>
          </a:stretch>
        </p:blipFill>
        <p:spPr bwMode="auto">
          <a:xfrm>
            <a:off x="3411220" y="2835670"/>
            <a:ext cx="2684780" cy="703580"/>
          </a:xfrm>
          <a:prstGeom prst="rect">
            <a:avLst/>
          </a:prstGeom>
          <a:noFill/>
          <a:ln>
            <a:noFill/>
          </a:ln>
        </p:spPr>
      </p:pic>
    </p:spTree>
    <p:extLst>
      <p:ext uri="{BB962C8B-B14F-4D97-AF65-F5344CB8AC3E}">
        <p14:creationId xmlns:p14="http://schemas.microsoft.com/office/powerpoint/2010/main" val="123814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idx="1"/>
          </p:nvPr>
        </p:nvSpPr>
        <p:spPr>
          <a:xfrm>
            <a:off x="838200" y="1825625"/>
            <a:ext cx="5674743" cy="4351338"/>
          </a:xfrm>
        </p:spPr>
        <p:txBody>
          <a:bodyPr>
            <a:normAutofit fontScale="55000" lnSpcReduction="20000"/>
          </a:bodyPr>
          <a:lstStyle/>
          <a:p>
            <a:r>
              <a:rPr lang="tr-TR" dirty="0"/>
              <a:t>hava durumu üzerinden futbol oynayıp oynamayacağımıza karar </a:t>
            </a:r>
            <a:r>
              <a:rPr lang="tr-TR" dirty="0" smtClean="0"/>
              <a:t>vermeye çalışalım.</a:t>
            </a:r>
          </a:p>
          <a:p>
            <a:r>
              <a:rPr lang="tr-TR" dirty="0"/>
              <a:t>Hava güneşli olduğunda futbol oynama olasılığını tahmin edelim. Bunun için yukarıdaki tablolardan hesaplamalar yapacağız.</a:t>
            </a:r>
          </a:p>
          <a:p>
            <a:r>
              <a:rPr lang="tr-TR" dirty="0"/>
              <a:t>Beklenti 1: Güneşliyken Futbol Oyna Evet = P(Evet | Güneşli) = P(Güneşli | Evet) * P(Evet) / P (Güneşli)</a:t>
            </a:r>
          </a:p>
          <a:p>
            <a:r>
              <a:rPr lang="tr-TR" dirty="0"/>
              <a:t>P (Güneşli |Evet) = 3/9 = 0.333, P(Güneşli) = 5/14 = 0.357, P(Evet)= 9/14 = 0.643</a:t>
            </a:r>
          </a:p>
          <a:p>
            <a:r>
              <a:rPr lang="tr-TR" dirty="0"/>
              <a:t>P (Evet | Güneşli) = 0.333 * 0.643 / 0.357 = 0.600</a:t>
            </a:r>
          </a:p>
          <a:p>
            <a:r>
              <a:rPr lang="tr-TR" dirty="0"/>
              <a:t>Beklenti 2: Güneşliyken Futbol Oyna Hayır = P(Hayır | Güneşli) = P(Güneşli | Hayır) * P(Hayır) / P (Güneşli)</a:t>
            </a:r>
          </a:p>
          <a:p>
            <a:r>
              <a:rPr lang="tr-TR" dirty="0"/>
              <a:t>P (Güneşli | Hayır) = 2/9 = 0.222, P(Güneşli) = 5/14 = 0.357, P(Hayır)= 5/14 = 0.357</a:t>
            </a:r>
          </a:p>
          <a:p>
            <a:r>
              <a:rPr lang="tr-TR" dirty="0"/>
              <a:t>P (Hayır | Güneşli) = 0.222 * 0.357 / 0.357 = 0.222</a:t>
            </a:r>
          </a:p>
          <a:p>
            <a:r>
              <a:rPr lang="tr-TR" dirty="0"/>
              <a:t>Son aşamada beklenti 1 ile beklenti 2 kıyaslanır. Beklenti 1 daha büyük değere sahip olduğu seçilir. </a:t>
            </a:r>
            <a:r>
              <a:rPr lang="tr-TR" dirty="0" err="1"/>
              <a:t>Naive</a:t>
            </a:r>
            <a:r>
              <a:rPr lang="tr-TR" dirty="0"/>
              <a:t> </a:t>
            </a:r>
            <a:r>
              <a:rPr lang="tr-TR" dirty="0" err="1"/>
              <a:t>Bayesian</a:t>
            </a:r>
            <a:r>
              <a:rPr lang="tr-TR" dirty="0"/>
              <a:t> </a:t>
            </a:r>
            <a:r>
              <a:rPr lang="tr-TR" dirty="0" err="1"/>
              <a:t>Classifier</a:t>
            </a:r>
            <a:r>
              <a:rPr lang="tr-TR" dirty="0"/>
              <a:t> havayı güneşli gördüğünde </a:t>
            </a:r>
            <a:r>
              <a:rPr lang="tr-TR"/>
              <a:t>futbol </a:t>
            </a:r>
            <a:r>
              <a:rPr lang="tr-TR" smtClean="0"/>
              <a:t>oynamaya </a:t>
            </a:r>
            <a:r>
              <a:rPr lang="tr-TR" dirty="0"/>
              <a:t>izin verir.</a:t>
            </a:r>
          </a:p>
          <a:p>
            <a:endParaRPr lang="tr-TR" dirty="0"/>
          </a:p>
        </p:txBody>
      </p:sp>
      <p:pic>
        <p:nvPicPr>
          <p:cNvPr id="4" name="Resim 3" descr="https://erdincuzun.com/wp-content/uploads/2017/2016/bayes/veri_bayesian_01.jpg"/>
          <p:cNvPicPr/>
          <p:nvPr/>
        </p:nvPicPr>
        <p:blipFill>
          <a:blip r:embed="rId2">
            <a:extLst>
              <a:ext uri="{28A0092B-C50C-407E-A947-70E740481C1C}">
                <a14:useLocalDpi xmlns:a14="http://schemas.microsoft.com/office/drawing/2010/main" val="0"/>
              </a:ext>
            </a:extLst>
          </a:blip>
          <a:srcRect/>
          <a:stretch>
            <a:fillRect/>
          </a:stretch>
        </p:blipFill>
        <p:spPr bwMode="auto">
          <a:xfrm>
            <a:off x="8498211" y="1334009"/>
            <a:ext cx="1699895" cy="2930525"/>
          </a:xfrm>
          <a:prstGeom prst="rect">
            <a:avLst/>
          </a:prstGeom>
          <a:noFill/>
          <a:ln>
            <a:noFill/>
          </a:ln>
        </p:spPr>
      </p:pic>
      <p:pic>
        <p:nvPicPr>
          <p:cNvPr id="5" name="Resim 4" descr="https://erdincuzun.com/wp-content/uploads/2017/2016/bayes/veri_bayesian_02_.jpg"/>
          <p:cNvPicPr/>
          <p:nvPr/>
        </p:nvPicPr>
        <p:blipFill>
          <a:blip r:embed="rId3">
            <a:extLst>
              <a:ext uri="{28A0092B-C50C-407E-A947-70E740481C1C}">
                <a14:useLocalDpi xmlns:a14="http://schemas.microsoft.com/office/drawing/2010/main" val="0"/>
              </a:ext>
            </a:extLst>
          </a:blip>
          <a:srcRect/>
          <a:stretch>
            <a:fillRect/>
          </a:stretch>
        </p:blipFill>
        <p:spPr bwMode="auto">
          <a:xfrm>
            <a:off x="6765835" y="4426650"/>
            <a:ext cx="4422775" cy="972185"/>
          </a:xfrm>
          <a:prstGeom prst="rect">
            <a:avLst/>
          </a:prstGeom>
          <a:noFill/>
          <a:ln>
            <a:noFill/>
          </a:ln>
        </p:spPr>
      </p:pic>
    </p:spTree>
    <p:extLst>
      <p:ext uri="{BB962C8B-B14F-4D97-AF65-F5344CB8AC3E}">
        <p14:creationId xmlns:p14="http://schemas.microsoft.com/office/powerpoint/2010/main" val="342114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635539"/>
          </a:xfrm>
        </p:spPr>
        <p:txBody>
          <a:bodyPr>
            <a:normAutofit fontScale="90000"/>
          </a:bodyPr>
          <a:lstStyle/>
          <a:p>
            <a:r>
              <a:rPr lang="tr-TR" dirty="0" smtClean="0"/>
              <a:t>Karar ağaçları</a:t>
            </a:r>
            <a:endParaRPr lang="tr-TR" dirty="0"/>
          </a:p>
        </p:txBody>
      </p:sp>
      <p:sp>
        <p:nvSpPr>
          <p:cNvPr id="3" name="İçerik Yer Tutucusu 2"/>
          <p:cNvSpPr>
            <a:spLocks noGrp="1"/>
          </p:cNvSpPr>
          <p:nvPr>
            <p:ph idx="1"/>
          </p:nvPr>
        </p:nvSpPr>
        <p:spPr>
          <a:xfrm>
            <a:off x="838200" y="1000664"/>
            <a:ext cx="5942162" cy="5176299"/>
          </a:xfrm>
        </p:spPr>
        <p:txBody>
          <a:bodyPr>
            <a:normAutofit/>
          </a:bodyPr>
          <a:lstStyle/>
          <a:p>
            <a:pPr marL="0" indent="0">
              <a:buNone/>
            </a:pPr>
            <a:r>
              <a:rPr lang="tr-TR" sz="2200" dirty="0" smtClean="0"/>
              <a:t>Sınıflama</a:t>
            </a:r>
            <a:r>
              <a:rPr lang="tr-TR" sz="2200" dirty="0"/>
              <a:t>, özellik ve hedefe göre karar düğümleri (</a:t>
            </a:r>
            <a:r>
              <a:rPr lang="tr-TR" sz="2200" dirty="0" err="1"/>
              <a:t>decision</a:t>
            </a:r>
            <a:r>
              <a:rPr lang="tr-TR" sz="2200" dirty="0"/>
              <a:t> </a:t>
            </a:r>
            <a:r>
              <a:rPr lang="tr-TR" sz="2200" dirty="0" err="1"/>
              <a:t>nodes</a:t>
            </a:r>
            <a:r>
              <a:rPr lang="tr-TR" sz="2200" dirty="0"/>
              <a:t>) ve yaprak düğümlerinden (</a:t>
            </a:r>
            <a:r>
              <a:rPr lang="tr-TR" sz="2200" dirty="0" err="1"/>
              <a:t>leaf</a:t>
            </a:r>
            <a:r>
              <a:rPr lang="tr-TR" sz="2200" dirty="0"/>
              <a:t> </a:t>
            </a:r>
            <a:r>
              <a:rPr lang="tr-TR" sz="2200" dirty="0" err="1"/>
              <a:t>nodes</a:t>
            </a:r>
            <a:r>
              <a:rPr lang="tr-TR" sz="2200" dirty="0"/>
              <a:t>) oluşan ağaç yapısı formunda bir model oluşturan bir sınıflandırma yöntemidir. </a:t>
            </a:r>
            <a:endParaRPr lang="tr-TR" sz="2200" dirty="0" smtClean="0"/>
          </a:p>
          <a:p>
            <a:pPr marL="0" indent="0">
              <a:buNone/>
            </a:pPr>
            <a:r>
              <a:rPr lang="tr-TR" sz="2200" dirty="0" smtClean="0"/>
              <a:t>Karar </a:t>
            </a:r>
            <a:r>
              <a:rPr lang="tr-TR" sz="2200" dirty="0"/>
              <a:t>ağacı algoritması, veri setini küçük ve hatta daha küçük parçalara bölerek geliştirilir. Bir karar düğümü bir veya birden fazla dallanma içerebilir. İlk düğüme kök düğüm (</a:t>
            </a:r>
            <a:r>
              <a:rPr lang="tr-TR" sz="2200" dirty="0" err="1"/>
              <a:t>root</a:t>
            </a:r>
            <a:r>
              <a:rPr lang="tr-TR" sz="2200" dirty="0"/>
              <a:t> </a:t>
            </a:r>
            <a:r>
              <a:rPr lang="tr-TR" sz="2200" dirty="0" err="1"/>
              <a:t>node</a:t>
            </a:r>
            <a:r>
              <a:rPr lang="tr-TR" sz="2200" dirty="0"/>
              <a:t>) denir. Bir karar ağacı hem kategorik hem de sayısal verilerden oluşabilir</a:t>
            </a:r>
            <a:r>
              <a:rPr lang="tr-TR" sz="2200" dirty="0" smtClean="0"/>
              <a:t>.</a:t>
            </a:r>
          </a:p>
          <a:p>
            <a:pPr marL="0" indent="0">
              <a:buNone/>
            </a:pPr>
            <a:r>
              <a:rPr lang="tr-TR" sz="2200" dirty="0"/>
              <a:t>Karar ağacını IF-ELSE </a:t>
            </a:r>
            <a:r>
              <a:rPr lang="tr-TR" sz="2200" dirty="0" err="1"/>
              <a:t>IF-ELSE</a:t>
            </a:r>
            <a:r>
              <a:rPr lang="tr-TR" sz="2200" dirty="0"/>
              <a:t> </a:t>
            </a:r>
            <a:r>
              <a:rPr lang="tr-TR" sz="2200" dirty="0" err="1"/>
              <a:t>statements</a:t>
            </a:r>
            <a:r>
              <a:rPr lang="tr-TR" sz="2200" dirty="0"/>
              <a:t> kullanarak rahatlıkla her hangi bir programlama dilinde kodlaya bilirsiniz. Örneğin Hava Durumu üç IF şart içerir. 2. IF şartı “Bulutlu” seçilmişse  “Futbol Oyna” için olumlu sonuç döndürülür.</a:t>
            </a:r>
          </a:p>
          <a:p>
            <a:pPr marL="0" indent="0">
              <a:buNone/>
            </a:pPr>
            <a:endParaRPr lang="tr-TR" sz="1700" dirty="0"/>
          </a:p>
          <a:p>
            <a:pPr marL="0" indent="0">
              <a:buNone/>
            </a:pPr>
            <a:endParaRPr lang="tr-TR" dirty="0"/>
          </a:p>
        </p:txBody>
      </p:sp>
      <p:pic>
        <p:nvPicPr>
          <p:cNvPr id="4" name="Resim 3" descr="https://erdincuzun.com/wp-content/uploads/2017/2016/genel/futbol_veri.png"/>
          <p:cNvPicPr/>
          <p:nvPr/>
        </p:nvPicPr>
        <p:blipFill>
          <a:blip r:embed="rId2">
            <a:extLst>
              <a:ext uri="{28A0092B-C50C-407E-A947-70E740481C1C}">
                <a14:useLocalDpi xmlns:a14="http://schemas.microsoft.com/office/drawing/2010/main" val="0"/>
              </a:ext>
            </a:extLst>
          </a:blip>
          <a:srcRect/>
          <a:stretch>
            <a:fillRect/>
          </a:stretch>
        </p:blipFill>
        <p:spPr bwMode="auto">
          <a:xfrm>
            <a:off x="7128826" y="480149"/>
            <a:ext cx="3930237" cy="3110141"/>
          </a:xfrm>
          <a:prstGeom prst="rect">
            <a:avLst/>
          </a:prstGeom>
          <a:noFill/>
          <a:ln>
            <a:noFill/>
          </a:ln>
        </p:spPr>
      </p:pic>
      <p:pic>
        <p:nvPicPr>
          <p:cNvPr id="6" name="Resim 5" descr="https://erdincuzun.com/wp-content/uploads/2017/2016/decision_tree/decision_tree.jpg"/>
          <p:cNvPicPr/>
          <p:nvPr/>
        </p:nvPicPr>
        <p:blipFill>
          <a:blip r:embed="rId3">
            <a:extLst>
              <a:ext uri="{28A0092B-C50C-407E-A947-70E740481C1C}">
                <a14:useLocalDpi xmlns:a14="http://schemas.microsoft.com/office/drawing/2010/main" val="0"/>
              </a:ext>
            </a:extLst>
          </a:blip>
          <a:srcRect/>
          <a:stretch>
            <a:fillRect/>
          </a:stretch>
        </p:blipFill>
        <p:spPr bwMode="auto">
          <a:xfrm>
            <a:off x="7484989" y="3590289"/>
            <a:ext cx="3453305" cy="2586673"/>
          </a:xfrm>
          <a:prstGeom prst="rect">
            <a:avLst/>
          </a:prstGeom>
          <a:noFill/>
          <a:ln>
            <a:noFill/>
          </a:ln>
        </p:spPr>
      </p:pic>
    </p:spTree>
    <p:extLst>
      <p:ext uri="{BB962C8B-B14F-4D97-AF65-F5344CB8AC3E}">
        <p14:creationId xmlns:p14="http://schemas.microsoft.com/office/powerpoint/2010/main" val="165979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İD3 algoritması</a:t>
            </a:r>
            <a:endParaRPr lang="tr-TR" dirty="0"/>
          </a:p>
        </p:txBody>
      </p:sp>
      <p:sp>
        <p:nvSpPr>
          <p:cNvPr id="3" name="İçerik Yer Tutucusu 2"/>
          <p:cNvSpPr>
            <a:spLocks noGrp="1"/>
          </p:cNvSpPr>
          <p:nvPr>
            <p:ph idx="1"/>
          </p:nvPr>
        </p:nvSpPr>
        <p:spPr>
          <a:xfrm>
            <a:off x="838200" y="1337733"/>
            <a:ext cx="7770962" cy="4839230"/>
          </a:xfrm>
        </p:spPr>
        <p:txBody>
          <a:bodyPr>
            <a:normAutofit fontScale="70000" lnSpcReduction="20000"/>
          </a:bodyPr>
          <a:lstStyle/>
          <a:p>
            <a:r>
              <a:rPr lang="tr-TR" dirty="0"/>
              <a:t>J.R. </a:t>
            </a:r>
            <a:r>
              <a:rPr lang="tr-TR" dirty="0" err="1"/>
              <a:t>Quinlan</a:t>
            </a:r>
            <a:r>
              <a:rPr lang="tr-TR" dirty="0"/>
              <a:t>, tarafından 1986 yılında bir veri setinden “karar ağacı” üretmek için geliştirilen ID3 algoritması geliştirmiştir. Bu algoritma aşağıdan yukarı (top-</a:t>
            </a:r>
            <a:r>
              <a:rPr lang="tr-TR" dirty="0" err="1"/>
              <a:t>down</a:t>
            </a:r>
            <a:r>
              <a:rPr lang="tr-TR" dirty="0"/>
              <a:t> : kökten alt dallara doğru) ve </a:t>
            </a:r>
            <a:r>
              <a:rPr lang="tr-TR" dirty="0" err="1"/>
              <a:t>greedy</a:t>
            </a:r>
            <a:r>
              <a:rPr lang="tr-TR" dirty="0"/>
              <a:t> </a:t>
            </a:r>
            <a:r>
              <a:rPr lang="tr-TR" dirty="0" err="1"/>
              <a:t>search</a:t>
            </a:r>
            <a:r>
              <a:rPr lang="tr-TR" dirty="0"/>
              <a:t> (sonuca en yakın durum) teknikleri kullanılır</a:t>
            </a:r>
            <a:r>
              <a:rPr lang="tr-TR" dirty="0" smtClean="0"/>
              <a:t>. </a:t>
            </a:r>
            <a:r>
              <a:rPr lang="tr-TR" dirty="0"/>
              <a:t>ID3 algoritması </a:t>
            </a:r>
            <a:r>
              <a:rPr lang="tr-TR" dirty="0" err="1"/>
              <a:t>Entropy</a:t>
            </a:r>
            <a:r>
              <a:rPr lang="tr-TR" dirty="0"/>
              <a:t> ve Information </a:t>
            </a:r>
            <a:r>
              <a:rPr lang="tr-TR" dirty="0" err="1"/>
              <a:t>Gain</a:t>
            </a:r>
            <a:r>
              <a:rPr lang="tr-TR" dirty="0"/>
              <a:t> üzerine inşa edilmiştir.</a:t>
            </a:r>
          </a:p>
          <a:p>
            <a:r>
              <a:rPr lang="tr-TR" b="1" dirty="0" err="1"/>
              <a:t>Entropy</a:t>
            </a:r>
            <a:r>
              <a:rPr lang="tr-TR" b="1" dirty="0"/>
              <a:t>: </a:t>
            </a:r>
            <a:r>
              <a:rPr lang="tr-TR" dirty="0" err="1"/>
              <a:t>rastgeleliğe</a:t>
            </a:r>
            <a:r>
              <a:rPr lang="tr-TR" dirty="0"/>
              <a:t>, belirsizliği ve beklenmeyen durumun ortaya çıkma olasılığını gösterir. Eğer örnekler tamamı düzenli / homojen ise </a:t>
            </a:r>
            <a:r>
              <a:rPr lang="tr-TR" dirty="0" err="1"/>
              <a:t>entropisi</a:t>
            </a:r>
            <a:r>
              <a:rPr lang="tr-TR" dirty="0"/>
              <a:t> sıfır olur. Eğer değerler birbirine eşit ise </a:t>
            </a:r>
            <a:r>
              <a:rPr lang="tr-TR" dirty="0" err="1"/>
              <a:t>entropi</a:t>
            </a:r>
            <a:r>
              <a:rPr lang="tr-TR" dirty="0"/>
              <a:t> 1 olur. Örneğin Futbol Oyna hepsi “Evet” veya “Hayır” olsa </a:t>
            </a:r>
            <a:r>
              <a:rPr lang="tr-TR" dirty="0" err="1"/>
              <a:t>entropi</a:t>
            </a:r>
            <a:r>
              <a:rPr lang="tr-TR" dirty="0"/>
              <a:t> sıfır olurdu. </a:t>
            </a:r>
            <a:r>
              <a:rPr lang="tr-TR" dirty="0" err="1"/>
              <a:t>Entropi</a:t>
            </a:r>
            <a:r>
              <a:rPr lang="tr-TR" dirty="0"/>
              <a:t> </a:t>
            </a:r>
            <a:r>
              <a:rPr lang="tr-TR" dirty="0" err="1"/>
              <a:t>formülasyonu</a:t>
            </a:r>
            <a:r>
              <a:rPr lang="tr-TR" dirty="0" smtClean="0"/>
              <a:t>:</a:t>
            </a:r>
          </a:p>
          <a:p>
            <a:endParaRPr lang="tr-TR" dirty="0"/>
          </a:p>
          <a:p>
            <a:endParaRPr lang="tr-TR" dirty="0" smtClean="0"/>
          </a:p>
          <a:p>
            <a:r>
              <a:rPr lang="tr-TR" b="1" i="1" dirty="0"/>
              <a:t>E</a:t>
            </a:r>
            <a:r>
              <a:rPr lang="tr-TR" dirty="0"/>
              <a:t>(</a:t>
            </a:r>
            <a:r>
              <a:rPr lang="tr-TR" dirty="0" err="1"/>
              <a:t>FutbolOyna</a:t>
            </a:r>
            <a:r>
              <a:rPr lang="tr-TR" dirty="0"/>
              <a:t>)=</a:t>
            </a:r>
            <a:r>
              <a:rPr lang="tr-TR" b="1" i="1" dirty="0"/>
              <a:t>E</a:t>
            </a:r>
            <a:r>
              <a:rPr lang="tr-TR" dirty="0"/>
              <a:t>(</a:t>
            </a:r>
            <a:r>
              <a:rPr lang="tr-TR" dirty="0" err="1"/>
              <a:t>FutbolOyna</a:t>
            </a:r>
            <a:r>
              <a:rPr lang="tr-TR" dirty="0"/>
              <a:t>=Evet)+</a:t>
            </a:r>
            <a:r>
              <a:rPr lang="tr-TR" b="1" i="1" dirty="0"/>
              <a:t>E</a:t>
            </a:r>
            <a:r>
              <a:rPr lang="tr-TR" dirty="0"/>
              <a:t>(</a:t>
            </a:r>
            <a:r>
              <a:rPr lang="tr-TR" dirty="0" err="1"/>
              <a:t>FutbolOyna</a:t>
            </a:r>
            <a:r>
              <a:rPr lang="tr-TR" dirty="0"/>
              <a:t>=Hayır)</a:t>
            </a:r>
          </a:p>
          <a:p>
            <a:r>
              <a:rPr lang="tr-TR" dirty="0"/>
              <a:t>Evet için olasılık değeri p1 = 9/14=0.643</a:t>
            </a:r>
          </a:p>
          <a:p>
            <a:r>
              <a:rPr lang="tr-TR" dirty="0"/>
              <a:t>Hayır için olasılık değeri p2 = 5/14 = 0.357</a:t>
            </a:r>
          </a:p>
          <a:p>
            <a:r>
              <a:rPr lang="tr-TR" b="1" i="1" dirty="0"/>
              <a:t>E</a:t>
            </a:r>
            <a:r>
              <a:rPr lang="tr-TR" b="1" dirty="0"/>
              <a:t>(</a:t>
            </a:r>
            <a:r>
              <a:rPr lang="tr-TR" b="1" dirty="0" err="1"/>
              <a:t>FutbolOyna</a:t>
            </a:r>
            <a:r>
              <a:rPr lang="tr-TR" b="1" dirty="0"/>
              <a:t>)</a:t>
            </a:r>
            <a:r>
              <a:rPr lang="tr-TR" dirty="0"/>
              <a:t> = 0.940</a:t>
            </a:r>
          </a:p>
          <a:p>
            <a:endParaRPr lang="tr-TR" dirty="0"/>
          </a:p>
        </p:txBody>
      </p:sp>
      <p:pic>
        <p:nvPicPr>
          <p:cNvPr id="4" name="Resim 3" descr="https://erdincuzun.com/wp-content/uploads/2017/2016/decision_tree/Entropy_formul.png"/>
          <p:cNvPicPr/>
          <p:nvPr/>
        </p:nvPicPr>
        <p:blipFill>
          <a:blip r:embed="rId2">
            <a:extLst>
              <a:ext uri="{28A0092B-C50C-407E-A947-70E740481C1C}">
                <a14:useLocalDpi xmlns:a14="http://schemas.microsoft.com/office/drawing/2010/main" val="0"/>
              </a:ext>
            </a:extLst>
          </a:blip>
          <a:srcRect/>
          <a:stretch>
            <a:fillRect/>
          </a:stretch>
        </p:blipFill>
        <p:spPr bwMode="auto">
          <a:xfrm>
            <a:off x="1321256" y="3722702"/>
            <a:ext cx="1951990" cy="621030"/>
          </a:xfrm>
          <a:prstGeom prst="rect">
            <a:avLst/>
          </a:prstGeom>
          <a:noFill/>
          <a:ln>
            <a:noFill/>
          </a:ln>
        </p:spPr>
      </p:pic>
      <p:pic>
        <p:nvPicPr>
          <p:cNvPr id="5" name="Resim 4" descr="https://erdincuzun.com/wp-content/uploads/2017/2016/genel/futbol_sonuc.png"/>
          <p:cNvPicPr/>
          <p:nvPr/>
        </p:nvPicPr>
        <p:blipFill>
          <a:blip r:embed="rId3">
            <a:extLst>
              <a:ext uri="{28A0092B-C50C-407E-A947-70E740481C1C}">
                <a14:useLocalDpi xmlns:a14="http://schemas.microsoft.com/office/drawing/2010/main" val="0"/>
              </a:ext>
            </a:extLst>
          </a:blip>
          <a:srcRect/>
          <a:stretch>
            <a:fillRect/>
          </a:stretch>
        </p:blipFill>
        <p:spPr bwMode="auto">
          <a:xfrm>
            <a:off x="9152398" y="1464733"/>
            <a:ext cx="2099801" cy="1774666"/>
          </a:xfrm>
          <a:prstGeom prst="rect">
            <a:avLst/>
          </a:prstGeom>
          <a:noFill/>
          <a:ln>
            <a:noFill/>
          </a:ln>
        </p:spPr>
      </p:pic>
    </p:spTree>
    <p:extLst>
      <p:ext uri="{BB962C8B-B14F-4D97-AF65-F5344CB8AC3E}">
        <p14:creationId xmlns:p14="http://schemas.microsoft.com/office/powerpoint/2010/main" val="586176597"/>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1853</Words>
  <Application>Microsoft Office PowerPoint</Application>
  <PresentationFormat>Geniş ekran</PresentationFormat>
  <Paragraphs>208</Paragraphs>
  <Slides>33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33</vt:i4>
      </vt:variant>
    </vt:vector>
  </HeadingPairs>
  <TitlesOfParts>
    <vt:vector size="38" baseType="lpstr">
      <vt:lpstr>Arial</vt:lpstr>
      <vt:lpstr>Calibri</vt:lpstr>
      <vt:lpstr>Calibri Light</vt:lpstr>
      <vt:lpstr>Times New Roman</vt:lpstr>
      <vt:lpstr>Office Teması</vt:lpstr>
      <vt:lpstr>Sınıflandırma</vt:lpstr>
      <vt:lpstr>PowerPoint Sunusu</vt:lpstr>
      <vt:lpstr>KNN</vt:lpstr>
      <vt:lpstr>Örnek</vt:lpstr>
      <vt:lpstr>NAIVE BAYES</vt:lpstr>
      <vt:lpstr>Naive Bayes Sınıflandırma Modeli</vt:lpstr>
      <vt:lpstr>Örnek</vt:lpstr>
      <vt:lpstr>Karar ağaçları</vt:lpstr>
      <vt:lpstr>İD3 algoritması</vt:lpstr>
      <vt:lpstr>PowerPoint Sunusu</vt:lpstr>
      <vt:lpstr>PowerPoint Sunusu</vt:lpstr>
      <vt:lpstr>PowerPoint Sunusu</vt:lpstr>
      <vt:lpstr>Information Gain (Bilgi Kazanımı)</vt:lpstr>
      <vt:lpstr>PowerPoint Sunusu</vt:lpstr>
      <vt:lpstr>PowerPoint Sunusu</vt:lpstr>
      <vt:lpstr>Destek karar makineleri (Support Vector Machines – SVM)</vt:lpstr>
      <vt:lpstr>SVM</vt:lpstr>
      <vt:lpstr>SVM</vt:lpstr>
      <vt:lpstr>SVM</vt:lpstr>
      <vt:lpstr>Örnek</vt:lpstr>
      <vt:lpstr>Örnek</vt:lpstr>
      <vt:lpstr>Topluluk (Ensembling) Algoritması</vt:lpstr>
      <vt:lpstr>Kümeleme</vt:lpstr>
      <vt:lpstr>Kümeleme</vt:lpstr>
      <vt:lpstr>K-Means</vt:lpstr>
      <vt:lpstr>K-Means</vt:lpstr>
      <vt:lpstr>K-Means</vt:lpstr>
      <vt:lpstr>K-Means</vt:lpstr>
      <vt:lpstr>K-Means</vt:lpstr>
      <vt:lpstr>Karmaşıklık Matrisi</vt:lpstr>
      <vt:lpstr>Karmaşıklık Matrisi</vt:lpstr>
      <vt:lpstr>Karmaşıklık Matrisi</vt:lpstr>
      <vt:lpstr>Karmaşıklık Matrisi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Sınıflandırma</dc:title>
  <dc:creator>Lenovo</dc:creator>
  <cp:lastModifiedBy>Lenovo</cp:lastModifiedBy>
  <cp:revision>21</cp:revision>
  <dcterms:created xsi:type="dcterms:W3CDTF">2024-02-24T10:40:08Z</dcterms:created>
  <dcterms:modified xsi:type="dcterms:W3CDTF">2024-03-17T10:07:55Z</dcterms:modified>
</cp:coreProperties>
</file>