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73295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351566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7113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82262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548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9327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50379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16578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77136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2.05.2023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91650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FD4F65F-40B7-4D2C-9F56-28E1AB17EB0A}" type="datetimeFigureOut">
              <a:rPr lang="tr-TR" smtClean="0"/>
              <a:t>2.05.2023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324279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FD4F65F-40B7-4D2C-9F56-28E1AB17EB0A}" type="datetimeFigureOut">
              <a:rPr lang="tr-TR" smtClean="0"/>
              <a:t>2.05.2023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73849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FD4F65F-40B7-4D2C-9F56-28E1AB17EB0A}" type="datetimeFigureOut">
              <a:rPr lang="tr-TR" smtClean="0"/>
              <a:t>2.05.2023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09416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F65F-40B7-4D2C-9F56-28E1AB17EB0A}" type="datetimeFigureOut">
              <a:rPr lang="tr-TR" smtClean="0"/>
              <a:t>2.05.2023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062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4F65F-40B7-4D2C-9F56-28E1AB17EB0A}" type="datetimeFigureOut">
              <a:rPr lang="tr-TR" smtClean="0"/>
              <a:t>2.05.2023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6735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4F65F-40B7-4D2C-9F56-28E1AB17EB0A}" type="datetimeFigureOut">
              <a:rPr lang="tr-TR" smtClean="0"/>
              <a:t>2.05.2023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93704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D4F65F-40B7-4D2C-9F56-28E1AB17EB0A}" type="datetimeFigureOut">
              <a:rPr lang="tr-TR" smtClean="0"/>
              <a:t>2.05.2023</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E23158-7451-43BC-9329-357A7B0C1EC7}" type="slidenum">
              <a:rPr lang="tr-TR" smtClean="0"/>
              <a:t>‹#›</a:t>
            </a:fld>
            <a:endParaRPr lang="tr-TR"/>
          </a:p>
        </p:txBody>
      </p:sp>
    </p:spTree>
    <p:extLst>
      <p:ext uri="{BB962C8B-B14F-4D97-AF65-F5344CB8AC3E}">
        <p14:creationId xmlns:p14="http://schemas.microsoft.com/office/powerpoint/2010/main" val="163643672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5D848-D999-78A0-DA90-E2F202CF1AF0}"/>
              </a:ext>
            </a:extLst>
          </p:cNvPr>
          <p:cNvSpPr>
            <a:spLocks noGrp="1"/>
          </p:cNvSpPr>
          <p:nvPr>
            <p:ph type="ctrTitle"/>
          </p:nvPr>
        </p:nvSpPr>
        <p:spPr/>
        <p:txBody>
          <a:bodyPr/>
          <a:lstStyle/>
          <a:p>
            <a:r>
              <a:rPr lang="tr-TR" dirty="0"/>
              <a:t>G.İ.G Final Projesi</a:t>
            </a:r>
          </a:p>
        </p:txBody>
      </p:sp>
      <p:sp>
        <p:nvSpPr>
          <p:cNvPr id="3" name="Alt Başlık 2">
            <a:extLst>
              <a:ext uri="{FF2B5EF4-FFF2-40B4-BE49-F238E27FC236}">
                <a16:creationId xmlns:a16="http://schemas.microsoft.com/office/drawing/2014/main" id="{EE5AE884-84D6-FB4E-C623-BA8AB0FCEF5E}"/>
              </a:ext>
            </a:extLst>
          </p:cNvPr>
          <p:cNvSpPr>
            <a:spLocks noGrp="1"/>
          </p:cNvSpPr>
          <p:nvPr>
            <p:ph type="subTitle" idx="1"/>
          </p:nvPr>
        </p:nvSpPr>
        <p:spPr/>
        <p:txBody>
          <a:bodyPr/>
          <a:lstStyle/>
          <a:p>
            <a:r>
              <a:rPr lang="tr-TR" dirty="0"/>
              <a:t>El Hareketleri ile İmleç Kontrolü</a:t>
            </a:r>
          </a:p>
        </p:txBody>
      </p:sp>
    </p:spTree>
    <p:extLst>
      <p:ext uri="{BB962C8B-B14F-4D97-AF65-F5344CB8AC3E}">
        <p14:creationId xmlns:p14="http://schemas.microsoft.com/office/powerpoint/2010/main" val="256484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C7E9A-7271-BBDA-811F-15300F398543}"/>
              </a:ext>
            </a:extLst>
          </p:cNvPr>
          <p:cNvSpPr>
            <a:spLocks noGrp="1"/>
          </p:cNvSpPr>
          <p:nvPr>
            <p:ph type="title"/>
          </p:nvPr>
        </p:nvSpPr>
        <p:spPr>
          <a:xfrm>
            <a:off x="5536734" y="609600"/>
            <a:ext cx="3737268" cy="1320800"/>
          </a:xfrm>
        </p:spPr>
        <p:txBody>
          <a:bodyPr>
            <a:normAutofit/>
          </a:bodyPr>
          <a:lstStyle/>
          <a:p>
            <a:r>
              <a:rPr lang="tr-TR" dirty="0"/>
              <a:t>Projenin Yapım Aşamaları:</a:t>
            </a:r>
          </a:p>
        </p:txBody>
      </p:sp>
      <p:sp>
        <p:nvSpPr>
          <p:cNvPr id="3" name="İçerik Yer Tutucusu 2">
            <a:extLst>
              <a:ext uri="{FF2B5EF4-FFF2-40B4-BE49-F238E27FC236}">
                <a16:creationId xmlns:a16="http://schemas.microsoft.com/office/drawing/2014/main" id="{4C37353C-F775-8788-A27C-4011791FB824}"/>
              </a:ext>
            </a:extLst>
          </p:cNvPr>
          <p:cNvSpPr>
            <a:spLocks noGrp="1"/>
          </p:cNvSpPr>
          <p:nvPr>
            <p:ph idx="1"/>
          </p:nvPr>
        </p:nvSpPr>
        <p:spPr>
          <a:xfrm>
            <a:off x="5209563" y="2160589"/>
            <a:ext cx="4064439" cy="3880773"/>
          </a:xfrm>
        </p:spPr>
        <p:txBody>
          <a:bodyPr>
            <a:normAutofit lnSpcReduction="10000"/>
          </a:bodyPr>
          <a:lstStyle/>
          <a:p>
            <a:pPr>
              <a:lnSpc>
                <a:spcPct val="90000"/>
              </a:lnSpc>
            </a:pPr>
            <a:r>
              <a:rPr lang="tr-TR" dirty="0" err="1">
                <a:latin typeface="Times New Roman" panose="02020603050405020304" pitchFamily="18" charset="0"/>
                <a:cs typeface="Times New Roman" panose="02020603050405020304" pitchFamily="18" charset="0"/>
              </a:rPr>
              <a:t>findPosition</a:t>
            </a:r>
            <a:r>
              <a:rPr lang="tr-TR" dirty="0">
                <a:latin typeface="Times New Roman" panose="02020603050405020304" pitchFamily="18" charset="0"/>
                <a:cs typeface="Times New Roman" panose="02020603050405020304" pitchFamily="18" charset="0"/>
              </a:rPr>
              <a:t>() fonksiyonu:</a:t>
            </a:r>
          </a:p>
          <a:p>
            <a:pPr>
              <a:lnSpc>
                <a:spcPct val="90000"/>
              </a:lnSpc>
            </a:pPr>
            <a:r>
              <a:rPr lang="tr-TR" dirty="0">
                <a:latin typeface="Times New Roman" panose="02020603050405020304" pitchFamily="18" charset="0"/>
                <a:cs typeface="Times New Roman" panose="02020603050405020304" pitchFamily="18" charset="0"/>
              </a:rPr>
              <a:t>Parametreler: </a:t>
            </a:r>
            <a:r>
              <a:rPr lang="en-US" dirty="0">
                <a:latin typeface="Times New Roman" panose="02020603050405020304" pitchFamily="18" charset="0"/>
                <a:cs typeface="Times New Roman" panose="02020603050405020304" pitchFamily="18" charset="0"/>
              </a:rPr>
              <a:t>self,</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handNo</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draw=True</a:t>
            </a:r>
            <a:endParaRPr lang="tr-TR" dirty="0">
              <a:latin typeface="Times New Roman" panose="02020603050405020304" pitchFamily="18" charset="0"/>
              <a:cs typeface="Times New Roman" panose="02020603050405020304" pitchFamily="18" charset="0"/>
            </a:endParaRPr>
          </a:p>
          <a:p>
            <a:pPr>
              <a:lnSpc>
                <a:spcPct val="90000"/>
              </a:lnSpc>
            </a:pPr>
            <a:r>
              <a:rPr lang="tr-TR" dirty="0">
                <a:latin typeface="Times New Roman" panose="02020603050405020304" pitchFamily="18" charset="0"/>
                <a:cs typeface="Times New Roman" panose="02020603050405020304" pitchFamily="18" charset="0"/>
              </a:rPr>
              <a:t>Elimiz üzerindeki belirli noktaların tespit edilmesi bu fonksiyon ile gerçekleştirilir. Bu noktalar bir listede tutulabilir. Bu noktaları sonrasında parmak belirlemede kullanacağız. Geri dönüş değeri ise parmakların belirlenen noktalarının koordinatlarıdır. Geri dönüş değerinde  parmakların </a:t>
            </a:r>
            <a:r>
              <a:rPr lang="tr-TR" dirty="0" err="1">
                <a:latin typeface="Times New Roman" panose="02020603050405020304" pitchFamily="18" charset="0"/>
                <a:cs typeface="Times New Roman" panose="02020603050405020304" pitchFamily="18" charset="0"/>
              </a:rPr>
              <a:t>max</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min</a:t>
            </a:r>
            <a:r>
              <a:rPr lang="tr-TR" dirty="0">
                <a:latin typeface="Times New Roman" panose="02020603050405020304" pitchFamily="18" charset="0"/>
                <a:cs typeface="Times New Roman" panose="02020603050405020304" pitchFamily="18" charset="0"/>
              </a:rPr>
              <a:t> değerlerine göre çevresine yeşil bir dikdörtgen çizer. Aynı zamanda mor renk ile daha belirgin noktalar sağlanır.</a:t>
            </a:r>
          </a:p>
        </p:txBody>
      </p:sp>
      <p:pic>
        <p:nvPicPr>
          <p:cNvPr id="6" name="Resim 5">
            <a:extLst>
              <a:ext uri="{FF2B5EF4-FFF2-40B4-BE49-F238E27FC236}">
                <a16:creationId xmlns:a16="http://schemas.microsoft.com/office/drawing/2014/main" id="{F9630081-A495-F855-287A-94BDA0CE524E}"/>
              </a:ext>
            </a:extLst>
          </p:cNvPr>
          <p:cNvPicPr>
            <a:picLocks noChangeAspect="1"/>
          </p:cNvPicPr>
          <p:nvPr/>
        </p:nvPicPr>
        <p:blipFill rotWithShape="1">
          <a:blip r:embed="rId2">
            <a:extLst>
              <a:ext uri="{28A0092B-C50C-407E-A947-70E740481C1C}">
                <a14:useLocalDpi xmlns:a14="http://schemas.microsoft.com/office/drawing/2010/main" val="0"/>
              </a:ext>
            </a:extLst>
          </a:blip>
          <a:srcRect l="15894" r="1389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947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8FCBC-6384-770C-4524-E5064C15FACF}"/>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pic>
        <p:nvPicPr>
          <p:cNvPr id="5" name="Resim 4" descr="metin, elektronik donanım, klavye, siyah içeren bir resim&#10;&#10;Açıklama otomatik olarak oluşturuldu">
            <a:extLst>
              <a:ext uri="{FF2B5EF4-FFF2-40B4-BE49-F238E27FC236}">
                <a16:creationId xmlns:a16="http://schemas.microsoft.com/office/drawing/2014/main" id="{8F1E213E-F78F-FD8A-AE38-1D7A84DA9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2159331"/>
            <a:ext cx="2915973" cy="2642600"/>
          </a:xfrm>
          <a:prstGeom prst="rect">
            <a:avLst/>
          </a:prstGeom>
        </p:spPr>
      </p:pic>
      <p:sp>
        <p:nvSpPr>
          <p:cNvPr id="3" name="İçerik Yer Tutucusu 2">
            <a:extLst>
              <a:ext uri="{FF2B5EF4-FFF2-40B4-BE49-F238E27FC236}">
                <a16:creationId xmlns:a16="http://schemas.microsoft.com/office/drawing/2014/main" id="{9F4C773D-780B-767B-A881-41BC84167A65}"/>
              </a:ext>
            </a:extLst>
          </p:cNvPr>
          <p:cNvSpPr>
            <a:spLocks noGrp="1"/>
          </p:cNvSpPr>
          <p:nvPr>
            <p:ph idx="1"/>
          </p:nvPr>
        </p:nvSpPr>
        <p:spPr>
          <a:xfrm>
            <a:off x="4063160" y="2160589"/>
            <a:ext cx="5207839" cy="3880773"/>
          </a:xfrm>
        </p:spPr>
        <p:txBody>
          <a:bodyPr>
            <a:normAutofit/>
          </a:bodyPr>
          <a:lstStyle/>
          <a:p>
            <a:r>
              <a:rPr lang="tr-TR" err="1">
                <a:latin typeface="Times New Roman" panose="02020603050405020304" pitchFamily="18" charset="0"/>
                <a:cs typeface="Times New Roman" panose="02020603050405020304" pitchFamily="18" charset="0"/>
              </a:rPr>
              <a:t>Fingersup</a:t>
            </a:r>
            <a:r>
              <a:rPr lang="tr-TR">
                <a:latin typeface="Times New Roman" panose="02020603050405020304" pitchFamily="18" charset="0"/>
                <a:cs typeface="Times New Roman" panose="02020603050405020304" pitchFamily="18" charset="0"/>
              </a:rPr>
              <a:t>() fonksiyonu:</a:t>
            </a:r>
          </a:p>
          <a:p>
            <a:r>
              <a:rPr lang="tr-TR"/>
              <a:t>Bu </a:t>
            </a:r>
            <a:r>
              <a:rPr lang="tr-TR" dirty="0"/>
              <a:t>fonksiyonda özel fonksiyonlar ile hangi parmakların açık olduğunu belirliyoruz. Bu fonksiyon geri dönüş değeri beş elemanlı bir liste oluyor. Bu listede 1 ve 0 değerleri olabiliyor. 1 değeri parmağın açık olduğunu 0 değeri ise parmağın kapalı olduğunu gösteriyor.</a:t>
            </a:r>
          </a:p>
        </p:txBody>
      </p:sp>
      <p:sp>
        <p:nvSpPr>
          <p:cNvPr id="6" name="Metin kutusu 5">
            <a:extLst>
              <a:ext uri="{FF2B5EF4-FFF2-40B4-BE49-F238E27FC236}">
                <a16:creationId xmlns:a16="http://schemas.microsoft.com/office/drawing/2014/main" id="{3A52CC98-FAF1-C980-6859-084744F1355F}"/>
              </a:ext>
            </a:extLst>
          </p:cNvPr>
          <p:cNvSpPr txBox="1"/>
          <p:nvPr/>
        </p:nvSpPr>
        <p:spPr>
          <a:xfrm>
            <a:off x="991294" y="4817853"/>
            <a:ext cx="2568332" cy="276999"/>
          </a:xfrm>
          <a:prstGeom prst="rect">
            <a:avLst/>
          </a:prstGeom>
          <a:noFill/>
        </p:spPr>
        <p:txBody>
          <a:bodyPr wrap="none" rtlCol="0">
            <a:spAutoFit/>
          </a:bodyPr>
          <a:lstStyle/>
          <a:p>
            <a:r>
              <a:rPr lang="tr-TR" sz="1200" dirty="0">
                <a:latin typeface="Times New Roman" panose="02020603050405020304" pitchFamily="18" charset="0"/>
                <a:cs typeface="Times New Roman" panose="02020603050405020304" pitchFamily="18" charset="0"/>
              </a:rPr>
              <a:t>İmleci kontrol ederken aldığımız çıktı.</a:t>
            </a:r>
          </a:p>
        </p:txBody>
      </p:sp>
    </p:spTree>
    <p:extLst>
      <p:ext uri="{BB962C8B-B14F-4D97-AF65-F5344CB8AC3E}">
        <p14:creationId xmlns:p14="http://schemas.microsoft.com/office/powerpoint/2010/main" val="276226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45DB04EB-BE1D-1377-A146-E7CE5B7E7811}"/>
              </a:ext>
            </a:extLst>
          </p:cNvPr>
          <p:cNvSpPr>
            <a:spLocks noGrp="1"/>
          </p:cNvSpPr>
          <p:nvPr>
            <p:ph type="title"/>
          </p:nvPr>
        </p:nvSpPr>
        <p:spPr>
          <a:xfrm>
            <a:off x="673754" y="643467"/>
            <a:ext cx="4203045" cy="1375608"/>
          </a:xfrm>
        </p:spPr>
        <p:txBody>
          <a:bodyPr anchor="ctr">
            <a:normAutofit/>
          </a:bodyPr>
          <a:lstStyle/>
          <a:p>
            <a:r>
              <a:rPr lang="tr-TR">
                <a:solidFill>
                  <a:schemeClr val="bg1"/>
                </a:solidFill>
              </a:rPr>
              <a:t>Projenin Yapım Aşamaları:</a:t>
            </a:r>
          </a:p>
        </p:txBody>
      </p:sp>
      <p:sp>
        <p:nvSpPr>
          <p:cNvPr id="3" name="İçerik Yer Tutucusu 2">
            <a:extLst>
              <a:ext uri="{FF2B5EF4-FFF2-40B4-BE49-F238E27FC236}">
                <a16:creationId xmlns:a16="http://schemas.microsoft.com/office/drawing/2014/main" id="{AD554736-90F1-C8C5-30BF-DEE2D16AA50F}"/>
              </a:ext>
            </a:extLst>
          </p:cNvPr>
          <p:cNvSpPr>
            <a:spLocks noGrp="1"/>
          </p:cNvSpPr>
          <p:nvPr>
            <p:ph idx="1"/>
          </p:nvPr>
        </p:nvSpPr>
        <p:spPr>
          <a:xfrm>
            <a:off x="673754" y="2160590"/>
            <a:ext cx="3973943" cy="3440110"/>
          </a:xfrm>
        </p:spPr>
        <p:txBody>
          <a:bodyPr>
            <a:normAutofit/>
          </a:bodyPr>
          <a:lstStyle/>
          <a:p>
            <a:r>
              <a:rPr lang="tr-TR">
                <a:solidFill>
                  <a:schemeClr val="bg1"/>
                </a:solidFill>
                <a:latin typeface="Times New Roman" panose="02020603050405020304" pitchFamily="18" charset="0"/>
                <a:cs typeface="Times New Roman" panose="02020603050405020304" pitchFamily="18" charset="0"/>
              </a:rPr>
              <a:t>mesafe_hesapla() fonksiyonu:</a:t>
            </a:r>
          </a:p>
          <a:p>
            <a:r>
              <a:rPr lang="tr-TR">
                <a:solidFill>
                  <a:schemeClr val="bg1"/>
                </a:solidFill>
                <a:latin typeface="Times New Roman" panose="02020603050405020304" pitchFamily="18" charset="0"/>
                <a:cs typeface="Times New Roman" panose="02020603050405020304" pitchFamily="18" charset="0"/>
              </a:rPr>
              <a:t>Bu fonksiyonda parametre olarak gelen indekslerde ki parmaklar arası mesafeyi hesaplıyoruz. İki nokta arasına bir çizgi çizilmesini sağlıyoruz. Bu çizginin orta noktasını hesaplıyoruz ve oraya da bir daire çiziyoruz. Bu daire yapılan işleme göre renk değiştirecek</a:t>
            </a:r>
            <a:endParaRPr lang="tr-TR" dirty="0">
              <a:solidFill>
                <a:schemeClr val="bg1"/>
              </a:solidFill>
            </a:endParaRPr>
          </a:p>
        </p:txBody>
      </p:sp>
      <p:pic>
        <p:nvPicPr>
          <p:cNvPr id="6" name="Resim 5" descr="metin, mor içeren bir resim&#10;&#10;Açıklama otomatik olarak oluşturuldu">
            <a:extLst>
              <a:ext uri="{FF2B5EF4-FFF2-40B4-BE49-F238E27FC236}">
                <a16:creationId xmlns:a16="http://schemas.microsoft.com/office/drawing/2014/main" id="{D215488A-98D3-F8CE-D437-089A410E3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527" y="972608"/>
            <a:ext cx="4842447"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367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773BD-0B45-E12A-2D3F-092313AACF63}"/>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sp>
        <p:nvSpPr>
          <p:cNvPr id="3" name="İçerik Yer Tutucusu 2">
            <a:extLst>
              <a:ext uri="{FF2B5EF4-FFF2-40B4-BE49-F238E27FC236}">
                <a16:creationId xmlns:a16="http://schemas.microsoft.com/office/drawing/2014/main" id="{7C249A0B-DE9E-D14C-C687-9C2B28BA7935}"/>
              </a:ext>
            </a:extLst>
          </p:cNvPr>
          <p:cNvSpPr>
            <a:spLocks noGrp="1"/>
          </p:cNvSpPr>
          <p:nvPr>
            <p:ph idx="1"/>
          </p:nvPr>
        </p:nvSpPr>
        <p:spPr>
          <a:xfrm>
            <a:off x="677334" y="2160589"/>
            <a:ext cx="3957349" cy="3749323"/>
          </a:xfrm>
        </p:spPr>
        <p:txBody>
          <a:bodyPr>
            <a:normAutofit/>
          </a:bodyPr>
          <a:lstStyle/>
          <a:p>
            <a:r>
              <a:rPr lang="tr-TR" dirty="0"/>
              <a:t>Proje.py dosyası: </a:t>
            </a:r>
          </a:p>
          <a:p>
            <a:r>
              <a:rPr lang="tr-TR" dirty="0"/>
              <a:t>Bu dosyada oluşturduğumuz sınıf ve fonksiyonları üzerinden işlemleri gerçekleştiriyoruz. Elin tespit edilmesi ve işaretlemesi gerçekleştirildikten sonra elimizin ekranın tüm bölgelerine yetişebilmesi için görüntüye mor  bir dikdörtgen çiziyoruz. Bu dikdörtgen içerisindeki parmağın konumu gerçek ekran ölçeklerine aktarılması sağlanır.</a:t>
            </a:r>
          </a:p>
        </p:txBody>
      </p:sp>
      <p:pic>
        <p:nvPicPr>
          <p:cNvPr id="5" name="Resim 4" descr="metin, lazer içeren bir resim&#10;&#10;Açıklama otomatik olarak oluşturuldu">
            <a:extLst>
              <a:ext uri="{FF2B5EF4-FFF2-40B4-BE49-F238E27FC236}">
                <a16:creationId xmlns:a16="http://schemas.microsoft.com/office/drawing/2014/main" id="{F585155D-790A-8455-5C82-BF852FD4D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4204989" cy="3048617"/>
          </a:xfrm>
          <a:prstGeom prst="rect">
            <a:avLst/>
          </a:prstGeom>
        </p:spPr>
      </p:pic>
    </p:spTree>
    <p:extLst>
      <p:ext uri="{BB962C8B-B14F-4D97-AF65-F5344CB8AC3E}">
        <p14:creationId xmlns:p14="http://schemas.microsoft.com/office/powerpoint/2010/main" val="133510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C6214-6F26-CD23-3D8F-5D2E01801C3B}"/>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54FA9AD7-BD46-8285-3809-E652796F435B}"/>
              </a:ext>
            </a:extLst>
          </p:cNvPr>
          <p:cNvSpPr>
            <a:spLocks noGrp="1"/>
          </p:cNvSpPr>
          <p:nvPr>
            <p:ph idx="1"/>
          </p:nvPr>
        </p:nvSpPr>
        <p:spPr/>
        <p:txBody>
          <a:bodyPr/>
          <a:lstStyle/>
          <a:p>
            <a:r>
              <a:rPr lang="tr-TR" dirty="0"/>
              <a:t>Ardından iki kontrol yapıyoruz:</a:t>
            </a:r>
          </a:p>
          <a:p>
            <a:r>
              <a:rPr lang="tr-TR" dirty="0"/>
              <a:t>1- İşaret(1. parmak) parmağı açık ve orta parmak(2. parmak ) kapalı ise:</a:t>
            </a:r>
          </a:p>
          <a:p>
            <a:pPr lvl="1"/>
            <a:r>
              <a:rPr lang="tr-TR" dirty="0"/>
              <a:t>Burada </a:t>
            </a:r>
            <a:r>
              <a:rPr lang="tr-TR" dirty="0" err="1"/>
              <a:t>autopy</a:t>
            </a:r>
            <a:r>
              <a:rPr lang="tr-TR" dirty="0"/>
              <a:t> kütüphanesi ile parmağın koordinatlarını kullanarak imleci hareket ettiriyoruz. Burada titreşim çok fazla olduğu için verilere yumuşatma uygularız.</a:t>
            </a:r>
          </a:p>
          <a:p>
            <a:pPr marL="457200" lvl="1" indent="0">
              <a:buNone/>
            </a:pPr>
            <a:endParaRPr lang="tr-TR" dirty="0"/>
          </a:p>
          <a:p>
            <a:endParaRPr lang="tr-TR" dirty="0"/>
          </a:p>
          <a:p>
            <a:r>
              <a:rPr lang="tr-TR" dirty="0"/>
              <a:t>2- Her iki parmak da açık ise:</a:t>
            </a:r>
          </a:p>
          <a:p>
            <a:pPr lvl="1"/>
            <a:r>
              <a:rPr lang="tr-TR" dirty="0"/>
              <a:t>Burada </a:t>
            </a:r>
            <a:r>
              <a:rPr lang="tr-TR" dirty="0" err="1"/>
              <a:t>autopy</a:t>
            </a:r>
            <a:r>
              <a:rPr lang="tr-TR" dirty="0"/>
              <a:t> kütüphanesi ile iki parmağın arasındaki mesafeye belirli bir değerin altında düşünce </a:t>
            </a:r>
            <a:r>
              <a:rPr lang="tr-TR"/>
              <a:t>tıklama gerçekleştiriyoruz.</a:t>
            </a:r>
            <a:endParaRPr lang="tr-TR" dirty="0"/>
          </a:p>
          <a:p>
            <a:endParaRPr lang="tr-TR" dirty="0"/>
          </a:p>
          <a:p>
            <a:pPr marL="457200" lvl="1" indent="0">
              <a:buNone/>
            </a:pPr>
            <a:endParaRPr lang="tr-TR" dirty="0"/>
          </a:p>
        </p:txBody>
      </p:sp>
    </p:spTree>
    <p:extLst>
      <p:ext uri="{BB962C8B-B14F-4D97-AF65-F5344CB8AC3E}">
        <p14:creationId xmlns:p14="http://schemas.microsoft.com/office/powerpoint/2010/main" val="190415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E65330-64DF-A910-96CD-FE49DE90B227}"/>
              </a:ext>
            </a:extLst>
          </p:cNvPr>
          <p:cNvSpPr>
            <a:spLocks noGrp="1"/>
          </p:cNvSpPr>
          <p:nvPr>
            <p:ph type="title"/>
          </p:nvPr>
        </p:nvSpPr>
        <p:spPr/>
        <p:txBody>
          <a:bodyPr/>
          <a:lstStyle/>
          <a:p>
            <a:r>
              <a:rPr lang="tr-TR" dirty="0"/>
              <a:t>DİNLEDİĞİNİZ İÇİN TEŞEKKÜRLER</a:t>
            </a:r>
          </a:p>
        </p:txBody>
      </p:sp>
      <p:sp>
        <p:nvSpPr>
          <p:cNvPr id="3" name="İçerik Yer Tutucusu 2">
            <a:extLst>
              <a:ext uri="{FF2B5EF4-FFF2-40B4-BE49-F238E27FC236}">
                <a16:creationId xmlns:a16="http://schemas.microsoft.com/office/drawing/2014/main" id="{B17B1737-0ED1-7BFA-8288-F7C6D81497FD}"/>
              </a:ext>
            </a:extLst>
          </p:cNvPr>
          <p:cNvSpPr>
            <a:spLocks noGrp="1"/>
          </p:cNvSpPr>
          <p:nvPr>
            <p:ph idx="1"/>
          </p:nvPr>
        </p:nvSpPr>
        <p:spPr/>
        <p:txBody>
          <a:bodyPr/>
          <a:lstStyle/>
          <a:p>
            <a:r>
              <a:rPr lang="tr-TR"/>
              <a:t>HARIZLAYANLAR:</a:t>
            </a:r>
          </a:p>
          <a:p>
            <a:r>
              <a:rPr lang="tr-TR" dirty="0"/>
              <a:t>ÖMER FARUK KOLCU </a:t>
            </a:r>
          </a:p>
          <a:p>
            <a:r>
              <a:rPr lang="tr-TR" dirty="0"/>
              <a:t>18010011014</a:t>
            </a:r>
          </a:p>
          <a:p>
            <a:r>
              <a:rPr lang="tr-TR" dirty="0"/>
              <a:t>ENGİNCAN DANABAŞ</a:t>
            </a:r>
          </a:p>
          <a:p>
            <a:r>
              <a:rPr lang="tr-TR" dirty="0"/>
              <a:t>19010011032</a:t>
            </a:r>
          </a:p>
        </p:txBody>
      </p:sp>
    </p:spTree>
    <p:extLst>
      <p:ext uri="{BB962C8B-B14F-4D97-AF65-F5344CB8AC3E}">
        <p14:creationId xmlns:p14="http://schemas.microsoft.com/office/powerpoint/2010/main" val="413107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DB8F3-5599-831B-8DF5-F3A560C2ACD2}"/>
              </a:ext>
            </a:extLst>
          </p:cNvPr>
          <p:cNvSpPr>
            <a:spLocks noGrp="1"/>
          </p:cNvSpPr>
          <p:nvPr>
            <p:ph type="title"/>
          </p:nvPr>
        </p:nvSpPr>
        <p:spPr/>
        <p:txBody>
          <a:bodyPr/>
          <a:lstStyle/>
          <a:p>
            <a:r>
              <a:rPr lang="tr-TR" dirty="0"/>
              <a:t>Projenin Yapım Amacı ve Temel Şeması:</a:t>
            </a:r>
            <a:br>
              <a:rPr lang="tr-TR" dirty="0"/>
            </a:br>
            <a:endParaRPr lang="tr-TR" dirty="0"/>
          </a:p>
        </p:txBody>
      </p:sp>
      <p:sp>
        <p:nvSpPr>
          <p:cNvPr id="3" name="İçerik Yer Tutucusu 2">
            <a:extLst>
              <a:ext uri="{FF2B5EF4-FFF2-40B4-BE49-F238E27FC236}">
                <a16:creationId xmlns:a16="http://schemas.microsoft.com/office/drawing/2014/main" id="{D9D6D15B-C285-1E10-6C60-45EFCD4A4803}"/>
              </a:ext>
            </a:extLst>
          </p:cNvPr>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Projemizde fare ile kullandığımız imleci el hareketleri ile yönetmeyi programladık. </a:t>
            </a:r>
          </a:p>
          <a:p>
            <a:r>
              <a:rPr lang="tr-TR" sz="2000" dirty="0">
                <a:latin typeface="Times New Roman" panose="02020603050405020304" pitchFamily="18" charset="0"/>
                <a:cs typeface="Times New Roman" panose="02020603050405020304" pitchFamily="18" charset="0"/>
              </a:rPr>
              <a:t>Öncelikle imlecin kontrol edilmesini gerçekleştirdik. Sonrasında ise imlecin tıklama görevini yerine getirdik. </a:t>
            </a:r>
          </a:p>
          <a:p>
            <a:r>
              <a:rPr lang="tr-TR" sz="2000" dirty="0">
                <a:latin typeface="Times New Roman" panose="02020603050405020304" pitchFamily="18" charset="0"/>
                <a:cs typeface="Times New Roman" panose="02020603050405020304" pitchFamily="18" charset="0"/>
              </a:rPr>
              <a:t>İmlecin hareket ettirilmesi için işaret parmağının açık ve orta parmağın kapalı olması durumunu kontrol ettik. İmlecin tıklama görevini yerine getirmesi içinde orta ve işaret parmağı havada iken aralarındaki mesafenin hesaplanarak belirli bir değerin altında düştüğü takdirde tıklama işlemini gerçekleştirmeyi programladık.</a:t>
            </a:r>
          </a:p>
        </p:txBody>
      </p:sp>
    </p:spTree>
    <p:extLst>
      <p:ext uri="{BB962C8B-B14F-4D97-AF65-F5344CB8AC3E}">
        <p14:creationId xmlns:p14="http://schemas.microsoft.com/office/powerpoint/2010/main" val="4958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321376-EBFB-3D57-1240-DBC70D6499D4}"/>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46F613D1-F12F-368F-589D-901155D58678}"/>
              </a:ext>
            </a:extLst>
          </p:cNvPr>
          <p:cNvSpPr>
            <a:spLocks noGrp="1"/>
          </p:cNvSpPr>
          <p:nvPr>
            <p:ph idx="1"/>
          </p:nvPr>
        </p:nvSpPr>
        <p:spPr/>
        <p:txBody>
          <a:bodyPr>
            <a:normAutofit/>
          </a:bodyPr>
          <a:lstStyle/>
          <a:p>
            <a:r>
              <a:rPr lang="tr-TR" b="1" dirty="0" err="1"/>
              <a:t>Opencv</a:t>
            </a:r>
            <a:r>
              <a:rPr lang="tr-TR" dirty="0"/>
              <a:t>: </a:t>
            </a:r>
            <a:r>
              <a:rPr lang="tr-TR" sz="2000" dirty="0">
                <a:solidFill>
                  <a:srgbClr val="2C2F34"/>
                </a:solidFill>
                <a:latin typeface="Times New Roman" panose="02020603050405020304" pitchFamily="18" charset="0"/>
                <a:cs typeface="Times New Roman" panose="02020603050405020304" pitchFamily="18" charset="0"/>
              </a:rPr>
              <a:t>B</a:t>
            </a:r>
            <a:r>
              <a:rPr lang="tr-TR" sz="2000" b="0" i="0" dirty="0">
                <a:solidFill>
                  <a:srgbClr val="2C2F34"/>
                </a:solidFill>
                <a:effectLst/>
                <a:latin typeface="Times New Roman" panose="02020603050405020304" pitchFamily="18" charset="0"/>
                <a:cs typeface="Times New Roman" panose="02020603050405020304" pitchFamily="18" charset="0"/>
              </a:rPr>
              <a:t>ilgisayarla makine öğrenimi, görüntü işleme, video analizi gibi uygulamalar için kullanılan devasa bir açık kaynak kodlu kütüphanedir. Gerçek zamanlı işlemlerde oldukça önemli bir rol oynamaktadır. </a:t>
            </a:r>
            <a:r>
              <a:rPr lang="tr-TR" sz="2000" b="0" i="0" dirty="0" err="1">
                <a:solidFill>
                  <a:srgbClr val="2C2F34"/>
                </a:solidFill>
                <a:effectLst/>
                <a:latin typeface="Times New Roman" panose="02020603050405020304" pitchFamily="18" charset="0"/>
                <a:cs typeface="Times New Roman" panose="02020603050405020304" pitchFamily="18" charset="0"/>
              </a:rPr>
              <a:t>OpenCV</a:t>
            </a:r>
            <a:r>
              <a:rPr lang="tr-TR" sz="2000" b="0" i="0" dirty="0">
                <a:solidFill>
                  <a:srgbClr val="2C2F34"/>
                </a:solidFill>
                <a:effectLst/>
                <a:latin typeface="Times New Roman" panose="02020603050405020304" pitchFamily="18" charset="0"/>
                <a:cs typeface="Times New Roman" panose="02020603050405020304" pitchFamily="18" charset="0"/>
              </a:rPr>
              <a:t> kütüphanesi sayesinde web kameraları, video dosyaları veya diğer aygıt türleri tarafından bir bilgisayara bağlanan görsel bilgilerin yakalanmasını, analiz edilmesini ve değiştirilmesini destekleyen yüzlerce işlev içerir.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45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40CA2-0584-67B0-C276-D427FC8712FC}"/>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D6BB9F70-809F-8C0C-E668-5D8485B42C17}"/>
              </a:ext>
            </a:extLst>
          </p:cNvPr>
          <p:cNvSpPr>
            <a:spLocks noGrp="1"/>
          </p:cNvSpPr>
          <p:nvPr>
            <p:ph idx="1"/>
          </p:nvPr>
        </p:nvSpPr>
        <p:spPr/>
        <p:txBody>
          <a:bodyPr/>
          <a:lstStyle/>
          <a:p>
            <a:r>
              <a:rPr lang="tr-TR" b="1" dirty="0"/>
              <a:t>Time</a:t>
            </a:r>
            <a:r>
              <a:rPr lang="tr-TR" dirty="0"/>
              <a:t>: </a:t>
            </a:r>
            <a:r>
              <a:rPr lang="tr-TR" sz="2000" dirty="0">
                <a:latin typeface="Times New Roman" panose="02020603050405020304" pitchFamily="18" charset="0"/>
                <a:cs typeface="Times New Roman" panose="02020603050405020304" pitchFamily="18" charset="0"/>
              </a:rPr>
              <a:t>Python zaman modülü, zamanı kodda temsil etmenin nesneler, sayılar ve dizeler gibi birçok yolunu sağlar. Ayrıca, kod yürütme sırasında beklemek ve kodunuzun verimliliğini ölçmek gibi zamanı temsil etmekten başka işlevler de sağlar.</a:t>
            </a:r>
          </a:p>
        </p:txBody>
      </p:sp>
    </p:spTree>
    <p:extLst>
      <p:ext uri="{BB962C8B-B14F-4D97-AF65-F5344CB8AC3E}">
        <p14:creationId xmlns:p14="http://schemas.microsoft.com/office/powerpoint/2010/main" val="16701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44B81C-89BF-D7B3-8918-FB77F7A9AE0D}"/>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2EB44413-D9FD-A800-F1B4-C952C23B881B}"/>
              </a:ext>
            </a:extLst>
          </p:cNvPr>
          <p:cNvSpPr>
            <a:spLocks noGrp="1"/>
          </p:cNvSpPr>
          <p:nvPr>
            <p:ph idx="1"/>
          </p:nvPr>
        </p:nvSpPr>
        <p:spPr/>
        <p:txBody>
          <a:bodyPr/>
          <a:lstStyle/>
          <a:p>
            <a:r>
              <a:rPr lang="tr-TR" dirty="0" err="1"/>
              <a:t>Autopy</a:t>
            </a:r>
            <a:r>
              <a:rPr lang="tr-TR" dirty="0"/>
              <a:t>: </a:t>
            </a:r>
            <a:r>
              <a:rPr lang="tr-TR" sz="2000" dirty="0">
                <a:latin typeface="Times New Roman" panose="02020603050405020304" pitchFamily="18" charset="0"/>
                <a:cs typeface="Times New Roman" panose="02020603050405020304" pitchFamily="18" charset="0"/>
              </a:rPr>
              <a:t>Python için basit, platformlar arası bir GUI otomasyon kütüphanesidir. Klavyeyi ve fareyi kontrol etme, ekrandaki renkleri ve </a:t>
            </a:r>
            <a:r>
              <a:rPr lang="tr-TR" sz="2000" dirty="0" err="1">
                <a:latin typeface="Times New Roman" panose="02020603050405020304" pitchFamily="18" charset="0"/>
                <a:cs typeface="Times New Roman" panose="02020603050405020304" pitchFamily="18" charset="0"/>
              </a:rPr>
              <a:t>bitmapleri</a:t>
            </a:r>
            <a:r>
              <a:rPr lang="tr-TR" sz="2000" dirty="0">
                <a:latin typeface="Times New Roman" panose="02020603050405020304" pitchFamily="18" charset="0"/>
                <a:cs typeface="Times New Roman" panose="02020603050405020304" pitchFamily="18" charset="0"/>
              </a:rPr>
              <a:t> bulma ve uyarıları görüntüleme işlevlerini içerir.</a:t>
            </a:r>
          </a:p>
        </p:txBody>
      </p:sp>
    </p:spTree>
    <p:extLst>
      <p:ext uri="{BB962C8B-B14F-4D97-AF65-F5344CB8AC3E}">
        <p14:creationId xmlns:p14="http://schemas.microsoft.com/office/powerpoint/2010/main" val="231199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FBFDA6-499D-E527-ACDB-DDA4BAE28CE6}"/>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D2ECCAA8-E5F1-8EC6-737C-B5BF961066A0}"/>
              </a:ext>
            </a:extLst>
          </p:cNvPr>
          <p:cNvSpPr>
            <a:spLocks noGrp="1"/>
          </p:cNvSpPr>
          <p:nvPr>
            <p:ph idx="1"/>
          </p:nvPr>
        </p:nvSpPr>
        <p:spPr>
          <a:xfrm>
            <a:off x="677334" y="2195313"/>
            <a:ext cx="8596668" cy="3880773"/>
          </a:xfrm>
        </p:spPr>
        <p:txBody>
          <a:bodyPr/>
          <a:lstStyle/>
          <a:p>
            <a:r>
              <a:rPr lang="tr-TR" dirty="0"/>
              <a:t>Numpy: </a:t>
            </a:r>
            <a:r>
              <a:rPr lang="tr-TR" sz="2000" kern="0" dirty="0">
                <a:effectLst/>
                <a:latin typeface="Times New Roman" panose="02020603050405020304" pitchFamily="18" charset="0"/>
                <a:ea typeface="Calibri" panose="020F0502020204030204" pitchFamily="34" charset="0"/>
              </a:rPr>
              <a:t>NumPy, doğrusal cebir ve matrisler alanında çalışmak için gerekli işlevlere sahiptir. Açık kaynak kodlu bir kütüphanedir ve özgürce kullanabilirsiniz. NumPy, Numeriacal Python (Sayısal Python)’un kısaltmasıdır.</a:t>
            </a:r>
            <a:endParaRPr lang="tr-TR" sz="2000" dirty="0"/>
          </a:p>
        </p:txBody>
      </p:sp>
    </p:spTree>
    <p:extLst>
      <p:ext uri="{BB962C8B-B14F-4D97-AF65-F5344CB8AC3E}">
        <p14:creationId xmlns:p14="http://schemas.microsoft.com/office/powerpoint/2010/main" val="367181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E397B-351B-387E-1EBD-4CA9E44FCB1C}"/>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D869EFF4-2B68-DCE8-A7CD-D74E5512BB09}"/>
              </a:ext>
            </a:extLst>
          </p:cNvPr>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Öncelikle kütüphanelerimizi projemize dahil ediyoruz.</a:t>
            </a:r>
          </a:p>
          <a:p>
            <a:r>
              <a:rPr lang="tr-TR" sz="2000" dirty="0">
                <a:latin typeface="Times New Roman" panose="02020603050405020304" pitchFamily="18" charset="0"/>
                <a:cs typeface="Times New Roman" panose="02020603050405020304" pitchFamily="18" charset="0"/>
              </a:rPr>
              <a:t>Python sınıf yapısından faydalanarak, </a:t>
            </a:r>
            <a:r>
              <a:rPr lang="tr-TR" sz="2000" dirty="0" err="1">
                <a:latin typeface="Times New Roman" panose="02020603050405020304" pitchFamily="18" charset="0"/>
                <a:cs typeface="Times New Roman" panose="02020603050405020304" pitchFamily="18" charset="0"/>
              </a:rPr>
              <a:t>HandDetector</a:t>
            </a:r>
            <a:r>
              <a:rPr lang="tr-TR" sz="2000" dirty="0">
                <a:latin typeface="Times New Roman" panose="02020603050405020304" pitchFamily="18" charset="0"/>
                <a:cs typeface="Times New Roman" panose="02020603050405020304" pitchFamily="18" charset="0"/>
              </a:rPr>
              <a:t> adında bir sınıf oluşturuyoruz.</a:t>
            </a:r>
            <a:endParaRPr lang="tr-TR" sz="3600" dirty="0">
              <a:solidFill>
                <a:srgbClr val="FF0000"/>
              </a:solidFill>
              <a:latin typeface="+mj-lt"/>
              <a:ea typeface="+mj-ea"/>
              <a:cs typeface="+mj-cs"/>
            </a:endParaRPr>
          </a:p>
          <a:p>
            <a:r>
              <a:rPr lang="tr-TR" sz="2000" dirty="0">
                <a:latin typeface="Times New Roman" panose="02020603050405020304" pitchFamily="18" charset="0"/>
                <a:cs typeface="Times New Roman" panose="02020603050405020304" pitchFamily="18" charset="0"/>
              </a:rPr>
              <a:t>Ana fonksiyonumuzu belirtiyoruz. Bu fonksiyonun ana fonksiyon olduğunu projemize belirtiyoruz. Ana fonksiyon içerisinde yazdığımız sınıfın fonksiyonlarını test edebiliriz.</a:t>
            </a:r>
          </a:p>
        </p:txBody>
      </p:sp>
    </p:spTree>
    <p:extLst>
      <p:ext uri="{BB962C8B-B14F-4D97-AF65-F5344CB8AC3E}">
        <p14:creationId xmlns:p14="http://schemas.microsoft.com/office/powerpoint/2010/main" val="371517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DDA2B-4D89-4113-8B8D-5A0D24D7F61A}"/>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0CF696B0-80D8-493A-9FB1-FE6984AC215A}"/>
              </a:ext>
            </a:extLst>
          </p:cNvPr>
          <p:cNvSpPr>
            <a:spLocks noGrp="1"/>
          </p:cNvSpPr>
          <p:nvPr>
            <p:ph idx="1"/>
          </p:nvPr>
        </p:nvSpPr>
        <p:spPr/>
        <p:txBody>
          <a:bodyPr>
            <a:normAutofit/>
          </a:bodyPr>
          <a:lstStyle/>
          <a:p>
            <a:r>
              <a:rPr lang="tr-TR" sz="2000" dirty="0" err="1">
                <a:latin typeface="Times New Roman" panose="02020603050405020304" pitchFamily="18" charset="0"/>
                <a:cs typeface="Times New Roman" panose="02020603050405020304" pitchFamily="18" charset="0"/>
              </a:rPr>
              <a:t>HandDetector</a:t>
            </a:r>
            <a:r>
              <a:rPr lang="tr-TR" sz="2000" dirty="0">
                <a:latin typeface="Times New Roman" panose="02020603050405020304" pitchFamily="18" charset="0"/>
                <a:cs typeface="Times New Roman" panose="02020603050405020304" pitchFamily="18" charset="0"/>
              </a:rPr>
              <a:t> sınıfı:</a:t>
            </a:r>
          </a:p>
          <a:p>
            <a:r>
              <a:rPr lang="tr-TR" sz="2000" dirty="0">
                <a:latin typeface="Times New Roman" panose="02020603050405020304" pitchFamily="18" charset="0"/>
                <a:cs typeface="Times New Roman" panose="02020603050405020304" pitchFamily="18" charset="0"/>
              </a:rPr>
              <a:t>Bu sınıf içerisinde ana fonksiyon haricinde dört adet fonksiyon kullanıyoruz. Bu fonksiyonlar ile elin tespit edilmesi, parmakların pozisyonlarının belirtilmesi, hangi parmağın havada olduğunun tespit edilmesi ve iki parmak arası mesafenin hesaplanmasını sağlıyoruz.</a:t>
            </a:r>
          </a:p>
          <a:p>
            <a:r>
              <a:rPr lang="tr-TR" sz="2000" dirty="0" err="1">
                <a:latin typeface="Times New Roman" panose="02020603050405020304" pitchFamily="18" charset="0"/>
                <a:cs typeface="Times New Roman" panose="02020603050405020304" pitchFamily="18" charset="0"/>
              </a:rPr>
              <a:t>findHands</a:t>
            </a:r>
            <a:r>
              <a:rPr lang="tr-TR" sz="2000" dirty="0">
                <a:latin typeface="Times New Roman" panose="02020603050405020304" pitchFamily="18" charset="0"/>
                <a:cs typeface="Times New Roman" panose="02020603050405020304" pitchFamily="18" charset="0"/>
              </a:rPr>
              <a:t>(): Elin tespit edilmesini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findPosition</a:t>
            </a:r>
            <a:r>
              <a:rPr lang="tr-TR" sz="2000" dirty="0">
                <a:solidFill>
                  <a:schemeClr val="tx2"/>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Parmakların pozisyonlarının belirtilmesini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Fingersup</a:t>
            </a:r>
            <a:r>
              <a:rPr lang="tr-TR" sz="2000" dirty="0">
                <a:solidFill>
                  <a:schemeClr val="tx2"/>
                </a:solidFill>
                <a:latin typeface="Times New Roman" panose="02020603050405020304" pitchFamily="18" charset="0"/>
                <a:cs typeface="Times New Roman" panose="02020603050405020304" pitchFamily="18" charset="0"/>
              </a:rPr>
              <a:t>():</a:t>
            </a:r>
            <a:r>
              <a:rPr lang="tr-TR" sz="2000" dirty="0">
                <a:latin typeface="Times New Roman" panose="02020603050405020304" pitchFamily="18" charset="0"/>
                <a:cs typeface="Times New Roman" panose="02020603050405020304" pitchFamily="18" charset="0"/>
              </a:rPr>
              <a:t> Hangi parmağın havada olduğunun tespit edilmesini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mesafe_hesapla</a:t>
            </a:r>
            <a:r>
              <a:rPr lang="tr-TR" sz="2000" dirty="0">
                <a:solidFill>
                  <a:schemeClr val="tx2"/>
                </a:solidFill>
                <a:latin typeface="Times New Roman" panose="02020603050405020304" pitchFamily="18" charset="0"/>
                <a:cs typeface="Times New Roman" panose="02020603050405020304" pitchFamily="18" charset="0"/>
              </a:rPr>
              <a:t>(): İ</a:t>
            </a:r>
            <a:r>
              <a:rPr lang="tr-TR" sz="2000" dirty="0">
                <a:latin typeface="Times New Roman" panose="02020603050405020304" pitchFamily="18" charset="0"/>
                <a:cs typeface="Times New Roman" panose="02020603050405020304" pitchFamily="18" charset="0"/>
              </a:rPr>
              <a:t>ki parmak arası mesafenin hesaplanmasını gerçekleştiriyor.</a:t>
            </a:r>
            <a:endParaRPr lang="tr-TR"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94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3462B-2EF8-7E46-99AD-56AA76847C84}"/>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sp>
        <p:nvSpPr>
          <p:cNvPr id="3" name="İçerik Yer Tutucusu 2">
            <a:extLst>
              <a:ext uri="{FF2B5EF4-FFF2-40B4-BE49-F238E27FC236}">
                <a16:creationId xmlns:a16="http://schemas.microsoft.com/office/drawing/2014/main" id="{C279C432-4703-CBDB-73BF-073603D8C0E3}"/>
              </a:ext>
            </a:extLst>
          </p:cNvPr>
          <p:cNvSpPr>
            <a:spLocks noGrp="1"/>
          </p:cNvSpPr>
          <p:nvPr>
            <p:ph idx="1"/>
          </p:nvPr>
        </p:nvSpPr>
        <p:spPr>
          <a:xfrm>
            <a:off x="677334" y="2160589"/>
            <a:ext cx="5220430" cy="3880773"/>
          </a:xfrm>
        </p:spPr>
        <p:txBody>
          <a:bodyPr>
            <a:normAutofit/>
          </a:bodyPr>
          <a:lstStyle/>
          <a:p>
            <a:r>
              <a:rPr lang="tr-TR" dirty="0" err="1">
                <a:latin typeface="Times New Roman" panose="02020603050405020304" pitchFamily="18" charset="0"/>
                <a:cs typeface="Times New Roman" panose="02020603050405020304" pitchFamily="18" charset="0"/>
              </a:rPr>
              <a:t>findHands</a:t>
            </a:r>
            <a:r>
              <a:rPr lang="tr-TR" dirty="0">
                <a:latin typeface="Times New Roman" panose="02020603050405020304" pitchFamily="18" charset="0"/>
                <a:cs typeface="Times New Roman" panose="02020603050405020304" pitchFamily="18" charset="0"/>
              </a:rPr>
              <a:t>() fonksiyonu:</a:t>
            </a:r>
          </a:p>
          <a:p>
            <a:r>
              <a:rPr lang="tr-TR" dirty="0">
                <a:latin typeface="Times New Roman" panose="02020603050405020304" pitchFamily="18" charset="0"/>
                <a:cs typeface="Times New Roman" panose="02020603050405020304" pitchFamily="18" charset="0"/>
              </a:rPr>
              <a:t>Parametreleri: self, </a:t>
            </a:r>
            <a:r>
              <a:rPr lang="tr-TR" dirty="0" err="1">
                <a:latin typeface="Times New Roman" panose="02020603050405020304" pitchFamily="18" charset="0"/>
                <a:cs typeface="Times New Roman" panose="02020603050405020304" pitchFamily="18" charset="0"/>
              </a:rPr>
              <a:t>frame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draw</a:t>
            </a:r>
            <a:r>
              <a:rPr lang="tr-TR" dirty="0">
                <a:latin typeface="Times New Roman" panose="02020603050405020304" pitchFamily="18" charset="0"/>
                <a:cs typeface="Times New Roman" panose="02020603050405020304" pitchFamily="18" charset="0"/>
              </a:rPr>
              <a:t>=True</a:t>
            </a:r>
          </a:p>
          <a:p>
            <a:r>
              <a:rPr lang="tr-TR" dirty="0">
                <a:latin typeface="Times New Roman" panose="02020603050405020304" pitchFamily="18" charset="0"/>
                <a:cs typeface="Times New Roman" panose="02020603050405020304" pitchFamily="18" charset="0"/>
              </a:rPr>
              <a:t>Cv2 görüntüyü BGR biçiminde okur, ancak model(algoritma) RGB biçiminde girdi görüntüsüne sahip olmalıdır. Bu dönüşüm bu fonksiyon içerisinde gerçekleştirilir. Parmakların tespit edilmesi de bu fonksiyon içerisinde gerçekleştirilir. Elimizi tespit etmek için özel fonksiyonlar kullanırız. Geri dönüş değeri olarak bir görüntü döndürür. </a:t>
            </a:r>
          </a:p>
        </p:txBody>
      </p:sp>
      <p:pic>
        <p:nvPicPr>
          <p:cNvPr id="7" name="Resim 6" descr="iç mekan içeren bir resim&#10;&#10;Açıklama otomatik olarak oluşturuldu">
            <a:extLst>
              <a:ext uri="{FF2B5EF4-FFF2-40B4-BE49-F238E27FC236}">
                <a16:creationId xmlns:a16="http://schemas.microsoft.com/office/drawing/2014/main" id="{0D174CEA-7CF4-85A6-B706-28CB5524BECC}"/>
              </a:ext>
            </a:extLst>
          </p:cNvPr>
          <p:cNvPicPr>
            <a:picLocks noChangeAspect="1"/>
          </p:cNvPicPr>
          <p:nvPr/>
        </p:nvPicPr>
        <p:blipFill rotWithShape="1">
          <a:blip r:embed="rId2">
            <a:extLst>
              <a:ext uri="{28A0092B-C50C-407E-A947-70E740481C1C}">
                <a14:useLocalDpi xmlns:a14="http://schemas.microsoft.com/office/drawing/2010/main" val="0"/>
              </a:ext>
            </a:extLst>
          </a:blip>
          <a:srcRect l="18683" r="18514" b="2"/>
          <a:stretch/>
        </p:blipFill>
        <p:spPr>
          <a:xfrm>
            <a:off x="6128466" y="2138059"/>
            <a:ext cx="3145536" cy="3882362"/>
          </a:xfrm>
          <a:prstGeom prst="rect">
            <a:avLst/>
          </a:prstGeom>
        </p:spPr>
      </p:pic>
      <p:sp>
        <p:nvSpPr>
          <p:cNvPr id="8" name="Metin kutusu 7">
            <a:extLst>
              <a:ext uri="{FF2B5EF4-FFF2-40B4-BE49-F238E27FC236}">
                <a16:creationId xmlns:a16="http://schemas.microsoft.com/office/drawing/2014/main" id="{8A6267AF-978A-8240-5C99-035F676023B3}"/>
              </a:ext>
            </a:extLst>
          </p:cNvPr>
          <p:cNvSpPr txBox="1"/>
          <p:nvPr/>
        </p:nvSpPr>
        <p:spPr>
          <a:xfrm>
            <a:off x="6808201" y="6041362"/>
            <a:ext cx="1786066" cy="523220"/>
          </a:xfrm>
          <a:prstGeom prst="rect">
            <a:avLst/>
          </a:prstGeom>
          <a:noFill/>
        </p:spPr>
        <p:txBody>
          <a:bodyPr wrap="none" rtlCol="0">
            <a:spAutoFit/>
          </a:bodyPr>
          <a:lstStyle/>
          <a:p>
            <a:r>
              <a:rPr lang="tr-TR" sz="1400" dirty="0">
                <a:latin typeface="Times New Roman" panose="02020603050405020304" pitchFamily="18" charset="0"/>
                <a:cs typeface="Times New Roman" panose="02020603050405020304" pitchFamily="18" charset="0"/>
              </a:rPr>
              <a:t>Geri dönüş görüntüsü.</a:t>
            </a: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102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253</TotalTime>
  <Words>774</Words>
  <Application>Microsoft Office PowerPoint</Application>
  <PresentationFormat>Geniş ekran</PresentationFormat>
  <Paragraphs>58</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Times New Roman</vt:lpstr>
      <vt:lpstr>Trebuchet MS</vt:lpstr>
      <vt:lpstr>Wingdings 3</vt:lpstr>
      <vt:lpstr>Yüzeyler</vt:lpstr>
      <vt:lpstr>G.İ.G Final Projesi</vt:lpstr>
      <vt:lpstr>Projenin Yapım Amacı ve Temel Şeması: </vt:lpstr>
      <vt:lpstr>Kullanılan Kütüphaneler:</vt:lpstr>
      <vt:lpstr>Kullanılan Kütüphaneler:</vt:lpstr>
      <vt:lpstr>Kullanılan Kütüphaneler:</vt:lpstr>
      <vt:lpstr>Kullanılan Kütüphaneler:</vt:lpstr>
      <vt:lpstr>Projenin Yapım Aşamaları:</vt:lpstr>
      <vt:lpstr>Projenin Yapım Aşamaları:</vt:lpstr>
      <vt:lpstr>Projenin Yapım Aşamaları:</vt:lpstr>
      <vt:lpstr>Projenin Yapım Aşamaları:</vt:lpstr>
      <vt:lpstr>Projenin Yapım Aşamaları:</vt:lpstr>
      <vt:lpstr>Projenin Yapım Aşamaları:</vt:lpstr>
      <vt:lpstr>Projenin Yapım Aşamaları:</vt:lpstr>
      <vt:lpstr>Projenin Yapım Aşamaları:</vt:lpstr>
      <vt:lpstr>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G.İ.G Final Projesi</dc:title>
  <dc:creator>ÖMER FARUK KOLCU</dc:creator>
  <cp:lastModifiedBy>ÖMER FARUK KOLCU</cp:lastModifiedBy>
  <cp:revision>64</cp:revision>
  <dcterms:created xsi:type="dcterms:W3CDTF">2023-05-01T10:20:14Z</dcterms:created>
  <dcterms:modified xsi:type="dcterms:W3CDTF">2023-05-02T09:15:48Z</dcterms:modified>
</cp:coreProperties>
</file>