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Arimo" panose="020B0604020202020204" charset="0"/>
      <p:regular r:id="rId23"/>
      <p:bold r:id="rId24"/>
      <p:italic r:id="rId25"/>
      <p:boldItalic r:id="rId26"/>
    </p:embeddedFont>
    <p:embeddedFont>
      <p:font typeface="Maven Pro"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03374-CCE2-42C4-BE03-E55716E12BB6}">
  <a:tblStyle styleId="{DB603374-CCE2-42C4-BE03-E55716E12BB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56" autoAdjust="0"/>
  </p:normalViewPr>
  <p:slideViewPr>
    <p:cSldViewPr snapToGrid="0">
      <p:cViewPr varScale="1">
        <p:scale>
          <a:sx n="52" d="100"/>
          <a:sy n="52" d="100"/>
        </p:scale>
        <p:origin x="85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83"/>
        <p:cNvGrpSpPr/>
        <p:nvPr/>
      </p:nvGrpSpPr>
      <p:grpSpPr>
        <a:xfrm>
          <a:off x="0" y="0"/>
          <a:ext cx="0" cy="0"/>
          <a:chOff x="0" y="0"/>
          <a:chExt cx="0" cy="0"/>
        </a:xfrm>
      </p:grpSpPr>
      <p:sp>
        <p:nvSpPr>
          <p:cNvPr id="84" name="Google Shape;84;p13"/>
          <p:cNvSpPr/>
          <p:nvPr/>
        </p:nvSpPr>
        <p:spPr>
          <a:xfrm flipH="1">
            <a:off x="-211950" y="-104775"/>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85" name="Google Shape;85;p13"/>
          <p:cNvSpPr/>
          <p:nvPr/>
        </p:nvSpPr>
        <p:spPr>
          <a:xfrm rot="10800000" flipH="1">
            <a:off x="14297025" y="6296025"/>
            <a:ext cx="4114800" cy="4114800"/>
          </a:xfrm>
          <a:custGeom>
            <a:avLst/>
            <a:gdLst/>
            <a:ahLst/>
            <a:cxnLst/>
            <a:rect l="l" t="t" r="r" b="b"/>
            <a:pathLst>
              <a:path w="4114800" h="4114800" extrusionOk="0">
                <a:moveTo>
                  <a:pt x="0" y="4114800"/>
                </a:moveTo>
                <a:lnTo>
                  <a:pt x="4114800" y="4114800"/>
                </a:lnTo>
                <a:lnTo>
                  <a:pt x="4114800" y="0"/>
                </a:lnTo>
                <a:lnTo>
                  <a:pt x="0" y="0"/>
                </a:lnTo>
                <a:lnTo>
                  <a:pt x="0" y="4114800"/>
                </a:lnTo>
                <a:close/>
              </a:path>
            </a:pathLst>
          </a:custGeom>
          <a:blipFill rotWithShape="1">
            <a:blip r:embed="rId3">
              <a:alphaModFix/>
            </a:blip>
            <a:stretch>
              <a:fillRect/>
            </a:stretch>
          </a:blipFill>
          <a:ln>
            <a:noFill/>
          </a:ln>
        </p:spPr>
        <p:txBody>
          <a:bodyPr/>
          <a:lstStyle/>
          <a:p>
            <a:endParaRPr lang="he-IL"/>
          </a:p>
        </p:txBody>
      </p:sp>
      <p:sp>
        <p:nvSpPr>
          <p:cNvPr id="86" name="Google Shape;86;p13"/>
          <p:cNvSpPr/>
          <p:nvPr/>
        </p:nvSpPr>
        <p:spPr>
          <a:xfrm>
            <a:off x="0" y="8039083"/>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87" name="Google Shape;87;p13"/>
          <p:cNvSpPr/>
          <p:nvPr/>
        </p:nvSpPr>
        <p:spPr>
          <a:xfrm>
            <a:off x="17657548" y="293921"/>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88" name="Google Shape;88;p13"/>
          <p:cNvSpPr/>
          <p:nvPr/>
        </p:nvSpPr>
        <p:spPr>
          <a:xfrm>
            <a:off x="1028700"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89" name="Google Shape;89;p13"/>
          <p:cNvSpPr/>
          <p:nvPr/>
        </p:nvSpPr>
        <p:spPr>
          <a:xfrm rot="10800000" flipH="1">
            <a:off x="14542983" y="-104775"/>
            <a:ext cx="2716317" cy="1358159"/>
          </a:xfrm>
          <a:custGeom>
            <a:avLst/>
            <a:gdLst/>
            <a:ahLst/>
            <a:cxnLst/>
            <a:rect l="l" t="t" r="r" b="b"/>
            <a:pathLst>
              <a:path w="2716317" h="1358159" extrusionOk="0">
                <a:moveTo>
                  <a:pt x="0" y="1358159"/>
                </a:moveTo>
                <a:lnTo>
                  <a:pt x="2716317" y="1358159"/>
                </a:lnTo>
                <a:lnTo>
                  <a:pt x="2716317" y="0"/>
                </a:lnTo>
                <a:lnTo>
                  <a:pt x="0" y="0"/>
                </a:lnTo>
                <a:lnTo>
                  <a:pt x="0" y="1358159"/>
                </a:lnTo>
                <a:close/>
              </a:path>
            </a:pathLst>
          </a:custGeom>
          <a:blipFill rotWithShape="1">
            <a:blip r:embed="rId5">
              <a:alphaModFix/>
            </a:blip>
            <a:stretch>
              <a:fillRect/>
            </a:stretch>
          </a:blipFill>
          <a:ln>
            <a:noFill/>
          </a:ln>
        </p:spPr>
        <p:txBody>
          <a:bodyPr/>
          <a:lstStyle/>
          <a:p>
            <a:endParaRPr lang="he-IL"/>
          </a:p>
        </p:txBody>
      </p:sp>
      <p:sp>
        <p:nvSpPr>
          <p:cNvPr id="90" name="Google Shape;90;p13"/>
          <p:cNvSpPr txBox="1"/>
          <p:nvPr/>
        </p:nvSpPr>
        <p:spPr>
          <a:xfrm>
            <a:off x="3678219" y="2634900"/>
            <a:ext cx="10864763"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Parkinson's Perspective: Visualizing Impact</a:t>
            </a:r>
            <a:endParaRPr/>
          </a:p>
        </p:txBody>
      </p:sp>
      <p:sp>
        <p:nvSpPr>
          <p:cNvPr id="91" name="Google Shape;91;p13"/>
          <p:cNvSpPr txBox="1"/>
          <p:nvPr/>
        </p:nvSpPr>
        <p:spPr>
          <a:xfrm>
            <a:off x="3678219" y="888934"/>
            <a:ext cx="10864763" cy="1139826"/>
          </a:xfrm>
          <a:prstGeom prst="rect">
            <a:avLst/>
          </a:prstGeom>
          <a:noFill/>
          <a:ln>
            <a:noFill/>
          </a:ln>
        </p:spPr>
        <p:txBody>
          <a:bodyPr spcFirstLastPara="1" wrap="square" lIns="0" tIns="0" rIns="0" bIns="0" anchor="t" anchorCtr="0">
            <a:spAutoFit/>
          </a:bodyPr>
          <a:lstStyle/>
          <a:p>
            <a:pPr marL="0" marR="0" lvl="0" indent="0" algn="ctr" rtl="0">
              <a:lnSpc>
                <a:spcPct val="200020"/>
              </a:lnSpc>
              <a:spcBef>
                <a:spcPts val="0"/>
              </a:spcBef>
              <a:spcAft>
                <a:spcPts val="0"/>
              </a:spcAft>
              <a:buNone/>
            </a:pPr>
            <a:r>
              <a:rPr lang="en-US" sz="4999" b="1" i="0" u="none" strike="noStrike" cap="none">
                <a:solidFill>
                  <a:srgbClr val="252930"/>
                </a:solidFill>
                <a:latin typeface="Maven Pro"/>
                <a:ea typeface="Maven Pro"/>
                <a:cs typeface="Maven Pro"/>
                <a:sym typeface="Maven Pro"/>
              </a:rPr>
              <a:t>Capstone Project Phase 1</a:t>
            </a:r>
            <a:endParaRPr/>
          </a:p>
        </p:txBody>
      </p:sp>
      <p:sp>
        <p:nvSpPr>
          <p:cNvPr id="92" name="Google Shape;92;p13"/>
          <p:cNvSpPr txBox="1"/>
          <p:nvPr/>
        </p:nvSpPr>
        <p:spPr>
          <a:xfrm>
            <a:off x="3678219" y="3393922"/>
            <a:ext cx="10864763" cy="535305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Students:</a:t>
            </a:r>
            <a:endParaRPr/>
          </a:p>
          <a:p>
            <a:pPr marL="0" marR="0" lvl="0" indent="0" algn="ctr" rtl="0">
              <a:lnSpc>
                <a:spcPct val="12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Omer Fatal</a:t>
            </a:r>
            <a:endParaRPr/>
          </a:p>
          <a:p>
            <a:pPr marL="0" marR="0" lvl="0" indent="0" algn="ctr" rtl="0">
              <a:lnSpc>
                <a:spcPct val="12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Tanya Gendelman</a:t>
            </a:r>
            <a:endParaRPr/>
          </a:p>
          <a:p>
            <a:pPr marL="0" marR="0" lvl="0" indent="0" algn="ctr" rtl="0">
              <a:lnSpc>
                <a:spcPct val="120000"/>
              </a:lnSpc>
              <a:spcBef>
                <a:spcPts val="0"/>
              </a:spcBef>
              <a:spcAft>
                <a:spcPts val="0"/>
              </a:spcAft>
              <a:buNone/>
            </a:pPr>
            <a:endParaRPr sz="3500" b="0" i="0" u="none" strike="noStrike" cap="none">
              <a:solidFill>
                <a:srgbClr val="252930"/>
              </a:solidFill>
              <a:latin typeface="Maven Pro"/>
              <a:ea typeface="Maven Pro"/>
              <a:cs typeface="Maven Pro"/>
              <a:sym typeface="Maven Pro"/>
            </a:endParaRPr>
          </a:p>
          <a:p>
            <a:pPr marL="0" marR="0" lvl="0" indent="0" algn="ctr" rtl="0">
              <a:lnSpc>
                <a:spcPct val="12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Supervisors: </a:t>
            </a:r>
            <a:endParaRPr/>
          </a:p>
          <a:p>
            <a:pPr marL="0" marR="0" lvl="0" indent="0" algn="ctr" rtl="0">
              <a:lnSpc>
                <a:spcPct val="12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 Dr. Julia Sheidin</a:t>
            </a:r>
            <a:endParaRPr/>
          </a:p>
          <a:p>
            <a:pPr marL="0" marR="0" lvl="0" indent="0" algn="ctr" rtl="0">
              <a:lnSpc>
                <a:spcPct val="12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Dr. Avital Shulner</a:t>
            </a:r>
            <a:endParaRPr/>
          </a:p>
          <a:p>
            <a:pPr marL="0" marR="0" lvl="0" indent="0" algn="ctr" rtl="0">
              <a:lnSpc>
                <a:spcPct val="120000"/>
              </a:lnSpc>
              <a:spcBef>
                <a:spcPts val="0"/>
              </a:spcBef>
              <a:spcAft>
                <a:spcPts val="0"/>
              </a:spcAft>
              <a:buNone/>
            </a:pPr>
            <a:endParaRPr sz="3500" b="0" i="0" u="none" strike="noStrike" cap="none">
              <a:solidFill>
                <a:srgbClr val="252930"/>
              </a:solidFill>
              <a:latin typeface="Maven Pro"/>
              <a:ea typeface="Maven Pro"/>
              <a:cs typeface="Maven Pro"/>
              <a:sym typeface="Maven Pro"/>
            </a:endParaRPr>
          </a:p>
          <a:p>
            <a:pPr marL="0" marR="0" lvl="0" indent="0" algn="ctr" rtl="0">
              <a:lnSpc>
                <a:spcPct val="120000"/>
              </a:lnSpc>
              <a:spcBef>
                <a:spcPts val="0"/>
              </a:spcBef>
              <a:spcAft>
                <a:spcPts val="0"/>
              </a:spcAft>
              <a:buNone/>
            </a:pPr>
            <a:endParaRPr sz="3500" b="0" i="0" u="none" strike="noStrike" cap="none">
              <a:solidFill>
                <a:srgbClr val="252930"/>
              </a:solidFill>
              <a:latin typeface="Maven Pro"/>
              <a:ea typeface="Maven Pro"/>
              <a:cs typeface="Maven Pro"/>
              <a:sym typeface="Maven Pro"/>
            </a:endParaRPr>
          </a:p>
          <a:p>
            <a:pPr marL="0" marR="0" lvl="0" indent="0" algn="ctr" rtl="0">
              <a:lnSpc>
                <a:spcPct val="12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Project Code: 25-1-D-6</a:t>
            </a:r>
            <a:endParaRPr/>
          </a:p>
        </p:txBody>
      </p:sp>
      <p:sp>
        <p:nvSpPr>
          <p:cNvPr id="93" name="Google Shape;93;p13"/>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86"/>
        <p:cNvGrpSpPr/>
        <p:nvPr/>
      </p:nvGrpSpPr>
      <p:grpSpPr>
        <a:xfrm>
          <a:off x="0" y="0"/>
          <a:ext cx="0" cy="0"/>
          <a:chOff x="0" y="0"/>
          <a:chExt cx="0" cy="0"/>
        </a:xfrm>
      </p:grpSpPr>
      <p:sp>
        <p:nvSpPr>
          <p:cNvPr id="187" name="Google Shape;187;p22"/>
          <p:cNvSpPr/>
          <p:nvPr/>
        </p:nvSpPr>
        <p:spPr>
          <a:xfrm flipH="1">
            <a:off x="-777989" y="-881993"/>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88" name="Google Shape;188;p22"/>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189" name="Google Shape;189;p22"/>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190" name="Google Shape;190;p22"/>
          <p:cNvSpPr/>
          <p:nvPr/>
        </p:nvSpPr>
        <p:spPr>
          <a:xfrm>
            <a:off x="4345838" y="3232807"/>
            <a:ext cx="9259585" cy="6909966"/>
          </a:xfrm>
          <a:custGeom>
            <a:avLst/>
            <a:gdLst/>
            <a:ahLst/>
            <a:cxnLst/>
            <a:rect l="l" t="t" r="r" b="b"/>
            <a:pathLst>
              <a:path w="9259585" h="6909966" extrusionOk="0">
                <a:moveTo>
                  <a:pt x="0" y="0"/>
                </a:moveTo>
                <a:lnTo>
                  <a:pt x="9259585" y="0"/>
                </a:lnTo>
                <a:lnTo>
                  <a:pt x="9259585" y="6909966"/>
                </a:lnTo>
                <a:lnTo>
                  <a:pt x="0" y="6909966"/>
                </a:lnTo>
                <a:lnTo>
                  <a:pt x="0" y="0"/>
                </a:lnTo>
                <a:close/>
              </a:path>
            </a:pathLst>
          </a:custGeom>
          <a:blipFill rotWithShape="1">
            <a:blip r:embed="rId6">
              <a:alphaModFix/>
            </a:blip>
            <a:stretch>
              <a:fillRect/>
            </a:stretch>
          </a:blipFill>
          <a:ln>
            <a:noFill/>
          </a:ln>
        </p:spPr>
        <p:txBody>
          <a:bodyPr/>
          <a:lstStyle/>
          <a:p>
            <a:endParaRPr lang="he-IL"/>
          </a:p>
        </p:txBody>
      </p:sp>
      <p:sp>
        <p:nvSpPr>
          <p:cNvPr id="191" name="Google Shape;191;p22"/>
          <p:cNvSpPr txBox="1"/>
          <p:nvPr/>
        </p:nvSpPr>
        <p:spPr>
          <a:xfrm>
            <a:off x="5548986" y="450873"/>
            <a:ext cx="6234232" cy="1149350"/>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a:solidFill>
                  <a:srgbClr val="252930"/>
                </a:solidFill>
                <a:latin typeface="Maven Pro"/>
                <a:ea typeface="Maven Pro"/>
                <a:cs typeface="Maven Pro"/>
                <a:sym typeface="Maven Pro"/>
              </a:rPr>
              <a:t>System Architecture</a:t>
            </a:r>
            <a:endParaRPr/>
          </a:p>
        </p:txBody>
      </p:sp>
      <p:sp>
        <p:nvSpPr>
          <p:cNvPr id="192" name="Google Shape;192;p22"/>
          <p:cNvSpPr txBox="1"/>
          <p:nvPr/>
        </p:nvSpPr>
        <p:spPr>
          <a:xfrm>
            <a:off x="2666742" y="1857397"/>
            <a:ext cx="14592558" cy="1022985"/>
          </a:xfrm>
          <a:prstGeom prst="rect">
            <a:avLst/>
          </a:prstGeom>
          <a:noFill/>
          <a:ln>
            <a:noFill/>
          </a:ln>
        </p:spPr>
        <p:txBody>
          <a:bodyPr spcFirstLastPara="1" wrap="square" lIns="0" tIns="0" rIns="0" bIns="0" anchor="t" anchorCtr="0">
            <a:spAutoFit/>
          </a:bodyPr>
          <a:lstStyle/>
          <a:p>
            <a:pPr marL="0" marR="0" lvl="0" indent="0" algn="l" rtl="0">
              <a:lnSpc>
                <a:spcPct val="155000"/>
              </a:lnSpc>
              <a:spcBef>
                <a:spcPts val="0"/>
              </a:spcBef>
              <a:spcAft>
                <a:spcPts val="0"/>
              </a:spcAft>
              <a:buNone/>
            </a:pPr>
            <a:r>
              <a:rPr lang="en-US" sz="2700" b="0" i="0" u="none" strike="noStrike" cap="none">
                <a:solidFill>
                  <a:srgbClr val="252930"/>
                </a:solidFill>
                <a:latin typeface="Maven Pro"/>
                <a:ea typeface="Maven Pro"/>
                <a:cs typeface="Maven Pro"/>
                <a:sym typeface="Maven Pro"/>
              </a:rPr>
              <a:t>The system will include React for the frontend, Node.js for the backend, MongoDB as the database, and Tableau for visualization.</a:t>
            </a:r>
            <a:endParaRPr/>
          </a:p>
        </p:txBody>
      </p:sp>
      <p:sp>
        <p:nvSpPr>
          <p:cNvPr id="193" name="Google Shape;193;p22"/>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97"/>
        <p:cNvGrpSpPr/>
        <p:nvPr/>
      </p:nvGrpSpPr>
      <p:grpSpPr>
        <a:xfrm>
          <a:off x="0" y="0"/>
          <a:ext cx="0" cy="0"/>
          <a:chOff x="0" y="0"/>
          <a:chExt cx="0" cy="0"/>
        </a:xfrm>
      </p:grpSpPr>
      <p:sp>
        <p:nvSpPr>
          <p:cNvPr id="198" name="Google Shape;198;p23"/>
          <p:cNvSpPr/>
          <p:nvPr/>
        </p:nvSpPr>
        <p:spPr>
          <a:xfrm flipH="1">
            <a:off x="-1565523" y="-1189868"/>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99" name="Google Shape;199;p23"/>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200" name="Google Shape;200;p23"/>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201" name="Google Shape;201;p23"/>
          <p:cNvSpPr/>
          <p:nvPr/>
        </p:nvSpPr>
        <p:spPr>
          <a:xfrm>
            <a:off x="6613136" y="3265619"/>
            <a:ext cx="5061728" cy="6356958"/>
          </a:xfrm>
          <a:custGeom>
            <a:avLst/>
            <a:gdLst/>
            <a:ahLst/>
            <a:cxnLst/>
            <a:rect l="l" t="t" r="r" b="b"/>
            <a:pathLst>
              <a:path w="5061728" h="6356958" extrusionOk="0">
                <a:moveTo>
                  <a:pt x="0" y="0"/>
                </a:moveTo>
                <a:lnTo>
                  <a:pt x="5061728" y="0"/>
                </a:lnTo>
                <a:lnTo>
                  <a:pt x="5061728" y="6356958"/>
                </a:lnTo>
                <a:lnTo>
                  <a:pt x="0" y="6356958"/>
                </a:lnTo>
                <a:lnTo>
                  <a:pt x="0" y="0"/>
                </a:lnTo>
                <a:close/>
              </a:path>
            </a:pathLst>
          </a:custGeom>
          <a:blipFill rotWithShape="1">
            <a:blip r:embed="rId6">
              <a:alphaModFix/>
            </a:blip>
            <a:stretch>
              <a:fillRect/>
            </a:stretch>
          </a:blipFill>
          <a:ln>
            <a:noFill/>
          </a:ln>
        </p:spPr>
        <p:txBody>
          <a:bodyPr/>
          <a:lstStyle/>
          <a:p>
            <a:endParaRPr lang="he-IL"/>
          </a:p>
        </p:txBody>
      </p:sp>
      <p:sp>
        <p:nvSpPr>
          <p:cNvPr id="202" name="Google Shape;202;p23"/>
          <p:cNvSpPr/>
          <p:nvPr/>
        </p:nvSpPr>
        <p:spPr>
          <a:xfrm>
            <a:off x="7825303" y="2924932"/>
            <a:ext cx="2471115" cy="397837"/>
          </a:xfrm>
          <a:custGeom>
            <a:avLst/>
            <a:gdLst/>
            <a:ahLst/>
            <a:cxnLst/>
            <a:rect l="l" t="t" r="r" b="b"/>
            <a:pathLst>
              <a:path w="2471115" h="397837" extrusionOk="0">
                <a:moveTo>
                  <a:pt x="0" y="0"/>
                </a:moveTo>
                <a:lnTo>
                  <a:pt x="2471115" y="0"/>
                </a:lnTo>
                <a:lnTo>
                  <a:pt x="2471115" y="397837"/>
                </a:lnTo>
                <a:lnTo>
                  <a:pt x="0" y="397837"/>
                </a:lnTo>
                <a:lnTo>
                  <a:pt x="0" y="0"/>
                </a:lnTo>
                <a:close/>
              </a:path>
            </a:pathLst>
          </a:custGeom>
          <a:blipFill rotWithShape="1">
            <a:blip r:embed="rId7">
              <a:alphaModFix/>
            </a:blip>
            <a:stretch>
              <a:fillRect b="-95293"/>
            </a:stretch>
          </a:blipFill>
          <a:ln>
            <a:noFill/>
          </a:ln>
        </p:spPr>
        <p:txBody>
          <a:bodyPr/>
          <a:lstStyle/>
          <a:p>
            <a:endParaRPr lang="he-IL"/>
          </a:p>
        </p:txBody>
      </p:sp>
      <p:sp>
        <p:nvSpPr>
          <p:cNvPr id="203" name="Google Shape;203;p23"/>
          <p:cNvSpPr/>
          <p:nvPr/>
        </p:nvSpPr>
        <p:spPr>
          <a:xfrm>
            <a:off x="4221076" y="4173778"/>
            <a:ext cx="1103466" cy="1492518"/>
          </a:xfrm>
          <a:custGeom>
            <a:avLst/>
            <a:gdLst/>
            <a:ahLst/>
            <a:cxnLst/>
            <a:rect l="l" t="t" r="r" b="b"/>
            <a:pathLst>
              <a:path w="1103466" h="1492518" extrusionOk="0">
                <a:moveTo>
                  <a:pt x="0" y="0"/>
                </a:moveTo>
                <a:lnTo>
                  <a:pt x="1103467" y="0"/>
                </a:lnTo>
                <a:lnTo>
                  <a:pt x="1103467" y="1492518"/>
                </a:lnTo>
                <a:lnTo>
                  <a:pt x="0" y="1492518"/>
                </a:lnTo>
                <a:lnTo>
                  <a:pt x="0" y="0"/>
                </a:lnTo>
                <a:close/>
              </a:path>
            </a:pathLst>
          </a:custGeom>
          <a:blipFill rotWithShape="1">
            <a:blip r:embed="rId8">
              <a:alphaModFix/>
            </a:blip>
            <a:stretch>
              <a:fillRect r="-56796" b="-7231"/>
            </a:stretch>
          </a:blipFill>
          <a:ln>
            <a:noFill/>
          </a:ln>
        </p:spPr>
        <p:txBody>
          <a:bodyPr/>
          <a:lstStyle/>
          <a:p>
            <a:endParaRPr lang="he-IL"/>
          </a:p>
        </p:txBody>
      </p:sp>
      <p:sp>
        <p:nvSpPr>
          <p:cNvPr id="204" name="Google Shape;204;p23"/>
          <p:cNvSpPr/>
          <p:nvPr/>
        </p:nvSpPr>
        <p:spPr>
          <a:xfrm>
            <a:off x="5605372" y="4173778"/>
            <a:ext cx="240438" cy="4086336"/>
          </a:xfrm>
          <a:custGeom>
            <a:avLst/>
            <a:gdLst/>
            <a:ahLst/>
            <a:cxnLst/>
            <a:rect l="l" t="t" r="r" b="b"/>
            <a:pathLst>
              <a:path w="240438" h="4086336" extrusionOk="0">
                <a:moveTo>
                  <a:pt x="0" y="0"/>
                </a:moveTo>
                <a:lnTo>
                  <a:pt x="240437" y="0"/>
                </a:lnTo>
                <a:lnTo>
                  <a:pt x="240437" y="4086337"/>
                </a:lnTo>
                <a:lnTo>
                  <a:pt x="0" y="4086337"/>
                </a:lnTo>
                <a:lnTo>
                  <a:pt x="0" y="0"/>
                </a:lnTo>
                <a:close/>
              </a:path>
            </a:pathLst>
          </a:custGeom>
          <a:blipFill rotWithShape="1">
            <a:blip r:embed="rId9">
              <a:alphaModFix/>
            </a:blip>
            <a:stretch>
              <a:fillRect r="-35961"/>
            </a:stretch>
          </a:blipFill>
          <a:ln>
            <a:noFill/>
          </a:ln>
        </p:spPr>
        <p:txBody>
          <a:bodyPr/>
          <a:lstStyle/>
          <a:p>
            <a:endParaRPr lang="he-IL"/>
          </a:p>
        </p:txBody>
      </p:sp>
      <p:sp>
        <p:nvSpPr>
          <p:cNvPr id="205" name="Google Shape;205;p23"/>
          <p:cNvSpPr/>
          <p:nvPr/>
        </p:nvSpPr>
        <p:spPr>
          <a:xfrm>
            <a:off x="5030811" y="3792383"/>
            <a:ext cx="1389560" cy="217642"/>
          </a:xfrm>
          <a:custGeom>
            <a:avLst/>
            <a:gdLst/>
            <a:ahLst/>
            <a:cxnLst/>
            <a:rect l="l" t="t" r="r" b="b"/>
            <a:pathLst>
              <a:path w="1389560" h="217642" extrusionOk="0">
                <a:moveTo>
                  <a:pt x="0" y="0"/>
                </a:moveTo>
                <a:lnTo>
                  <a:pt x="1389559" y="0"/>
                </a:lnTo>
                <a:lnTo>
                  <a:pt x="1389559" y="217642"/>
                </a:lnTo>
                <a:lnTo>
                  <a:pt x="0" y="217642"/>
                </a:lnTo>
                <a:lnTo>
                  <a:pt x="0" y="0"/>
                </a:lnTo>
                <a:close/>
              </a:path>
            </a:pathLst>
          </a:custGeom>
          <a:blipFill rotWithShape="1">
            <a:blip r:embed="rId10">
              <a:alphaModFix/>
            </a:blip>
            <a:stretch>
              <a:fillRect/>
            </a:stretch>
          </a:blipFill>
          <a:ln>
            <a:noFill/>
          </a:ln>
        </p:spPr>
        <p:txBody>
          <a:bodyPr/>
          <a:lstStyle/>
          <a:p>
            <a:endParaRPr lang="he-IL"/>
          </a:p>
        </p:txBody>
      </p:sp>
      <p:sp>
        <p:nvSpPr>
          <p:cNvPr id="206" name="Google Shape;206;p23"/>
          <p:cNvSpPr txBox="1"/>
          <p:nvPr/>
        </p:nvSpPr>
        <p:spPr>
          <a:xfrm>
            <a:off x="5855692" y="450873"/>
            <a:ext cx="6149495"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a:solidFill>
                  <a:srgbClr val="252930"/>
                </a:solidFill>
                <a:latin typeface="Maven Pro"/>
                <a:ea typeface="Maven Pro"/>
                <a:cs typeface="Maven Pro"/>
                <a:sym typeface="Maven Pro"/>
              </a:rPr>
              <a:t>Prototype Screens</a:t>
            </a:r>
            <a:endParaRPr/>
          </a:p>
        </p:txBody>
      </p:sp>
      <p:sp>
        <p:nvSpPr>
          <p:cNvPr id="207" name="Google Shape;207;p23"/>
          <p:cNvSpPr txBox="1"/>
          <p:nvPr/>
        </p:nvSpPr>
        <p:spPr>
          <a:xfrm>
            <a:off x="1940924" y="1739891"/>
            <a:ext cx="16090836" cy="1022985"/>
          </a:xfrm>
          <a:prstGeom prst="rect">
            <a:avLst/>
          </a:prstGeom>
          <a:noFill/>
          <a:ln>
            <a:noFill/>
          </a:ln>
        </p:spPr>
        <p:txBody>
          <a:bodyPr spcFirstLastPara="1" wrap="square" lIns="0" tIns="0" rIns="0" bIns="0" anchor="t" anchorCtr="0">
            <a:spAutoFit/>
          </a:bodyPr>
          <a:lstStyle/>
          <a:p>
            <a:pPr marL="0" marR="0" lvl="0" indent="0" algn="l" rtl="0">
              <a:lnSpc>
                <a:spcPct val="155000"/>
              </a:lnSpc>
              <a:spcBef>
                <a:spcPts val="0"/>
              </a:spcBef>
              <a:spcAft>
                <a:spcPts val="0"/>
              </a:spcAft>
              <a:buNone/>
            </a:pPr>
            <a:r>
              <a:rPr lang="en-US" sz="2700" b="0" i="0" u="none" strike="noStrike" cap="none" dirty="0">
                <a:solidFill>
                  <a:srgbClr val="252930"/>
                </a:solidFill>
                <a:latin typeface="Maven Pro"/>
                <a:ea typeface="Maven Pro"/>
                <a:cs typeface="Maven Pro"/>
                <a:sym typeface="Maven Pro"/>
              </a:rPr>
              <a:t>Monthly Analysis Screen: This is the main screen that contains the "Monthly Feeling and Parkinson Score Overview".</a:t>
            </a:r>
            <a:endParaRPr dirty="0"/>
          </a:p>
        </p:txBody>
      </p:sp>
      <p:sp>
        <p:nvSpPr>
          <p:cNvPr id="208" name="Google Shape;208;p23"/>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212"/>
        <p:cNvGrpSpPr/>
        <p:nvPr/>
      </p:nvGrpSpPr>
      <p:grpSpPr>
        <a:xfrm>
          <a:off x="0" y="0"/>
          <a:ext cx="0" cy="0"/>
          <a:chOff x="0" y="0"/>
          <a:chExt cx="0" cy="0"/>
        </a:xfrm>
      </p:grpSpPr>
      <p:sp>
        <p:nvSpPr>
          <p:cNvPr id="213" name="Google Shape;213;p24"/>
          <p:cNvSpPr/>
          <p:nvPr/>
        </p:nvSpPr>
        <p:spPr>
          <a:xfrm flipH="1">
            <a:off x="-1590133" y="-83659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214" name="Google Shape;214;p24"/>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215" name="Google Shape;215;p24"/>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216" name="Google Shape;216;p24"/>
          <p:cNvSpPr/>
          <p:nvPr/>
        </p:nvSpPr>
        <p:spPr>
          <a:xfrm>
            <a:off x="2524667" y="3258269"/>
            <a:ext cx="11032740" cy="6729971"/>
          </a:xfrm>
          <a:custGeom>
            <a:avLst/>
            <a:gdLst/>
            <a:ahLst/>
            <a:cxnLst/>
            <a:rect l="l" t="t" r="r" b="b"/>
            <a:pathLst>
              <a:path w="11032740" h="6729971" extrusionOk="0">
                <a:moveTo>
                  <a:pt x="0" y="0"/>
                </a:moveTo>
                <a:lnTo>
                  <a:pt x="11032739" y="0"/>
                </a:lnTo>
                <a:lnTo>
                  <a:pt x="11032739" y="6729971"/>
                </a:lnTo>
                <a:lnTo>
                  <a:pt x="0" y="6729971"/>
                </a:lnTo>
                <a:lnTo>
                  <a:pt x="0" y="0"/>
                </a:lnTo>
                <a:close/>
              </a:path>
            </a:pathLst>
          </a:custGeom>
          <a:blipFill rotWithShape="1">
            <a:blip r:embed="rId6">
              <a:alphaModFix/>
            </a:blip>
            <a:stretch>
              <a:fillRect/>
            </a:stretch>
          </a:blipFill>
          <a:ln>
            <a:noFill/>
          </a:ln>
        </p:spPr>
        <p:txBody>
          <a:bodyPr/>
          <a:lstStyle/>
          <a:p>
            <a:endParaRPr lang="he-IL"/>
          </a:p>
        </p:txBody>
      </p:sp>
      <p:sp>
        <p:nvSpPr>
          <p:cNvPr id="217" name="Google Shape;217;p24"/>
          <p:cNvSpPr txBox="1"/>
          <p:nvPr/>
        </p:nvSpPr>
        <p:spPr>
          <a:xfrm>
            <a:off x="5855692" y="450873"/>
            <a:ext cx="6031508"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Prototype Screens</a:t>
            </a:r>
            <a:endParaRPr dirty="0"/>
          </a:p>
        </p:txBody>
      </p:sp>
      <p:sp>
        <p:nvSpPr>
          <p:cNvPr id="218" name="Google Shape;218;p24"/>
          <p:cNvSpPr txBox="1"/>
          <p:nvPr/>
        </p:nvSpPr>
        <p:spPr>
          <a:xfrm>
            <a:off x="2024666" y="1711409"/>
            <a:ext cx="15486094" cy="1932067"/>
          </a:xfrm>
          <a:prstGeom prst="rect">
            <a:avLst/>
          </a:prstGeom>
          <a:noFill/>
          <a:ln>
            <a:noFill/>
          </a:ln>
        </p:spPr>
        <p:txBody>
          <a:bodyPr spcFirstLastPara="1" wrap="square" lIns="0" tIns="0" rIns="0" bIns="0" anchor="t" anchorCtr="0">
            <a:spAutoFit/>
          </a:bodyPr>
          <a:lstStyle/>
          <a:p>
            <a:pPr marL="0" marR="0" lvl="0" indent="0" algn="l" rtl="0">
              <a:lnSpc>
                <a:spcPct val="155000"/>
              </a:lnSpc>
              <a:spcBef>
                <a:spcPts val="0"/>
              </a:spcBef>
              <a:spcAft>
                <a:spcPts val="0"/>
              </a:spcAft>
              <a:buNone/>
            </a:pPr>
            <a:r>
              <a:rPr lang="en-US" sz="2700" b="1" i="0" u="none" strike="noStrike" cap="none" dirty="0">
                <a:solidFill>
                  <a:srgbClr val="252930"/>
                </a:solidFill>
                <a:latin typeface="Maven Pro"/>
                <a:ea typeface="Maven Pro"/>
                <a:cs typeface="Maven Pro"/>
                <a:sym typeface="Maven Pro"/>
              </a:rPr>
              <a:t>Dashboard Screen:</a:t>
            </a:r>
            <a:r>
              <a:rPr lang="en-US" sz="2700" b="0" i="0" u="none" strike="noStrike" cap="none" dirty="0">
                <a:solidFill>
                  <a:srgbClr val="252930"/>
                </a:solidFill>
                <a:latin typeface="Maven Pro"/>
                <a:ea typeface="Maven Pro"/>
                <a:cs typeface="Maven Pro"/>
                <a:sym typeface="Maven Pro"/>
              </a:rPr>
              <a:t> This screen provides detailed visualizations and textual explanations for the chosen day.</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p:txBody>
      </p:sp>
      <p:sp>
        <p:nvSpPr>
          <p:cNvPr id="219" name="Google Shape;219;p24"/>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223"/>
        <p:cNvGrpSpPr/>
        <p:nvPr/>
      </p:nvGrpSpPr>
      <p:grpSpPr>
        <a:xfrm>
          <a:off x="0" y="0"/>
          <a:ext cx="0" cy="0"/>
          <a:chOff x="0" y="0"/>
          <a:chExt cx="0" cy="0"/>
        </a:xfrm>
      </p:grpSpPr>
      <p:sp>
        <p:nvSpPr>
          <p:cNvPr id="224" name="Google Shape;224;p25"/>
          <p:cNvSpPr/>
          <p:nvPr/>
        </p:nvSpPr>
        <p:spPr>
          <a:xfrm flipH="1">
            <a:off x="-1028700" y="-83659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225" name="Google Shape;225;p25"/>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226" name="Google Shape;226;p25"/>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227" name="Google Shape;227;p25"/>
          <p:cNvSpPr/>
          <p:nvPr/>
        </p:nvSpPr>
        <p:spPr>
          <a:xfrm>
            <a:off x="3383279" y="3413759"/>
            <a:ext cx="10645353" cy="6693147"/>
          </a:xfrm>
          <a:custGeom>
            <a:avLst/>
            <a:gdLst/>
            <a:ahLst/>
            <a:cxnLst/>
            <a:rect l="l" t="t" r="r" b="b"/>
            <a:pathLst>
              <a:path w="11272928" h="6904668" extrusionOk="0">
                <a:moveTo>
                  <a:pt x="0" y="0"/>
                </a:moveTo>
                <a:lnTo>
                  <a:pt x="11272928" y="0"/>
                </a:lnTo>
                <a:lnTo>
                  <a:pt x="11272928" y="6904669"/>
                </a:lnTo>
                <a:lnTo>
                  <a:pt x="0" y="6904669"/>
                </a:lnTo>
                <a:lnTo>
                  <a:pt x="0" y="0"/>
                </a:lnTo>
                <a:close/>
              </a:path>
            </a:pathLst>
          </a:custGeom>
          <a:blipFill rotWithShape="1">
            <a:blip r:embed="rId6">
              <a:alphaModFix/>
            </a:blip>
            <a:stretch>
              <a:fillRect/>
            </a:stretch>
          </a:blipFill>
          <a:ln>
            <a:noFill/>
          </a:ln>
        </p:spPr>
        <p:txBody>
          <a:bodyPr/>
          <a:lstStyle/>
          <a:p>
            <a:endParaRPr lang="he-IL"/>
          </a:p>
        </p:txBody>
      </p:sp>
      <p:sp>
        <p:nvSpPr>
          <p:cNvPr id="228" name="Google Shape;228;p25"/>
          <p:cNvSpPr txBox="1"/>
          <p:nvPr/>
        </p:nvSpPr>
        <p:spPr>
          <a:xfrm>
            <a:off x="5855692" y="450873"/>
            <a:ext cx="6223237"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a:solidFill>
                  <a:srgbClr val="252930"/>
                </a:solidFill>
                <a:latin typeface="Maven Pro"/>
                <a:ea typeface="Maven Pro"/>
                <a:cs typeface="Maven Pro"/>
                <a:sym typeface="Maven Pro"/>
              </a:rPr>
              <a:t>Prototype Screens</a:t>
            </a:r>
            <a:endParaRPr/>
          </a:p>
        </p:txBody>
      </p:sp>
      <p:sp>
        <p:nvSpPr>
          <p:cNvPr id="229" name="Google Shape;229;p25"/>
          <p:cNvSpPr txBox="1"/>
          <p:nvPr/>
        </p:nvSpPr>
        <p:spPr>
          <a:xfrm>
            <a:off x="1281733" y="1731350"/>
            <a:ext cx="16750027" cy="1546860"/>
          </a:xfrm>
          <a:prstGeom prst="rect">
            <a:avLst/>
          </a:prstGeom>
          <a:noFill/>
          <a:ln>
            <a:noFill/>
          </a:ln>
        </p:spPr>
        <p:txBody>
          <a:bodyPr spcFirstLastPara="1" wrap="square" lIns="0" tIns="0" rIns="0" bIns="0" anchor="t" anchorCtr="0">
            <a:spAutoFit/>
          </a:bodyPr>
          <a:lstStyle/>
          <a:p>
            <a:pPr marL="0" marR="0" lvl="0" indent="0" algn="l" rtl="0">
              <a:lnSpc>
                <a:spcPct val="155000"/>
              </a:lnSpc>
              <a:spcBef>
                <a:spcPts val="0"/>
              </a:spcBef>
              <a:spcAft>
                <a:spcPts val="0"/>
              </a:spcAft>
              <a:buNone/>
            </a:pPr>
            <a:r>
              <a:rPr lang="en-US" sz="2700" b="1" i="0" u="none" strike="noStrike" cap="none" dirty="0">
                <a:solidFill>
                  <a:srgbClr val="252930"/>
                </a:solidFill>
                <a:latin typeface="Maven Pro"/>
                <a:ea typeface="Maven Pro"/>
                <a:cs typeface="Maven Pro"/>
                <a:sym typeface="Maven Pro"/>
              </a:rPr>
              <a:t>Daily Analysis Graph:</a:t>
            </a:r>
            <a:r>
              <a:rPr lang="en-US" sz="2700" b="0" i="0" u="none" strike="noStrike" cap="none" dirty="0">
                <a:solidFill>
                  <a:srgbClr val="252930"/>
                </a:solidFill>
                <a:latin typeface="Maven Pro"/>
                <a:ea typeface="Maven Pro"/>
                <a:cs typeface="Maven Pro"/>
                <a:sym typeface="Maven Pro"/>
              </a:rPr>
              <a:t> This line graph maps activities alongside their corresponding Feeling Scores and Parkinson's Condition Scores throughout the day.</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p:txBody>
      </p:sp>
      <p:sp>
        <p:nvSpPr>
          <p:cNvPr id="230" name="Google Shape;230;p25"/>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234"/>
        <p:cNvGrpSpPr/>
        <p:nvPr/>
      </p:nvGrpSpPr>
      <p:grpSpPr>
        <a:xfrm>
          <a:off x="0" y="0"/>
          <a:ext cx="0" cy="0"/>
          <a:chOff x="0" y="0"/>
          <a:chExt cx="0" cy="0"/>
        </a:xfrm>
      </p:grpSpPr>
      <p:sp>
        <p:nvSpPr>
          <p:cNvPr id="235" name="Google Shape;235;p26"/>
          <p:cNvSpPr/>
          <p:nvPr/>
        </p:nvSpPr>
        <p:spPr>
          <a:xfrm flipH="1">
            <a:off x="-1220977" y="-102870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236" name="Google Shape;236;p26"/>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237" name="Google Shape;237;p26"/>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238" name="Google Shape;238;p26"/>
          <p:cNvSpPr/>
          <p:nvPr/>
        </p:nvSpPr>
        <p:spPr>
          <a:xfrm>
            <a:off x="2765289" y="3497580"/>
            <a:ext cx="11777694" cy="5800514"/>
          </a:xfrm>
          <a:custGeom>
            <a:avLst/>
            <a:gdLst/>
            <a:ahLst/>
            <a:cxnLst/>
            <a:rect l="l" t="t" r="r" b="b"/>
            <a:pathLst>
              <a:path w="11777694" h="5800514" extrusionOk="0">
                <a:moveTo>
                  <a:pt x="0" y="0"/>
                </a:moveTo>
                <a:lnTo>
                  <a:pt x="11777694" y="0"/>
                </a:lnTo>
                <a:lnTo>
                  <a:pt x="11777694" y="5800514"/>
                </a:lnTo>
                <a:lnTo>
                  <a:pt x="0" y="5800514"/>
                </a:lnTo>
                <a:lnTo>
                  <a:pt x="0" y="0"/>
                </a:lnTo>
                <a:close/>
              </a:path>
            </a:pathLst>
          </a:custGeom>
          <a:blipFill rotWithShape="1">
            <a:blip r:embed="rId6">
              <a:alphaModFix/>
            </a:blip>
            <a:stretch>
              <a:fillRect/>
            </a:stretch>
          </a:blipFill>
          <a:ln>
            <a:noFill/>
          </a:ln>
        </p:spPr>
        <p:txBody>
          <a:bodyPr/>
          <a:lstStyle/>
          <a:p>
            <a:endParaRPr lang="he-IL"/>
          </a:p>
        </p:txBody>
      </p:sp>
      <p:sp>
        <p:nvSpPr>
          <p:cNvPr id="239" name="Google Shape;239;p26"/>
          <p:cNvSpPr txBox="1"/>
          <p:nvPr/>
        </p:nvSpPr>
        <p:spPr>
          <a:xfrm>
            <a:off x="5855692" y="450873"/>
            <a:ext cx="5863868"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Prototype Screens</a:t>
            </a:r>
            <a:endParaRPr dirty="0"/>
          </a:p>
        </p:txBody>
      </p:sp>
      <p:sp>
        <p:nvSpPr>
          <p:cNvPr id="240" name="Google Shape;240;p26"/>
          <p:cNvSpPr txBox="1"/>
          <p:nvPr/>
        </p:nvSpPr>
        <p:spPr>
          <a:xfrm>
            <a:off x="1281733" y="1705104"/>
            <a:ext cx="16750027" cy="1288045"/>
          </a:xfrm>
          <a:prstGeom prst="rect">
            <a:avLst/>
          </a:prstGeom>
          <a:noFill/>
          <a:ln>
            <a:noFill/>
          </a:ln>
        </p:spPr>
        <p:txBody>
          <a:bodyPr spcFirstLastPara="1" wrap="square" lIns="0" tIns="0" rIns="0" bIns="0" anchor="t" anchorCtr="0">
            <a:spAutoFit/>
          </a:bodyPr>
          <a:lstStyle/>
          <a:p>
            <a:pPr marL="0" marR="0" lvl="0" indent="0" algn="l" rtl="0">
              <a:lnSpc>
                <a:spcPct val="155000"/>
              </a:lnSpc>
              <a:spcBef>
                <a:spcPts val="0"/>
              </a:spcBef>
              <a:spcAft>
                <a:spcPts val="0"/>
              </a:spcAft>
              <a:buNone/>
            </a:pPr>
            <a:r>
              <a:rPr lang="en-US" sz="2700" b="1" i="0" u="none" strike="noStrike" cap="none" dirty="0">
                <a:solidFill>
                  <a:srgbClr val="252930"/>
                </a:solidFill>
                <a:latin typeface="Maven Pro"/>
                <a:ea typeface="Maven Pro"/>
                <a:cs typeface="Maven Pro"/>
                <a:sym typeface="Maven Pro"/>
              </a:rPr>
              <a:t>Food Precursors chart: </a:t>
            </a:r>
            <a:r>
              <a:rPr lang="en-US" sz="2700" b="0" i="0" u="none" strike="noStrike" cap="none" dirty="0">
                <a:solidFill>
                  <a:srgbClr val="252930"/>
                </a:solidFill>
                <a:latin typeface="Maven Pro"/>
                <a:ea typeface="Maven Pro"/>
                <a:cs typeface="Maven Pro"/>
                <a:sym typeface="Maven Pro"/>
              </a:rPr>
              <a:t>This bar chart summarizes the servings consumed from various food categories throughout the day</a:t>
            </a:r>
            <a:endParaRPr dirty="0"/>
          </a:p>
        </p:txBody>
      </p:sp>
      <p:sp>
        <p:nvSpPr>
          <p:cNvPr id="241" name="Google Shape;241;p26"/>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245"/>
        <p:cNvGrpSpPr/>
        <p:nvPr/>
      </p:nvGrpSpPr>
      <p:grpSpPr>
        <a:xfrm>
          <a:off x="0" y="0"/>
          <a:ext cx="0" cy="0"/>
          <a:chOff x="0" y="0"/>
          <a:chExt cx="0" cy="0"/>
        </a:xfrm>
      </p:grpSpPr>
      <p:sp>
        <p:nvSpPr>
          <p:cNvPr id="246" name="Google Shape;246;p27"/>
          <p:cNvSpPr/>
          <p:nvPr/>
        </p:nvSpPr>
        <p:spPr>
          <a:xfrm flipH="1">
            <a:off x="-1294808" y="-83659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247" name="Google Shape;247;p27"/>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248" name="Google Shape;248;p27"/>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249" name="Google Shape;249;p27"/>
          <p:cNvSpPr/>
          <p:nvPr/>
        </p:nvSpPr>
        <p:spPr>
          <a:xfrm>
            <a:off x="2819992" y="3512999"/>
            <a:ext cx="11693744" cy="6027489"/>
          </a:xfrm>
          <a:custGeom>
            <a:avLst/>
            <a:gdLst/>
            <a:ahLst/>
            <a:cxnLst/>
            <a:rect l="l" t="t" r="r" b="b"/>
            <a:pathLst>
              <a:path w="11695268" h="5745301" extrusionOk="0">
                <a:moveTo>
                  <a:pt x="0" y="0"/>
                </a:moveTo>
                <a:lnTo>
                  <a:pt x="11695269" y="0"/>
                </a:lnTo>
                <a:lnTo>
                  <a:pt x="11695269" y="5745301"/>
                </a:lnTo>
                <a:lnTo>
                  <a:pt x="0" y="5745301"/>
                </a:lnTo>
                <a:lnTo>
                  <a:pt x="0" y="0"/>
                </a:lnTo>
                <a:close/>
              </a:path>
            </a:pathLst>
          </a:custGeom>
          <a:blipFill rotWithShape="1">
            <a:blip r:embed="rId6">
              <a:alphaModFix/>
            </a:blip>
            <a:stretch>
              <a:fillRect/>
            </a:stretch>
          </a:blipFill>
          <a:ln>
            <a:noFill/>
          </a:ln>
        </p:spPr>
        <p:txBody>
          <a:bodyPr/>
          <a:lstStyle/>
          <a:p>
            <a:endParaRPr lang="he-IL"/>
          </a:p>
        </p:txBody>
      </p:sp>
      <p:sp>
        <p:nvSpPr>
          <p:cNvPr id="250" name="Google Shape;250;p27"/>
          <p:cNvSpPr txBox="1"/>
          <p:nvPr/>
        </p:nvSpPr>
        <p:spPr>
          <a:xfrm>
            <a:off x="5855692" y="450873"/>
            <a:ext cx="5787668"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Prototype Screens</a:t>
            </a:r>
            <a:endParaRPr dirty="0"/>
          </a:p>
        </p:txBody>
      </p:sp>
      <p:sp>
        <p:nvSpPr>
          <p:cNvPr id="251" name="Google Shape;251;p27"/>
          <p:cNvSpPr txBox="1"/>
          <p:nvPr/>
        </p:nvSpPr>
        <p:spPr>
          <a:xfrm>
            <a:off x="965991" y="1688355"/>
            <a:ext cx="16895529" cy="1932067"/>
          </a:xfrm>
          <a:prstGeom prst="rect">
            <a:avLst/>
          </a:prstGeom>
          <a:noFill/>
          <a:ln>
            <a:noFill/>
          </a:ln>
        </p:spPr>
        <p:txBody>
          <a:bodyPr spcFirstLastPara="1" wrap="square" lIns="0" tIns="0" rIns="0" bIns="0" anchor="t" anchorCtr="0">
            <a:spAutoFit/>
          </a:bodyPr>
          <a:lstStyle/>
          <a:p>
            <a:pPr marL="0" marR="0" lvl="0" indent="0" algn="l" rtl="0">
              <a:lnSpc>
                <a:spcPct val="155000"/>
              </a:lnSpc>
              <a:spcBef>
                <a:spcPts val="0"/>
              </a:spcBef>
              <a:spcAft>
                <a:spcPts val="0"/>
              </a:spcAft>
              <a:buNone/>
            </a:pPr>
            <a:r>
              <a:rPr lang="en-US" sz="2700" b="1" i="0" u="none" strike="noStrike" cap="none" dirty="0">
                <a:solidFill>
                  <a:srgbClr val="252930"/>
                </a:solidFill>
                <a:latin typeface="Maven Pro"/>
                <a:ea typeface="Maven Pro"/>
                <a:cs typeface="Maven Pro"/>
                <a:sym typeface="Maven Pro"/>
              </a:rPr>
              <a:t>Daily Sleep and Exercise Hours graph:</a:t>
            </a:r>
            <a:r>
              <a:rPr lang="en-US" sz="2700" b="0" i="0" u="none" strike="noStrike" cap="none" dirty="0">
                <a:solidFill>
                  <a:srgbClr val="252930"/>
                </a:solidFill>
                <a:latin typeface="Maven Pro"/>
                <a:ea typeface="Maven Pro"/>
                <a:cs typeface="Maven Pro"/>
                <a:sym typeface="Maven Pro"/>
              </a:rPr>
              <a:t> This bar chart shows the daily distribution of hours spent on sleep and exercises.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p:txBody>
      </p:sp>
      <p:sp>
        <p:nvSpPr>
          <p:cNvPr id="252" name="Google Shape;252;p27"/>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256"/>
        <p:cNvGrpSpPr/>
        <p:nvPr/>
      </p:nvGrpSpPr>
      <p:grpSpPr>
        <a:xfrm>
          <a:off x="0" y="0"/>
          <a:ext cx="0" cy="0"/>
          <a:chOff x="0" y="0"/>
          <a:chExt cx="0" cy="0"/>
        </a:xfrm>
      </p:grpSpPr>
      <p:sp>
        <p:nvSpPr>
          <p:cNvPr id="257" name="Google Shape;257;p28"/>
          <p:cNvSpPr/>
          <p:nvPr/>
        </p:nvSpPr>
        <p:spPr>
          <a:xfrm flipH="1">
            <a:off x="-1028700" y="-102870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258" name="Google Shape;258;p28"/>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259" name="Google Shape;259;p28"/>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261" name="Google Shape;261;p28"/>
          <p:cNvSpPr txBox="1"/>
          <p:nvPr/>
        </p:nvSpPr>
        <p:spPr>
          <a:xfrm>
            <a:off x="5421649" y="450873"/>
            <a:ext cx="6488906" cy="1149350"/>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a:solidFill>
                  <a:srgbClr val="252930"/>
                </a:solidFill>
                <a:latin typeface="Maven Pro"/>
                <a:ea typeface="Maven Pro"/>
                <a:cs typeface="Maven Pro"/>
                <a:sym typeface="Maven Pro"/>
              </a:rPr>
              <a:t>Meeting with Michael</a:t>
            </a:r>
            <a:endParaRPr/>
          </a:p>
        </p:txBody>
      </p:sp>
      <p:sp>
        <p:nvSpPr>
          <p:cNvPr id="262" name="Google Shape;262;p28"/>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16</a:t>
            </a:r>
            <a:endParaRPr/>
          </a:p>
        </p:txBody>
      </p:sp>
      <p:sp>
        <p:nvSpPr>
          <p:cNvPr id="263" name="Google Shape;263;p28"/>
          <p:cNvSpPr txBox="1"/>
          <p:nvPr/>
        </p:nvSpPr>
        <p:spPr>
          <a:xfrm>
            <a:off x="1853398" y="2574125"/>
            <a:ext cx="14742962" cy="3864135"/>
          </a:xfrm>
          <a:prstGeom prst="rect">
            <a:avLst/>
          </a:prstGeom>
          <a:noFill/>
          <a:ln>
            <a:noFill/>
          </a:ln>
        </p:spPr>
        <p:txBody>
          <a:bodyPr spcFirstLastPara="1" wrap="square" lIns="0" tIns="0" rIns="0" bIns="0" anchor="t" anchorCtr="0">
            <a:spAutoFit/>
          </a:bodyPr>
          <a:lstStyle/>
          <a:p>
            <a:pPr marL="0" marR="0" lvl="0" indent="0" rtl="0">
              <a:lnSpc>
                <a:spcPct val="155000"/>
              </a:lnSpc>
              <a:spcBef>
                <a:spcPts val="0"/>
              </a:spcBef>
              <a:spcAft>
                <a:spcPts val="0"/>
              </a:spcAft>
              <a:buNone/>
            </a:pPr>
            <a:r>
              <a:rPr lang="en-US" sz="2700" b="0" i="0" u="none" strike="noStrike" cap="none" dirty="0">
                <a:solidFill>
                  <a:srgbClr val="252930"/>
                </a:solidFill>
                <a:latin typeface="Maven Pro"/>
                <a:ea typeface="Maven Pro"/>
                <a:cs typeface="Maven Pro"/>
                <a:sym typeface="Maven Pro"/>
              </a:rPr>
              <a:t>All the screens we have shown so far are early prototypes made to track Parkinson’s symptoms and daily activities. After our meeting with Michael, we received helpful feedback about tracking food, sleep, exercise, and symptom changes during the day. In the next phase of the project, we will make changes to improve how the information is shown, separate different types of data more clearly, and make the system easier to understand. These updates will help create a more useful and personalized tool for patients.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267"/>
        <p:cNvGrpSpPr/>
        <p:nvPr/>
      </p:nvGrpSpPr>
      <p:grpSpPr>
        <a:xfrm>
          <a:off x="0" y="0"/>
          <a:ext cx="0" cy="0"/>
          <a:chOff x="0" y="0"/>
          <a:chExt cx="0" cy="0"/>
        </a:xfrm>
      </p:grpSpPr>
      <p:sp>
        <p:nvSpPr>
          <p:cNvPr id="268" name="Google Shape;268;p29"/>
          <p:cNvSpPr/>
          <p:nvPr/>
        </p:nvSpPr>
        <p:spPr>
          <a:xfrm flipH="1">
            <a:off x="-1028700" y="-102870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269" name="Google Shape;269;p29"/>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270" name="Google Shape;270;p29"/>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271" name="Google Shape;271;p29"/>
          <p:cNvSpPr/>
          <p:nvPr/>
        </p:nvSpPr>
        <p:spPr>
          <a:xfrm>
            <a:off x="12301002" y="8449226"/>
            <a:ext cx="2028741" cy="1734480"/>
          </a:xfrm>
          <a:custGeom>
            <a:avLst/>
            <a:gdLst/>
            <a:ahLst/>
            <a:cxnLst/>
            <a:rect l="l" t="t" r="r" b="b"/>
            <a:pathLst>
              <a:path w="2109563" h="1769396" extrusionOk="0">
                <a:moveTo>
                  <a:pt x="0" y="0"/>
                </a:moveTo>
                <a:lnTo>
                  <a:pt x="2109563" y="0"/>
                </a:lnTo>
                <a:lnTo>
                  <a:pt x="2109563" y="1769396"/>
                </a:lnTo>
                <a:lnTo>
                  <a:pt x="0" y="1769396"/>
                </a:lnTo>
                <a:lnTo>
                  <a:pt x="0" y="0"/>
                </a:lnTo>
                <a:close/>
              </a:path>
            </a:pathLst>
          </a:custGeom>
          <a:blipFill rotWithShape="1">
            <a:blip r:embed="rId6">
              <a:alphaModFix/>
            </a:blip>
            <a:stretch>
              <a:fillRect/>
            </a:stretch>
          </a:blipFill>
          <a:ln>
            <a:noFill/>
          </a:ln>
        </p:spPr>
        <p:txBody>
          <a:bodyPr/>
          <a:lstStyle/>
          <a:p>
            <a:endParaRPr lang="he-IL"/>
          </a:p>
        </p:txBody>
      </p:sp>
      <p:sp>
        <p:nvSpPr>
          <p:cNvPr id="272" name="Google Shape;272;p29"/>
          <p:cNvSpPr txBox="1"/>
          <p:nvPr/>
        </p:nvSpPr>
        <p:spPr>
          <a:xfrm>
            <a:off x="5525174" y="450873"/>
            <a:ext cx="6803986"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a:solidFill>
                  <a:srgbClr val="252930"/>
                </a:solidFill>
                <a:latin typeface="Maven Pro"/>
                <a:ea typeface="Maven Pro"/>
                <a:cs typeface="Maven Pro"/>
                <a:sym typeface="Maven Pro"/>
              </a:rPr>
              <a:t>Expected Challenges</a:t>
            </a:r>
            <a:endParaRPr/>
          </a:p>
        </p:txBody>
      </p:sp>
      <p:sp>
        <p:nvSpPr>
          <p:cNvPr id="273" name="Google Shape;273;p29"/>
          <p:cNvSpPr txBox="1"/>
          <p:nvPr/>
        </p:nvSpPr>
        <p:spPr>
          <a:xfrm>
            <a:off x="1335062" y="1814527"/>
            <a:ext cx="16225348" cy="7725961"/>
          </a:xfrm>
          <a:prstGeom prst="rect">
            <a:avLst/>
          </a:prstGeom>
          <a:noFill/>
          <a:ln>
            <a:noFill/>
          </a:ln>
        </p:spPr>
        <p:txBody>
          <a:bodyPr spcFirstLastPara="1" wrap="square" lIns="0" tIns="0" rIns="0" bIns="0" anchor="t" anchorCtr="0">
            <a:spAutoFit/>
          </a:bodyPr>
          <a:lstStyle/>
          <a:p>
            <a:pPr marL="0" marR="0" lvl="0" indent="0" algn="l" rtl="0">
              <a:lnSpc>
                <a:spcPct val="155020"/>
              </a:lnSpc>
              <a:spcBef>
                <a:spcPts val="0"/>
              </a:spcBef>
              <a:spcAft>
                <a:spcPts val="0"/>
              </a:spcAft>
              <a:buNone/>
            </a:pPr>
            <a:r>
              <a:rPr lang="en-US" sz="2699" b="0" i="0" u="none" strike="noStrike" cap="none" dirty="0">
                <a:solidFill>
                  <a:srgbClr val="252930"/>
                </a:solidFill>
                <a:latin typeface="Maven Pro"/>
                <a:ea typeface="Maven Pro"/>
                <a:cs typeface="Maven Pro"/>
                <a:sym typeface="Maven Pro"/>
              </a:rPr>
              <a:t>Our project faces three main challenges:</a:t>
            </a:r>
            <a:endParaRPr sz="2699" b="0" i="0" u="none" strike="noStrike" cap="none" dirty="0">
              <a:solidFill>
                <a:srgbClr val="252930"/>
              </a:solidFill>
              <a:latin typeface="Maven Pro"/>
              <a:ea typeface="Maven Pro"/>
              <a:cs typeface="Maven Pro"/>
              <a:sym typeface="Maven Pro"/>
            </a:endParaRPr>
          </a:p>
          <a:p>
            <a:pPr marL="582928" marR="0" lvl="1" indent="-291464" algn="l" rtl="0">
              <a:lnSpc>
                <a:spcPct val="155020"/>
              </a:lnSpc>
              <a:spcBef>
                <a:spcPts val="0"/>
              </a:spcBef>
              <a:spcAft>
                <a:spcPts val="0"/>
              </a:spcAft>
              <a:buClr>
                <a:srgbClr val="252930"/>
              </a:buClr>
              <a:buSzPts val="2699"/>
              <a:buFont typeface="Arial"/>
              <a:buChar char="•"/>
            </a:pPr>
            <a:r>
              <a:rPr lang="en-US" sz="2699" b="0" i="0" u="none" strike="noStrike" cap="none" dirty="0">
                <a:solidFill>
                  <a:srgbClr val="252930"/>
                </a:solidFill>
                <a:latin typeface="Maven Pro"/>
                <a:ea typeface="Maven Pro"/>
                <a:cs typeface="Maven Pro"/>
                <a:sym typeface="Maven Pro"/>
              </a:rPr>
              <a:t>Connecting to the collected data – We need to integrate data from the previous phase, either by using the existing database or building a new independent system with a custom database and upload feature.</a:t>
            </a:r>
            <a:endParaRPr dirty="0"/>
          </a:p>
          <a:p>
            <a:pPr marL="582928" marR="0" lvl="1" indent="-291464" algn="l" rtl="0">
              <a:lnSpc>
                <a:spcPct val="155020"/>
              </a:lnSpc>
              <a:spcBef>
                <a:spcPts val="0"/>
              </a:spcBef>
              <a:spcAft>
                <a:spcPts val="0"/>
              </a:spcAft>
              <a:buClr>
                <a:srgbClr val="252930"/>
              </a:buClr>
              <a:buSzPts val="2699"/>
              <a:buFont typeface="Arial"/>
              <a:buChar char="•"/>
            </a:pPr>
            <a:r>
              <a:rPr lang="en-US" sz="2699" b="0" i="0" u="none" strike="noStrike" cap="none" dirty="0">
                <a:solidFill>
                  <a:srgbClr val="252930"/>
                </a:solidFill>
                <a:latin typeface="Maven Pro"/>
                <a:ea typeface="Maven Pro"/>
                <a:cs typeface="Maven Pro"/>
                <a:sym typeface="Maven Pro"/>
              </a:rPr>
              <a:t>Creating clear and intuitive visualizations – The data must be easy to understand and provide useful insights for tracking Michael’s condition.</a:t>
            </a:r>
            <a:endParaRPr dirty="0"/>
          </a:p>
          <a:p>
            <a:pPr marL="582928" marR="0" lvl="1" indent="-291464" algn="l" rtl="0">
              <a:lnSpc>
                <a:spcPct val="155020"/>
              </a:lnSpc>
              <a:spcBef>
                <a:spcPts val="0"/>
              </a:spcBef>
              <a:spcAft>
                <a:spcPts val="0"/>
              </a:spcAft>
              <a:buClr>
                <a:srgbClr val="252930"/>
              </a:buClr>
              <a:buSzPts val="2699"/>
              <a:buFont typeface="Arial"/>
              <a:buChar char="•"/>
            </a:pPr>
            <a:r>
              <a:rPr lang="en-US" sz="2699" b="0" i="0" u="none" strike="noStrike" cap="none" dirty="0">
                <a:solidFill>
                  <a:srgbClr val="252930"/>
                </a:solidFill>
                <a:latin typeface="Maven Pro"/>
                <a:ea typeface="Maven Pro"/>
                <a:cs typeface="Maven Pro"/>
                <a:sym typeface="Maven Pro"/>
              </a:rPr>
              <a:t>Handling complex and dynamic data – Since the data constantly changes, we must present it in a simple and accessible way that allows Michael to interpret it easily.</a:t>
            </a:r>
            <a:br>
              <a:rPr lang="en-US" dirty="0">
                <a:ea typeface="Maven Pro"/>
              </a:rPr>
            </a:br>
            <a:endParaRPr sz="2699" b="0" i="0" u="none" strike="noStrike" cap="none" dirty="0">
              <a:solidFill>
                <a:srgbClr val="252930"/>
              </a:solidFill>
              <a:latin typeface="Maven Pro"/>
              <a:ea typeface="Maven Pro"/>
              <a:cs typeface="Maven Pro"/>
              <a:sym typeface="Maven Pro"/>
            </a:endParaRPr>
          </a:p>
          <a:p>
            <a:pPr marL="0" marR="0" lvl="0" indent="0" algn="l" rtl="0">
              <a:lnSpc>
                <a:spcPct val="155020"/>
              </a:lnSpc>
              <a:spcBef>
                <a:spcPts val="0"/>
              </a:spcBef>
              <a:spcAft>
                <a:spcPts val="0"/>
              </a:spcAft>
              <a:buNone/>
            </a:pPr>
            <a:r>
              <a:rPr lang="en-US" sz="2699" b="0" i="0" u="none" strike="noStrike" cap="none" dirty="0">
                <a:solidFill>
                  <a:srgbClr val="252930"/>
                </a:solidFill>
                <a:latin typeface="Maven Pro"/>
                <a:ea typeface="Maven Pro"/>
                <a:cs typeface="Maven Pro"/>
                <a:sym typeface="Maven Pro"/>
              </a:rPr>
              <a:t>Addressing these challenges will help us build a user-friendly and effective system for managing Parkinson’s data.</a:t>
            </a:r>
            <a:endParaRPr dirty="0"/>
          </a:p>
          <a:p>
            <a:pPr marL="0" marR="0" lvl="0" indent="0" algn="l" rtl="0">
              <a:lnSpc>
                <a:spcPct val="155020"/>
              </a:lnSpc>
              <a:spcBef>
                <a:spcPts val="0"/>
              </a:spcBef>
              <a:spcAft>
                <a:spcPts val="0"/>
              </a:spcAft>
              <a:buNone/>
            </a:pPr>
            <a:endParaRPr sz="2699" b="0" i="0" u="none" strike="noStrike" cap="none" dirty="0">
              <a:solidFill>
                <a:srgbClr val="252930"/>
              </a:solidFill>
              <a:latin typeface="Maven Pro"/>
              <a:ea typeface="Maven Pro"/>
              <a:cs typeface="Maven Pro"/>
              <a:sym typeface="Maven Pro"/>
            </a:endParaRPr>
          </a:p>
        </p:txBody>
      </p:sp>
      <p:sp>
        <p:nvSpPr>
          <p:cNvPr id="274" name="Google Shape;274;p29"/>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278"/>
        <p:cNvGrpSpPr/>
        <p:nvPr/>
      </p:nvGrpSpPr>
      <p:grpSpPr>
        <a:xfrm>
          <a:off x="0" y="0"/>
          <a:ext cx="0" cy="0"/>
          <a:chOff x="0" y="0"/>
          <a:chExt cx="0" cy="0"/>
        </a:xfrm>
      </p:grpSpPr>
      <p:sp>
        <p:nvSpPr>
          <p:cNvPr id="279" name="Google Shape;279;p30"/>
          <p:cNvSpPr/>
          <p:nvPr/>
        </p:nvSpPr>
        <p:spPr>
          <a:xfrm flipH="1">
            <a:off x="-1028700" y="-649288"/>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graphicFrame>
        <p:nvGraphicFramePr>
          <p:cNvPr id="281" name="Google Shape;281;p30"/>
          <p:cNvGraphicFramePr/>
          <p:nvPr>
            <p:extLst>
              <p:ext uri="{D42A27DB-BD31-4B8C-83A1-F6EECF244321}">
                <p14:modId xmlns:p14="http://schemas.microsoft.com/office/powerpoint/2010/main" val="4153783119"/>
              </p:ext>
            </p:extLst>
          </p:nvPr>
        </p:nvGraphicFramePr>
        <p:xfrm>
          <a:off x="1075226" y="1408112"/>
          <a:ext cx="15579731" cy="8352001"/>
        </p:xfrm>
        <a:graphic>
          <a:graphicData uri="http://schemas.openxmlformats.org/drawingml/2006/table">
            <a:tbl>
              <a:tblPr>
                <a:noFill/>
                <a:tableStyleId>{DB603374-CCE2-42C4-BE03-E55716E12BB6}</a:tableStyleId>
              </a:tblPr>
              <a:tblGrid>
                <a:gridCol w="701443">
                  <a:extLst>
                    <a:ext uri="{9D8B030D-6E8A-4147-A177-3AD203B41FA5}">
                      <a16:colId xmlns:a16="http://schemas.microsoft.com/office/drawing/2014/main" val="20000"/>
                    </a:ext>
                  </a:extLst>
                </a:gridCol>
                <a:gridCol w="2989673">
                  <a:extLst>
                    <a:ext uri="{9D8B030D-6E8A-4147-A177-3AD203B41FA5}">
                      <a16:colId xmlns:a16="http://schemas.microsoft.com/office/drawing/2014/main" val="20001"/>
                    </a:ext>
                  </a:extLst>
                </a:gridCol>
                <a:gridCol w="6191218">
                  <a:extLst>
                    <a:ext uri="{9D8B030D-6E8A-4147-A177-3AD203B41FA5}">
                      <a16:colId xmlns:a16="http://schemas.microsoft.com/office/drawing/2014/main" val="20002"/>
                    </a:ext>
                  </a:extLst>
                </a:gridCol>
                <a:gridCol w="5697397">
                  <a:extLst>
                    <a:ext uri="{9D8B030D-6E8A-4147-A177-3AD203B41FA5}">
                      <a16:colId xmlns:a16="http://schemas.microsoft.com/office/drawing/2014/main" val="20003"/>
                    </a:ext>
                  </a:extLst>
                </a:gridCol>
              </a:tblGrid>
              <a:tr h="732202">
                <a:tc>
                  <a:txBody>
                    <a:bodyPr/>
                    <a:lstStyle/>
                    <a:p>
                      <a:pPr marL="0" marR="0" lvl="0" indent="0" algn="ctr" rtl="0">
                        <a:lnSpc>
                          <a:spcPct val="100000"/>
                        </a:lnSpc>
                        <a:spcBef>
                          <a:spcPts val="0"/>
                        </a:spcBef>
                        <a:spcAft>
                          <a:spcPts val="0"/>
                        </a:spcAft>
                        <a:buNone/>
                      </a:pPr>
                      <a:r>
                        <a:rPr lang="en-US" sz="2499" u="none" strike="noStrike" cap="none">
                          <a:solidFill>
                            <a:srgbClr val="000000"/>
                          </a:solidFill>
                          <a:latin typeface="Maven Pro"/>
                          <a:ea typeface="Maven Pro"/>
                          <a:cs typeface="Maven Pro"/>
                          <a:sym typeface="Maven Pro"/>
                        </a:rPr>
                        <a:t>#</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Test Subject</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Test Headline</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200" u="none" strike="noStrike" cap="none" dirty="0">
                          <a:solidFill>
                            <a:srgbClr val="000000"/>
                          </a:solidFill>
                          <a:latin typeface="Maven Pro"/>
                          <a:ea typeface="Maven Pro"/>
                          <a:cs typeface="Maven Pro"/>
                          <a:sym typeface="Maven Pro"/>
                        </a:rPr>
                        <a:t>Expected Results</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3922">
                <a:tc>
                  <a:txBody>
                    <a:bodyPr/>
                    <a:lstStyle/>
                    <a:p>
                      <a:pPr marL="0" marR="0" lvl="0" indent="0" algn="ctr"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1</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199" u="none" strike="noStrike" cap="none" dirty="0">
                          <a:solidFill>
                            <a:srgbClr val="000000"/>
                          </a:solidFill>
                          <a:latin typeface="Maven Pro"/>
                          <a:ea typeface="Maven Pro"/>
                          <a:cs typeface="Maven Pro"/>
                          <a:sym typeface="Maven Pro"/>
                        </a:rPr>
                        <a:t>Data Visualization</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dirty="0">
                          <a:solidFill>
                            <a:srgbClr val="000000"/>
                          </a:solidFill>
                          <a:latin typeface="Maven Pro"/>
                          <a:ea typeface="Maven Pro"/>
                          <a:cs typeface="Maven Pro"/>
                          <a:sym typeface="Maven Pro"/>
                        </a:rPr>
                        <a:t>View Heatmap.</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dirty="0">
                          <a:solidFill>
                            <a:srgbClr val="000000"/>
                          </a:solidFill>
                          <a:latin typeface="Maven Pro"/>
                          <a:ea typeface="Maven Pro"/>
                          <a:cs typeface="Maven Pro"/>
                          <a:sym typeface="Maven Pro"/>
                        </a:rPr>
                        <a:t>The system displays an interactive heatmap showing daily and monthly scores clearly.</a:t>
                      </a:r>
                      <a:endParaRPr sz="1100" u="none" strike="noStrike" cap="none" dirty="0"/>
                    </a:p>
                    <a:p>
                      <a:pPr marL="0" marR="0" lvl="0" indent="0" algn="l" rtl="0">
                        <a:lnSpc>
                          <a:spcPct val="100000"/>
                        </a:lnSpc>
                        <a:spcBef>
                          <a:spcPts val="0"/>
                        </a:spcBef>
                        <a:spcAft>
                          <a:spcPts val="0"/>
                        </a:spcAft>
                        <a:buNone/>
                      </a:pP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97656">
                <a:tc>
                  <a:txBody>
                    <a:bodyPr/>
                    <a:lstStyle/>
                    <a:p>
                      <a:pPr marL="0" marR="0" lvl="0" indent="0" algn="ctr"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2</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dirty="0">
                          <a:solidFill>
                            <a:srgbClr val="000000"/>
                          </a:solidFill>
                          <a:latin typeface="Arimo"/>
                          <a:ea typeface="Arimo"/>
                          <a:cs typeface="Arimo"/>
                          <a:sym typeface="Arimo"/>
                        </a:rPr>
                        <a:t>Data Visualization</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dirty="0">
                          <a:solidFill>
                            <a:srgbClr val="000000"/>
                          </a:solidFill>
                          <a:latin typeface="Maven Pro"/>
                          <a:ea typeface="Maven Pro"/>
                          <a:cs typeface="Maven Pro"/>
                          <a:sym typeface="Maven Pro"/>
                        </a:rPr>
                        <a:t>View Line Chart.</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The line chart shows fluctuations in feelings and conditions over a day.</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96705">
                <a:tc>
                  <a:txBody>
                    <a:bodyPr/>
                    <a:lstStyle/>
                    <a:p>
                      <a:pPr marL="0" marR="0" lvl="0" indent="0" algn="ctr"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3</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dirty="0">
                          <a:solidFill>
                            <a:srgbClr val="000000"/>
                          </a:solidFill>
                          <a:latin typeface="Arimo"/>
                          <a:ea typeface="Arimo"/>
                          <a:cs typeface="Arimo"/>
                          <a:sym typeface="Arimo"/>
                        </a:rPr>
                        <a:t>Data Visualization</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dirty="0">
                          <a:solidFill>
                            <a:srgbClr val="000000"/>
                          </a:solidFill>
                          <a:latin typeface="Arimo"/>
                          <a:ea typeface="Arimo"/>
                          <a:cs typeface="Arimo"/>
                          <a:sym typeface="Arimo"/>
                        </a:rPr>
                        <a:t>View Bar Chart.</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100" u="none" strike="noStrike" cap="none"/>
                    </a:p>
                    <a:p>
                      <a:pPr marL="0" marR="0" lvl="0" indent="0" algn="l" rtl="0">
                        <a:lnSpc>
                          <a:spcPct val="100000"/>
                        </a:lnSpc>
                        <a:spcBef>
                          <a:spcPts val="0"/>
                        </a:spcBef>
                        <a:spcAft>
                          <a:spcPts val="0"/>
                        </a:spcAft>
                        <a:buNone/>
                      </a:pPr>
                      <a:r>
                        <a:rPr lang="en-US" sz="2199" u="none" strike="noStrike" cap="none">
                          <a:solidFill>
                            <a:srgbClr val="000000"/>
                          </a:solidFill>
                          <a:latin typeface="Maven Pro"/>
                          <a:ea typeface="Maven Pro"/>
                          <a:cs typeface="Maven Pro"/>
                          <a:sym typeface="Maven Pro"/>
                        </a:rPr>
                        <a:t>  The bar chart displays a breakdown of activity categories accurately.</a:t>
                      </a:r>
                      <a:endParaRPr/>
                    </a:p>
                    <a:p>
                      <a:pPr marL="0" marR="0" lvl="0" indent="0" algn="ctr" rtl="0">
                        <a:lnSpc>
                          <a:spcPct val="100000"/>
                        </a:lnSpc>
                        <a:spcBef>
                          <a:spcPts val="0"/>
                        </a:spcBef>
                        <a:spcAft>
                          <a:spcPts val="0"/>
                        </a:spcAft>
                        <a:buNone/>
                      </a:pPr>
                      <a:r>
                        <a:rPr lang="en-US" sz="700" u="none" strike="noStrike" cap="none">
                          <a:solidFill>
                            <a:srgbClr val="000000"/>
                          </a:solidFill>
                          <a:latin typeface="Maven Pro"/>
                          <a:ea typeface="Maven Pro"/>
                          <a:cs typeface="Maven Pro"/>
                          <a:sym typeface="Maven Pro"/>
                        </a:rPr>
                        <a:t>  </a:t>
                      </a:r>
                      <a:endParaRPr/>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071849">
                <a:tc>
                  <a:txBody>
                    <a:bodyPr/>
                    <a:lstStyle/>
                    <a:p>
                      <a:pPr marL="0" marR="0" lvl="0" indent="0" algn="ctr"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4</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Dashboard Navigation</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dirty="0">
                          <a:solidFill>
                            <a:srgbClr val="000000"/>
                          </a:solidFill>
                          <a:latin typeface="Maven Pro"/>
                          <a:ea typeface="Maven Pro"/>
                          <a:cs typeface="Maven Pro"/>
                          <a:sym typeface="Maven Pro"/>
                        </a:rPr>
                        <a:t>Navigate between visualizations on the dashboard.</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dirty="0">
                          <a:solidFill>
                            <a:srgbClr val="000000"/>
                          </a:solidFill>
                          <a:latin typeface="Maven Pro"/>
                          <a:ea typeface="Maven Pro"/>
                          <a:cs typeface="Maven Pro"/>
                          <a:sym typeface="Maven Pro"/>
                        </a:rPr>
                        <a:t>The transition between screens is intuitive.</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296580">
                <a:tc>
                  <a:txBody>
                    <a:bodyPr/>
                    <a:lstStyle/>
                    <a:p>
                      <a:pPr marL="0" marR="0" lvl="0" indent="0" algn="ctr"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5</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Multiple Visualization Views</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199" u="none" strike="noStrike" cap="none" dirty="0">
                          <a:solidFill>
                            <a:srgbClr val="000000"/>
                          </a:solidFill>
                          <a:latin typeface="Maven Pro"/>
                          <a:ea typeface="Maven Pro"/>
                          <a:cs typeface="Maven Pro"/>
                          <a:sym typeface="Maven Pro"/>
                        </a:rPr>
                        <a:t>Display multiple visualizations simultaneously.</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199" u="none" strike="noStrike" cap="none">
                          <a:solidFill>
                            <a:srgbClr val="000000"/>
                          </a:solidFill>
                          <a:latin typeface="Maven Pro"/>
                          <a:ea typeface="Maven Pro"/>
                          <a:cs typeface="Maven Pro"/>
                          <a:sym typeface="Maven Pro"/>
                        </a:rPr>
                        <a:t>The dashboard renders multiple charts without performance issues.</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605454">
                <a:tc>
                  <a:txBody>
                    <a:bodyPr/>
                    <a:lstStyle/>
                    <a:p>
                      <a:pPr marL="0" marR="0" lvl="0" indent="0" algn="ctr" rtl="0">
                        <a:lnSpc>
                          <a:spcPct val="100000"/>
                        </a:lnSpc>
                        <a:spcBef>
                          <a:spcPts val="0"/>
                        </a:spcBef>
                        <a:spcAft>
                          <a:spcPts val="0"/>
                        </a:spcAft>
                        <a:buNone/>
                      </a:pPr>
                      <a:r>
                        <a:rPr lang="en-US" sz="2200" u="none" strike="noStrike" cap="none">
                          <a:solidFill>
                            <a:srgbClr val="000000"/>
                          </a:solidFill>
                          <a:latin typeface="Maven Pro"/>
                          <a:ea typeface="Maven Pro"/>
                          <a:cs typeface="Maven Pro"/>
                          <a:sym typeface="Maven Pro"/>
                        </a:rPr>
                        <a:t>6</a:t>
                      </a:r>
                      <a:endParaRPr sz="1100" u="none" strike="noStrike" cap="none"/>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00" u="none" strike="noStrike" cap="none" dirty="0">
                          <a:solidFill>
                            <a:srgbClr val="000000"/>
                          </a:solidFill>
                          <a:latin typeface="Maven Pro"/>
                          <a:ea typeface="Maven Pro"/>
                          <a:cs typeface="Maven Pro"/>
                          <a:sym typeface="Maven Pro"/>
                        </a:rPr>
                        <a:t>Screen Transition</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199" u="none" strike="noStrike" cap="none" dirty="0">
                          <a:solidFill>
                            <a:srgbClr val="000000"/>
                          </a:solidFill>
                          <a:latin typeface="Maven Pro"/>
                          <a:ea typeface="Maven Pro"/>
                          <a:cs typeface="Maven Pro"/>
                          <a:sym typeface="Maven Pro"/>
                        </a:rPr>
                        <a:t>Ensure smooth navigation between screens.</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233" u="none" strike="noStrike" cap="none" dirty="0">
                          <a:solidFill>
                            <a:srgbClr val="000000"/>
                          </a:solidFill>
                          <a:latin typeface="Arimo"/>
                          <a:ea typeface="Arimo"/>
                          <a:cs typeface="Arimo"/>
                          <a:sym typeface="Arimo"/>
                        </a:rPr>
                        <a:t>The system allows movement between screens without delays.</a:t>
                      </a:r>
                      <a:endParaRPr sz="1100" u="none" strike="noStrike" cap="none" dirty="0"/>
                    </a:p>
                  </a:txBody>
                  <a:tcPr marL="142875" marR="142875" marT="142875" marB="142875" anchor="ctr">
                    <a:lnL w="14800" cap="flat" cmpd="sng">
                      <a:solidFill>
                        <a:srgbClr val="000000"/>
                      </a:solidFill>
                      <a:prstDash val="solid"/>
                      <a:round/>
                      <a:headEnd type="none" w="sm" len="sm"/>
                      <a:tailEnd type="none" w="sm" len="sm"/>
                    </a:lnL>
                    <a:lnR w="14800" cap="flat" cmpd="sng">
                      <a:solidFill>
                        <a:srgbClr val="000000"/>
                      </a:solidFill>
                      <a:prstDash val="solid"/>
                      <a:round/>
                      <a:headEnd type="none" w="sm" len="sm"/>
                      <a:tailEnd type="none" w="sm" len="sm"/>
                    </a:lnR>
                    <a:lnT w="14800" cap="flat" cmpd="sng">
                      <a:solidFill>
                        <a:srgbClr val="000000"/>
                      </a:solidFill>
                      <a:prstDash val="solid"/>
                      <a:round/>
                      <a:headEnd type="none" w="sm" len="sm"/>
                      <a:tailEnd type="none" w="sm" len="sm"/>
                    </a:lnT>
                    <a:lnB w="148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82" name="Google Shape;282;p30"/>
          <p:cNvSpPr txBox="1"/>
          <p:nvPr/>
        </p:nvSpPr>
        <p:spPr>
          <a:xfrm>
            <a:off x="6299652" y="-314415"/>
            <a:ext cx="4231994"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Testing Plan</a:t>
            </a:r>
            <a:endParaRPr dirty="0"/>
          </a:p>
        </p:txBody>
      </p:sp>
      <p:sp>
        <p:nvSpPr>
          <p:cNvPr id="283" name="Google Shape;283;p30"/>
          <p:cNvSpPr txBox="1"/>
          <p:nvPr/>
        </p:nvSpPr>
        <p:spPr>
          <a:xfrm>
            <a:off x="17259300" y="9540488"/>
            <a:ext cx="602220" cy="9175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18</a:t>
            </a:r>
            <a:endParaRPr/>
          </a:p>
          <a:p>
            <a:pPr marL="0" marR="0" lvl="0" indent="0" algn="ctr" rtl="0">
              <a:lnSpc>
                <a:spcPct val="100000"/>
              </a:lnSpc>
              <a:spcBef>
                <a:spcPts val="0"/>
              </a:spcBef>
              <a:spcAft>
                <a:spcPts val="0"/>
              </a:spcAft>
              <a:buNone/>
            </a:pPr>
            <a:endParaRPr sz="3500" b="0" i="0" u="none" strike="noStrike" cap="none">
              <a:solidFill>
                <a:srgbClr val="252930"/>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287"/>
        <p:cNvGrpSpPr/>
        <p:nvPr/>
      </p:nvGrpSpPr>
      <p:grpSpPr>
        <a:xfrm>
          <a:off x="0" y="0"/>
          <a:ext cx="0" cy="0"/>
          <a:chOff x="0" y="0"/>
          <a:chExt cx="0" cy="0"/>
        </a:xfrm>
      </p:grpSpPr>
      <p:sp>
        <p:nvSpPr>
          <p:cNvPr id="288" name="Google Shape;288;p31"/>
          <p:cNvSpPr/>
          <p:nvPr/>
        </p:nvSpPr>
        <p:spPr>
          <a:xfrm flipH="1">
            <a:off x="-1028700" y="-649288"/>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289" name="Google Shape;289;p31"/>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290" name="Google Shape;290;p31"/>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291" name="Google Shape;291;p31"/>
          <p:cNvSpPr txBox="1"/>
          <p:nvPr/>
        </p:nvSpPr>
        <p:spPr>
          <a:xfrm>
            <a:off x="2913315" y="618200"/>
            <a:ext cx="11629800" cy="769500"/>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a:solidFill>
                  <a:srgbClr val="252930"/>
                </a:solidFill>
                <a:latin typeface="Maven Pro"/>
                <a:ea typeface="Maven Pro"/>
                <a:cs typeface="Maven Pro"/>
                <a:sym typeface="Maven Pro"/>
              </a:rPr>
              <a:t>Patient Evaluation – Michael’s Review</a:t>
            </a:r>
            <a:endParaRPr/>
          </a:p>
        </p:txBody>
      </p:sp>
      <p:sp>
        <p:nvSpPr>
          <p:cNvPr id="292" name="Google Shape;292;p31"/>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19</a:t>
            </a:r>
            <a:endParaRPr/>
          </a:p>
        </p:txBody>
      </p:sp>
      <p:sp>
        <p:nvSpPr>
          <p:cNvPr id="293" name="Google Shape;293;p31"/>
          <p:cNvSpPr txBox="1"/>
          <p:nvPr/>
        </p:nvSpPr>
        <p:spPr>
          <a:xfrm>
            <a:off x="904455" y="1074392"/>
            <a:ext cx="16957065" cy="7010509"/>
          </a:xfrm>
          <a:prstGeom prst="rect">
            <a:avLst/>
          </a:prstGeom>
          <a:noFill/>
          <a:ln>
            <a:noFill/>
          </a:ln>
        </p:spPr>
        <p:txBody>
          <a:bodyPr spcFirstLastPara="1" wrap="square" lIns="0" tIns="0" rIns="0" bIns="0" anchor="t" anchorCtr="0">
            <a:spAutoFit/>
          </a:bodyPr>
          <a:lstStyle/>
          <a:p>
            <a:pPr marL="0" marR="0" lvl="0" indent="0" algn="ctr" rtl="0">
              <a:lnSpc>
                <a:spcPct val="318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561909" marR="0" lvl="1" indent="-280954" algn="l" rtl="0">
              <a:lnSpc>
                <a:spcPct val="170023"/>
              </a:lnSpc>
              <a:spcBef>
                <a:spcPts val="0"/>
              </a:spcBef>
              <a:spcAft>
                <a:spcPts val="0"/>
              </a:spcAft>
              <a:buClr>
                <a:srgbClr val="252930"/>
              </a:buClr>
              <a:buSzPts val="2602"/>
              <a:buFont typeface="Arial"/>
              <a:buChar char="•"/>
            </a:pPr>
            <a:endParaRPr lang="en-US" sz="2602" b="1" i="0" u="none" strike="noStrike" cap="none" dirty="0">
              <a:solidFill>
                <a:srgbClr val="252930"/>
              </a:solidFill>
              <a:latin typeface="Maven Pro"/>
              <a:ea typeface="Maven Pro"/>
              <a:cs typeface="Maven Pro"/>
              <a:sym typeface="Maven Pro"/>
            </a:endParaRPr>
          </a:p>
          <a:p>
            <a:pPr marL="561909" marR="0" lvl="1" indent="-280954" algn="l" rtl="0">
              <a:lnSpc>
                <a:spcPct val="170023"/>
              </a:lnSpc>
              <a:spcBef>
                <a:spcPts val="0"/>
              </a:spcBef>
              <a:spcAft>
                <a:spcPts val="0"/>
              </a:spcAft>
              <a:buClr>
                <a:srgbClr val="252930"/>
              </a:buClr>
              <a:buSzPts val="2602"/>
              <a:buFont typeface="Arial"/>
              <a:buChar char="•"/>
            </a:pPr>
            <a:r>
              <a:rPr lang="en-US" sz="2602" b="1" i="0" u="none" strike="noStrike" cap="none" dirty="0">
                <a:solidFill>
                  <a:srgbClr val="252930"/>
                </a:solidFill>
                <a:latin typeface="Maven Pro"/>
                <a:ea typeface="Maven Pro"/>
                <a:cs typeface="Maven Pro"/>
                <a:sym typeface="Maven Pro"/>
              </a:rPr>
              <a:t>Usability Testing</a:t>
            </a:r>
            <a:r>
              <a:rPr lang="en-US" sz="2602" b="0" i="0" u="none" strike="noStrike" cap="none" dirty="0">
                <a:solidFill>
                  <a:srgbClr val="252930"/>
                </a:solidFill>
                <a:latin typeface="Maven Pro"/>
                <a:ea typeface="Maven Pro"/>
                <a:cs typeface="Maven Pro"/>
                <a:sym typeface="Maven Pro"/>
              </a:rPr>
              <a:t> – Michael will test the system to see if it is easy to use and navigate.</a:t>
            </a:r>
            <a:endParaRPr dirty="0"/>
          </a:p>
          <a:p>
            <a:pPr marL="561909" marR="0" lvl="1" indent="-280954" algn="l" rtl="0">
              <a:lnSpc>
                <a:spcPct val="170023"/>
              </a:lnSpc>
              <a:spcBef>
                <a:spcPts val="0"/>
              </a:spcBef>
              <a:spcAft>
                <a:spcPts val="0"/>
              </a:spcAft>
              <a:buClr>
                <a:srgbClr val="252930"/>
              </a:buClr>
              <a:buSzPts val="2602"/>
              <a:buFont typeface="Arial"/>
              <a:buChar char="•"/>
            </a:pPr>
            <a:r>
              <a:rPr lang="en-US" sz="2602" b="1" i="0" u="none" strike="noStrike" cap="none" dirty="0">
                <a:solidFill>
                  <a:srgbClr val="252930"/>
                </a:solidFill>
                <a:latin typeface="Maven Pro"/>
                <a:ea typeface="Maven Pro"/>
                <a:cs typeface="Maven Pro"/>
                <a:sym typeface="Maven Pro"/>
              </a:rPr>
              <a:t>Data Clarity</a:t>
            </a:r>
            <a:r>
              <a:rPr lang="en-US" sz="2602" b="0" i="0" u="none" strike="noStrike" cap="none" dirty="0">
                <a:solidFill>
                  <a:srgbClr val="252930"/>
                </a:solidFill>
                <a:latin typeface="Maven Pro"/>
                <a:ea typeface="Maven Pro"/>
                <a:cs typeface="Maven Pro"/>
                <a:sym typeface="Maven Pro"/>
              </a:rPr>
              <a:t> – He will evaluate whether the visualizations clearly present the information he needs.</a:t>
            </a:r>
            <a:endParaRPr dirty="0"/>
          </a:p>
          <a:p>
            <a:pPr marL="561909" marR="0" lvl="1" indent="-280954" algn="l" rtl="0">
              <a:lnSpc>
                <a:spcPct val="170023"/>
              </a:lnSpc>
              <a:spcBef>
                <a:spcPts val="0"/>
              </a:spcBef>
              <a:spcAft>
                <a:spcPts val="0"/>
              </a:spcAft>
              <a:buClr>
                <a:srgbClr val="252930"/>
              </a:buClr>
              <a:buSzPts val="2602"/>
              <a:buFont typeface="Arial"/>
              <a:buChar char="•"/>
            </a:pPr>
            <a:r>
              <a:rPr lang="en-US" sz="2602" b="1" i="0" u="none" strike="noStrike" cap="none" dirty="0">
                <a:solidFill>
                  <a:srgbClr val="252930"/>
                </a:solidFill>
                <a:latin typeface="Maven Pro"/>
                <a:ea typeface="Maven Pro"/>
                <a:cs typeface="Maven Pro"/>
                <a:sym typeface="Maven Pro"/>
              </a:rPr>
              <a:t>Relevance to Daily Needs</a:t>
            </a:r>
            <a:r>
              <a:rPr lang="en-US" sz="2602" b="0" i="0" u="none" strike="noStrike" cap="none" dirty="0">
                <a:solidFill>
                  <a:srgbClr val="252930"/>
                </a:solidFill>
                <a:latin typeface="Maven Pro"/>
                <a:ea typeface="Maven Pro"/>
                <a:cs typeface="Maven Pro"/>
                <a:sym typeface="Maven Pro"/>
              </a:rPr>
              <a:t> – The system will be checked to ensure it aligns with his daily tracking requirements.</a:t>
            </a:r>
            <a:endParaRPr dirty="0"/>
          </a:p>
          <a:p>
            <a:pPr marL="561909" marR="0" lvl="1" indent="-280954" algn="l" rtl="0">
              <a:lnSpc>
                <a:spcPct val="170023"/>
              </a:lnSpc>
              <a:spcBef>
                <a:spcPts val="0"/>
              </a:spcBef>
              <a:spcAft>
                <a:spcPts val="0"/>
              </a:spcAft>
              <a:buClr>
                <a:srgbClr val="252930"/>
              </a:buClr>
              <a:buSzPts val="2602"/>
              <a:buFont typeface="Arial"/>
              <a:buChar char="•"/>
            </a:pPr>
            <a:r>
              <a:rPr lang="en-US" sz="2602" b="1" i="0" u="none" strike="noStrike" cap="none" dirty="0">
                <a:solidFill>
                  <a:srgbClr val="252930"/>
                </a:solidFill>
                <a:latin typeface="Maven Pro"/>
                <a:ea typeface="Maven Pro"/>
                <a:cs typeface="Maven Pro"/>
                <a:sym typeface="Maven Pro"/>
              </a:rPr>
              <a:t>Identifying Improvements</a:t>
            </a:r>
            <a:r>
              <a:rPr lang="en-US" sz="2602" b="0" i="0" u="none" strike="noStrike" cap="none" dirty="0">
                <a:solidFill>
                  <a:srgbClr val="252930"/>
                </a:solidFill>
                <a:latin typeface="Maven Pro"/>
                <a:ea typeface="Maven Pro"/>
                <a:cs typeface="Maven Pro"/>
                <a:sym typeface="Maven Pro"/>
              </a:rPr>
              <a:t> – His feedback will help us refine and adjust the system for better usability.</a:t>
            </a:r>
            <a:endParaRPr dirty="0"/>
          </a:p>
          <a:p>
            <a:pPr marL="561909" marR="0" lvl="1" indent="-280954" algn="l" rtl="0">
              <a:lnSpc>
                <a:spcPct val="170023"/>
              </a:lnSpc>
              <a:spcBef>
                <a:spcPts val="0"/>
              </a:spcBef>
              <a:spcAft>
                <a:spcPts val="0"/>
              </a:spcAft>
              <a:buClr>
                <a:srgbClr val="252930"/>
              </a:buClr>
              <a:buSzPts val="2602"/>
              <a:buFont typeface="Arial"/>
              <a:buChar char="•"/>
            </a:pPr>
            <a:r>
              <a:rPr lang="en-US" sz="2602" b="1" i="0" u="none" strike="noStrike" cap="none" dirty="0">
                <a:solidFill>
                  <a:srgbClr val="252930"/>
                </a:solidFill>
                <a:latin typeface="Maven Pro"/>
                <a:ea typeface="Maven Pro"/>
                <a:cs typeface="Maven Pro"/>
                <a:sym typeface="Maven Pro"/>
              </a:rPr>
              <a:t>Final Validation</a:t>
            </a:r>
            <a:r>
              <a:rPr lang="en-US" sz="2602" b="0" i="0" u="none" strike="noStrike" cap="none" dirty="0">
                <a:solidFill>
                  <a:srgbClr val="252930"/>
                </a:solidFill>
                <a:latin typeface="Maven Pro"/>
                <a:ea typeface="Maven Pro"/>
                <a:cs typeface="Maven Pro"/>
                <a:sym typeface="Maven Pro"/>
              </a:rPr>
              <a:t> – Ensuring that the platform meets the conditions and expectations he defined.</a:t>
            </a:r>
            <a:endParaRPr lang="he-IL" dirty="0"/>
          </a:p>
          <a:p>
            <a:pPr marL="0" marR="0" lvl="0" indent="0" algn="l" rtl="0">
              <a:lnSpc>
                <a:spcPct val="170023"/>
              </a:lnSpc>
              <a:spcBef>
                <a:spcPts val="0"/>
              </a:spcBef>
              <a:spcAft>
                <a:spcPts val="0"/>
              </a:spcAft>
              <a:buNone/>
            </a:pPr>
            <a:endParaRPr lang="he-IL" sz="2602" b="0" i="0" u="none" strike="noStrike" cap="none" dirty="0">
              <a:solidFill>
                <a:srgbClr val="252930"/>
              </a:solidFill>
              <a:latin typeface="Maven Pro"/>
              <a:ea typeface="Maven Pro"/>
              <a:cs typeface="Maven Pro"/>
              <a:sym typeface="Maven Pro"/>
            </a:endParaRPr>
          </a:p>
          <a:p>
            <a:pPr marL="0" marR="0" lvl="0" indent="0" algn="l" rtl="0">
              <a:lnSpc>
                <a:spcPct val="170023"/>
              </a:lnSpc>
              <a:spcBef>
                <a:spcPts val="0"/>
              </a:spcBef>
              <a:spcAft>
                <a:spcPts val="0"/>
              </a:spcAft>
              <a:buNone/>
            </a:pPr>
            <a:r>
              <a:rPr lang="en-US" sz="2602" b="0" i="0" u="none" strike="noStrike" cap="none" dirty="0">
                <a:solidFill>
                  <a:srgbClr val="252930"/>
                </a:solidFill>
                <a:latin typeface="Maven Pro"/>
                <a:ea typeface="Maven Pro"/>
                <a:cs typeface="Maven Pro"/>
                <a:sym typeface="Maven Pro"/>
              </a:rPr>
              <a:t>This evaluation is essential for making the system more practical, intuitive, and tailored to Michael’s needs.</a:t>
            </a:r>
            <a:endParaRPr dirty="0"/>
          </a:p>
        </p:txBody>
      </p:sp>
      <p:pic>
        <p:nvPicPr>
          <p:cNvPr id="3" name="תמונה 2" descr="תמונה שמכילה גרפיקה, סמל, לוגו, גופן&#10;&#10;התיאור נוצר באופן אוטומטי">
            <a:extLst>
              <a:ext uri="{FF2B5EF4-FFF2-40B4-BE49-F238E27FC236}">
                <a16:creationId xmlns:a16="http://schemas.microsoft.com/office/drawing/2014/main" id="{484D0444-FABB-E68E-BCAB-7ECB278F5B32}"/>
              </a:ext>
            </a:extLst>
          </p:cNvPr>
          <p:cNvPicPr>
            <a:picLocks noChangeAspect="1"/>
          </p:cNvPicPr>
          <p:nvPr/>
        </p:nvPicPr>
        <p:blipFill>
          <a:blip r:embed="rId6"/>
          <a:stretch>
            <a:fillRect/>
          </a:stretch>
        </p:blipFill>
        <p:spPr>
          <a:xfrm>
            <a:off x="1028700" y="8084901"/>
            <a:ext cx="3428998" cy="20573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9324" y="1818473"/>
            <a:ext cx="18183964" cy="8991372"/>
          </a:xfrm>
          <a:prstGeom prst="rect">
            <a:avLst/>
          </a:prstGeom>
          <a:noFill/>
          <a:ln>
            <a:noFill/>
          </a:ln>
        </p:spPr>
        <p:txBody>
          <a:bodyPr spcFirstLastPara="1" wrap="square" lIns="0" tIns="0" rIns="0" bIns="0" anchor="t" anchorCtr="0">
            <a:spAutoFit/>
          </a:bodyPr>
          <a:lstStyle/>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Parkinson’s disease is a progressive neurological condition that affects movement, coordination, and balance.</a:t>
            </a:r>
            <a:endParaRPr lang="en-US" dirty="0">
              <a:ea typeface="Maven Pro"/>
            </a:endParaRPr>
          </a:p>
          <a:p>
            <a:pPr marL="582933" marR="0" lvl="1" indent="-291467" algn="l" rtl="0">
              <a:lnSpc>
                <a:spcPct val="155000"/>
              </a:lnSpc>
              <a:spcBef>
                <a:spcPts val="0"/>
              </a:spcBef>
              <a:spcAft>
                <a:spcPts val="0"/>
              </a:spcAft>
              <a:buClr>
                <a:srgbClr val="252930"/>
              </a:buClr>
              <a:buSzPts val="2700"/>
              <a:buFont typeface="Arial"/>
              <a:buChar char="•"/>
            </a:pPr>
            <a:endParaRPr lang="en-US"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PD significantly impacts patients' daily lives, both physically and emotionally. </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Motor symptoms like tremors, stiffness, and slowness make everyday tasks, such as walking or eating, more challenging.</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Non-motor symptoms, such as anxiety, depression, and trouble sleeping, lower the overall quality of life.</a:t>
            </a:r>
            <a:endParaRPr dirty="0"/>
          </a:p>
          <a:p>
            <a:pPr marL="0" marR="0" lvl="0" indent="0" algn="l" rtl="0">
              <a:lnSpc>
                <a:spcPct val="155000"/>
              </a:lnSpc>
              <a:spcBef>
                <a:spcPts val="0"/>
              </a:spcBef>
              <a:spcAft>
                <a:spcPts val="0"/>
              </a:spcAft>
              <a:buNone/>
            </a:pPr>
            <a:r>
              <a:rPr lang="en-US" sz="2700" b="0" i="0" u="none" strike="noStrike" cap="none" dirty="0">
                <a:solidFill>
                  <a:srgbClr val="252930"/>
                </a:solidFill>
                <a:latin typeface="Maven Pro"/>
                <a:ea typeface="Maven Pro"/>
                <a:cs typeface="Maven Pro"/>
                <a:sym typeface="Maven Pro"/>
              </a:rPr>
              <a:t> </a:t>
            </a:r>
            <a:endParaRPr dirty="0"/>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The progressive nature of the disease often leads to a loss of independence, increased reliance on caregivers, and feelings of social isolation.</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0" marR="0" lvl="0" indent="0" algn="l" rtl="0">
              <a:lnSpc>
                <a:spcPct val="149259"/>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p:txBody>
      </p:sp>
      <p:sp>
        <p:nvSpPr>
          <p:cNvPr id="99" name="Google Shape;99;p14"/>
          <p:cNvSpPr/>
          <p:nvPr/>
        </p:nvSpPr>
        <p:spPr>
          <a:xfrm flipH="1">
            <a:off x="-1737796" y="-953525"/>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00" name="Google Shape;100;p14"/>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101" name="Google Shape;101;p14"/>
          <p:cNvSpPr/>
          <p:nvPr/>
        </p:nvSpPr>
        <p:spPr>
          <a:xfrm>
            <a:off x="14438116" y="8928840"/>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103" name="Google Shape;103;p14"/>
          <p:cNvSpPr txBox="1"/>
          <p:nvPr/>
        </p:nvSpPr>
        <p:spPr>
          <a:xfrm>
            <a:off x="1885400" y="279590"/>
            <a:ext cx="14190342"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Introduction</a:t>
            </a:r>
            <a:endParaRPr dirty="0"/>
          </a:p>
        </p:txBody>
      </p:sp>
      <p:sp>
        <p:nvSpPr>
          <p:cNvPr id="105" name="Google Shape;105;p14"/>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2</a:t>
            </a:r>
            <a:endParaRPr/>
          </a:p>
        </p:txBody>
      </p:sp>
      <p:sp>
        <p:nvSpPr>
          <p:cNvPr id="4" name="Google Shape;114;p15">
            <a:extLst>
              <a:ext uri="{FF2B5EF4-FFF2-40B4-BE49-F238E27FC236}">
                <a16:creationId xmlns:a16="http://schemas.microsoft.com/office/drawing/2014/main" id="{D53BD0C3-9FED-2D0E-C47F-2187D484481A}"/>
              </a:ext>
            </a:extLst>
          </p:cNvPr>
          <p:cNvSpPr/>
          <p:nvPr/>
        </p:nvSpPr>
        <p:spPr>
          <a:xfrm>
            <a:off x="11260242" y="8928841"/>
            <a:ext cx="2350213" cy="1358159"/>
          </a:xfrm>
          <a:custGeom>
            <a:avLst/>
            <a:gdLst/>
            <a:ahLst/>
            <a:cxnLst/>
            <a:rect l="l" t="t" r="r" b="b"/>
            <a:pathLst>
              <a:path w="3234108" h="1920252" extrusionOk="0">
                <a:moveTo>
                  <a:pt x="0" y="0"/>
                </a:moveTo>
                <a:lnTo>
                  <a:pt x="3234108" y="0"/>
                </a:lnTo>
                <a:lnTo>
                  <a:pt x="3234108" y="1920252"/>
                </a:lnTo>
                <a:lnTo>
                  <a:pt x="0" y="1920252"/>
                </a:lnTo>
                <a:lnTo>
                  <a:pt x="0" y="0"/>
                </a:lnTo>
                <a:close/>
              </a:path>
            </a:pathLst>
          </a:custGeom>
          <a:blipFill rotWithShape="1">
            <a:blip r:embed="rId6">
              <a:alphaModFix/>
            </a:blip>
            <a:stretch>
              <a:fillRect/>
            </a:stretch>
          </a:blipFill>
          <a:ln>
            <a:noFill/>
          </a:ln>
        </p:spPr>
        <p:txBody>
          <a:bodyPr/>
          <a:lstStyle/>
          <a:p>
            <a:endParaRPr lang="he-I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297"/>
        <p:cNvGrpSpPr/>
        <p:nvPr/>
      </p:nvGrpSpPr>
      <p:grpSpPr>
        <a:xfrm>
          <a:off x="0" y="0"/>
          <a:ext cx="0" cy="0"/>
          <a:chOff x="0" y="0"/>
          <a:chExt cx="0" cy="0"/>
        </a:xfrm>
      </p:grpSpPr>
      <p:sp>
        <p:nvSpPr>
          <p:cNvPr id="298" name="Google Shape;298;p32"/>
          <p:cNvSpPr txBox="1"/>
          <p:nvPr/>
        </p:nvSpPr>
        <p:spPr>
          <a:xfrm>
            <a:off x="2754150" y="3832722"/>
            <a:ext cx="12779699" cy="1791414"/>
          </a:xfrm>
          <a:prstGeom prst="rect">
            <a:avLst/>
          </a:prstGeom>
          <a:noFill/>
          <a:ln>
            <a:noFill/>
          </a:ln>
        </p:spPr>
        <p:txBody>
          <a:bodyPr spcFirstLastPara="1" wrap="square" lIns="0" tIns="0" rIns="0" bIns="0" anchor="t" anchorCtr="0">
            <a:spAutoFit/>
          </a:bodyPr>
          <a:lstStyle/>
          <a:p>
            <a:pPr marL="0" marR="0" lvl="0" indent="0" algn="ctr" rtl="0">
              <a:lnSpc>
                <a:spcPct val="79998"/>
              </a:lnSpc>
              <a:spcBef>
                <a:spcPts val="0"/>
              </a:spcBef>
              <a:spcAft>
                <a:spcPts val="0"/>
              </a:spcAft>
              <a:buNone/>
            </a:pPr>
            <a:r>
              <a:rPr lang="en-US" sz="15544" b="1" i="0" u="none" strike="noStrike" cap="none">
                <a:solidFill>
                  <a:srgbClr val="252D37"/>
                </a:solidFill>
                <a:latin typeface="Maven Pro"/>
                <a:ea typeface="Maven Pro"/>
                <a:cs typeface="Maven Pro"/>
                <a:sym typeface="Maven Pro"/>
              </a:rPr>
              <a:t>Thank You</a:t>
            </a:r>
            <a:endParaRPr/>
          </a:p>
        </p:txBody>
      </p:sp>
      <p:sp>
        <p:nvSpPr>
          <p:cNvPr id="299" name="Google Shape;299;p32"/>
          <p:cNvSpPr txBox="1"/>
          <p:nvPr/>
        </p:nvSpPr>
        <p:spPr>
          <a:xfrm>
            <a:off x="4243940" y="5955758"/>
            <a:ext cx="9800119" cy="79023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5926" b="0" i="0" u="none" strike="noStrike" cap="none">
                <a:solidFill>
                  <a:srgbClr val="252D37"/>
                </a:solidFill>
                <a:latin typeface="Maven Pro"/>
                <a:ea typeface="Maven Pro"/>
                <a:cs typeface="Maven Pro"/>
                <a:sym typeface="Maven Pro"/>
              </a:rPr>
              <a:t>For your attention</a:t>
            </a:r>
            <a:endParaRPr/>
          </a:p>
        </p:txBody>
      </p:sp>
      <p:sp>
        <p:nvSpPr>
          <p:cNvPr id="300" name="Google Shape;300;p32"/>
          <p:cNvSpPr/>
          <p:nvPr/>
        </p:nvSpPr>
        <p:spPr>
          <a:xfrm>
            <a:off x="0" y="6974593"/>
            <a:ext cx="809919" cy="3227938"/>
          </a:xfrm>
          <a:custGeom>
            <a:avLst/>
            <a:gdLst/>
            <a:ahLst/>
            <a:cxnLst/>
            <a:rect l="l" t="t" r="r" b="b"/>
            <a:pathLst>
              <a:path w="809919" h="3227938" extrusionOk="0">
                <a:moveTo>
                  <a:pt x="0" y="0"/>
                </a:moveTo>
                <a:lnTo>
                  <a:pt x="809919" y="0"/>
                </a:lnTo>
                <a:lnTo>
                  <a:pt x="809919" y="3227938"/>
                </a:lnTo>
                <a:lnTo>
                  <a:pt x="0" y="3227938"/>
                </a:lnTo>
                <a:lnTo>
                  <a:pt x="0" y="0"/>
                </a:lnTo>
                <a:close/>
              </a:path>
            </a:pathLst>
          </a:custGeom>
          <a:blipFill rotWithShape="1">
            <a:blip r:embed="rId3">
              <a:alphaModFix/>
            </a:blip>
            <a:stretch>
              <a:fillRect/>
            </a:stretch>
          </a:blipFill>
          <a:ln>
            <a:noFill/>
          </a:ln>
        </p:spPr>
        <p:txBody>
          <a:bodyPr/>
          <a:lstStyle/>
          <a:p>
            <a:endParaRPr lang="he-IL"/>
          </a:p>
        </p:txBody>
      </p:sp>
      <p:sp>
        <p:nvSpPr>
          <p:cNvPr id="301" name="Google Shape;301;p32"/>
          <p:cNvSpPr/>
          <p:nvPr/>
        </p:nvSpPr>
        <p:spPr>
          <a:xfrm>
            <a:off x="1613969" y="8304597"/>
            <a:ext cx="4261740" cy="2130870"/>
          </a:xfrm>
          <a:custGeom>
            <a:avLst/>
            <a:gdLst/>
            <a:ahLst/>
            <a:cxnLst/>
            <a:rect l="l" t="t" r="r" b="b"/>
            <a:pathLst>
              <a:path w="4261740" h="2130870" extrusionOk="0">
                <a:moveTo>
                  <a:pt x="0" y="0"/>
                </a:moveTo>
                <a:lnTo>
                  <a:pt x="4261740" y="0"/>
                </a:lnTo>
                <a:lnTo>
                  <a:pt x="4261740" y="2130870"/>
                </a:lnTo>
                <a:lnTo>
                  <a:pt x="0" y="2130870"/>
                </a:lnTo>
                <a:lnTo>
                  <a:pt x="0" y="0"/>
                </a:lnTo>
                <a:close/>
              </a:path>
            </a:pathLst>
          </a:custGeom>
          <a:blipFill rotWithShape="1">
            <a:blip r:embed="rId4">
              <a:alphaModFix/>
            </a:blip>
            <a:stretch>
              <a:fillRect/>
            </a:stretch>
          </a:blipFill>
          <a:ln>
            <a:noFill/>
          </a:ln>
        </p:spPr>
        <p:txBody>
          <a:bodyPr/>
          <a:lstStyle/>
          <a:p>
            <a:endParaRPr lang="he-IL"/>
          </a:p>
        </p:txBody>
      </p:sp>
      <p:sp>
        <p:nvSpPr>
          <p:cNvPr id="302" name="Google Shape;302;p32"/>
          <p:cNvSpPr/>
          <p:nvPr/>
        </p:nvSpPr>
        <p:spPr>
          <a:xfrm rot="10800000">
            <a:off x="17582856" y="118636"/>
            <a:ext cx="809919" cy="3227938"/>
          </a:xfrm>
          <a:custGeom>
            <a:avLst/>
            <a:gdLst/>
            <a:ahLst/>
            <a:cxnLst/>
            <a:rect l="l" t="t" r="r" b="b"/>
            <a:pathLst>
              <a:path w="809919" h="3227938" extrusionOk="0">
                <a:moveTo>
                  <a:pt x="0" y="0"/>
                </a:moveTo>
                <a:lnTo>
                  <a:pt x="809919" y="0"/>
                </a:lnTo>
                <a:lnTo>
                  <a:pt x="809919" y="3227938"/>
                </a:lnTo>
                <a:lnTo>
                  <a:pt x="0" y="3227938"/>
                </a:lnTo>
                <a:lnTo>
                  <a:pt x="0" y="0"/>
                </a:lnTo>
                <a:close/>
              </a:path>
            </a:pathLst>
          </a:custGeom>
          <a:blipFill rotWithShape="1">
            <a:blip r:embed="rId3">
              <a:alphaModFix/>
            </a:blip>
            <a:stretch>
              <a:fillRect/>
            </a:stretch>
          </a:blipFill>
          <a:ln>
            <a:noFill/>
          </a:ln>
        </p:spPr>
        <p:txBody>
          <a:bodyPr/>
          <a:lstStyle/>
          <a:p>
            <a:endParaRPr lang="he-IL"/>
          </a:p>
        </p:txBody>
      </p:sp>
      <p:sp>
        <p:nvSpPr>
          <p:cNvPr id="303" name="Google Shape;303;p32"/>
          <p:cNvSpPr/>
          <p:nvPr/>
        </p:nvSpPr>
        <p:spPr>
          <a:xfrm rot="10800000">
            <a:off x="12517066" y="-114300"/>
            <a:ext cx="4261740" cy="2130870"/>
          </a:xfrm>
          <a:custGeom>
            <a:avLst/>
            <a:gdLst/>
            <a:ahLst/>
            <a:cxnLst/>
            <a:rect l="l" t="t" r="r" b="b"/>
            <a:pathLst>
              <a:path w="4261740" h="2130870" extrusionOk="0">
                <a:moveTo>
                  <a:pt x="0" y="0"/>
                </a:moveTo>
                <a:lnTo>
                  <a:pt x="4261740" y="0"/>
                </a:lnTo>
                <a:lnTo>
                  <a:pt x="4261740" y="2130870"/>
                </a:lnTo>
                <a:lnTo>
                  <a:pt x="0" y="2130870"/>
                </a:lnTo>
                <a:lnTo>
                  <a:pt x="0" y="0"/>
                </a:lnTo>
                <a:close/>
              </a:path>
            </a:pathLst>
          </a:custGeom>
          <a:blipFill rotWithShape="1">
            <a:blip r:embed="rId4">
              <a:alphaModFix/>
            </a:blip>
            <a:stretch>
              <a:fillRect/>
            </a:stretch>
          </a:blipFill>
          <a:ln>
            <a:noFill/>
          </a:ln>
        </p:spPr>
        <p:txBody>
          <a:bodyPr/>
          <a:lstStyle/>
          <a:p>
            <a:endParaRPr lang="he-IL"/>
          </a:p>
        </p:txBody>
      </p:sp>
      <p:sp>
        <p:nvSpPr>
          <p:cNvPr id="304" name="Google Shape;304;p32"/>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491930" y="1876523"/>
            <a:ext cx="17658910" cy="8945654"/>
          </a:xfrm>
          <a:prstGeom prst="rect">
            <a:avLst/>
          </a:prstGeom>
          <a:noFill/>
          <a:ln>
            <a:noFill/>
          </a:ln>
        </p:spPr>
        <p:txBody>
          <a:bodyPr spcFirstLastPara="1" wrap="square" lIns="0" tIns="0" rIns="0" bIns="0" anchor="t" anchorCtr="0">
            <a:spAutoFit/>
          </a:bodyPr>
          <a:lstStyle/>
          <a:p>
            <a:pPr marL="582933" marR="0" lvl="1" indent="-291467" algn="l" rtl="0">
              <a:lnSpc>
                <a:spcPct val="155000"/>
              </a:lnSpc>
              <a:spcBef>
                <a:spcPts val="0"/>
              </a:spcBef>
              <a:spcAft>
                <a:spcPts val="0"/>
              </a:spcAft>
              <a:buClr>
                <a:srgbClr val="252930"/>
              </a:buClr>
              <a:buSzPts val="2700"/>
              <a:buFont typeface="Arial"/>
              <a:buChar char="•"/>
            </a:pPr>
            <a:r>
              <a:rPr lang="en-US" sz="2700" dirty="0">
                <a:solidFill>
                  <a:srgbClr val="252930"/>
                </a:solidFill>
                <a:latin typeface="Maven Pro"/>
                <a:ea typeface="Maven Pro"/>
                <a:cs typeface="Maven Pro"/>
                <a:sym typeface="Maven Pro"/>
              </a:rPr>
              <a:t>Effectively managing Parkinson’s requires monitoring daily activities and symptoms changes, but current tools are often lack clarity and fail to provide personalized useful insights.</a:t>
            </a:r>
          </a:p>
          <a:p>
            <a:pPr marL="582933" marR="0" lvl="1" indent="-291467" algn="l" rtl="0">
              <a:lnSpc>
                <a:spcPct val="155000"/>
              </a:lnSpc>
              <a:spcBef>
                <a:spcPts val="0"/>
              </a:spcBef>
              <a:spcAft>
                <a:spcPts val="0"/>
              </a:spcAft>
              <a:buClr>
                <a:srgbClr val="252930"/>
              </a:buClr>
              <a:buSzPts val="2700"/>
              <a:buFont typeface="Arial"/>
              <a:buChar char="•"/>
            </a:pPr>
            <a:endParaRPr lang="en-US"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Our project addresses this problem by creating clear, interactive visualizations, such as heatmaps and graphs that empower patients to track progress, identify patterns, and optimize their daily routines.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 </a:t>
            </a:r>
            <a:r>
              <a:rPr lang="en-US" sz="2700" dirty="0">
                <a:solidFill>
                  <a:srgbClr val="252930"/>
                </a:solidFill>
                <a:latin typeface="Maven Pro"/>
                <a:ea typeface="Maven Pro"/>
                <a:cs typeface="Maven Pro"/>
                <a:sym typeface="Maven Pro"/>
              </a:rPr>
              <a:t>W</a:t>
            </a:r>
            <a:r>
              <a:rPr lang="en-US" sz="2700" b="0" i="0" u="none" strike="noStrike" cap="none" dirty="0">
                <a:solidFill>
                  <a:srgbClr val="252930"/>
                </a:solidFill>
                <a:latin typeface="Maven Pro"/>
                <a:ea typeface="Maven Pro"/>
                <a:cs typeface="Maven Pro"/>
                <a:sym typeface="Maven Pro"/>
              </a:rPr>
              <a:t>e aim to enhance usability and personalization, ensuring that the system meets the specific needs of patients by adapting visualizations and insights to their daily experiences.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This project builds on the work of the previous work, which focused on collecting data from Parkinson’s patients.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0" marR="0" lvl="0" indent="0" algn="l" rtl="0">
              <a:lnSpc>
                <a:spcPct val="137777"/>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p:txBody>
      </p:sp>
      <p:sp>
        <p:nvSpPr>
          <p:cNvPr id="111" name="Google Shape;111;p15"/>
          <p:cNvSpPr/>
          <p:nvPr/>
        </p:nvSpPr>
        <p:spPr>
          <a:xfrm flipH="1">
            <a:off x="-1323567" y="-102870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12" name="Google Shape;112;p15"/>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113" name="Google Shape;113;p15"/>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115" name="Google Shape;115;p15"/>
          <p:cNvSpPr txBox="1"/>
          <p:nvPr/>
        </p:nvSpPr>
        <p:spPr>
          <a:xfrm>
            <a:off x="5711882" y="115453"/>
            <a:ext cx="6864236"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Our Goal</a:t>
            </a:r>
            <a:endParaRPr dirty="0"/>
          </a:p>
        </p:txBody>
      </p:sp>
      <p:sp>
        <p:nvSpPr>
          <p:cNvPr id="116" name="Google Shape;116;p15"/>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3</a:t>
            </a:r>
            <a:endParaRPr/>
          </a:p>
        </p:txBody>
      </p:sp>
      <p:sp>
        <p:nvSpPr>
          <p:cNvPr id="3" name="Google Shape;104;p14">
            <a:extLst>
              <a:ext uri="{FF2B5EF4-FFF2-40B4-BE49-F238E27FC236}">
                <a16:creationId xmlns:a16="http://schemas.microsoft.com/office/drawing/2014/main" id="{302B759F-97ED-358F-2B81-8E4861CDEC15}"/>
              </a:ext>
            </a:extLst>
          </p:cNvPr>
          <p:cNvSpPr/>
          <p:nvPr/>
        </p:nvSpPr>
        <p:spPr>
          <a:xfrm>
            <a:off x="12682066" y="8583561"/>
            <a:ext cx="1603742" cy="1596322"/>
          </a:xfrm>
          <a:custGeom>
            <a:avLst/>
            <a:gdLst/>
            <a:ahLst/>
            <a:cxnLst/>
            <a:rect l="l" t="t" r="r" b="b"/>
            <a:pathLst>
              <a:path w="2226117" h="2075854" extrusionOk="0">
                <a:moveTo>
                  <a:pt x="0" y="0"/>
                </a:moveTo>
                <a:lnTo>
                  <a:pt x="2226117" y="0"/>
                </a:lnTo>
                <a:lnTo>
                  <a:pt x="2226117" y="2075854"/>
                </a:lnTo>
                <a:lnTo>
                  <a:pt x="0" y="2075854"/>
                </a:lnTo>
                <a:lnTo>
                  <a:pt x="0" y="0"/>
                </a:lnTo>
                <a:close/>
              </a:path>
            </a:pathLst>
          </a:custGeom>
          <a:blipFill rotWithShape="1">
            <a:blip r:embed="rId6">
              <a:alphaModFix/>
            </a:blip>
            <a:stretch>
              <a:fillRect/>
            </a:stretch>
          </a:blipFill>
          <a:ln>
            <a:noFill/>
          </a:ln>
        </p:spPr>
        <p:txBody>
          <a:bodyPr/>
          <a:lstStyle/>
          <a:p>
            <a:endParaRPr lang="he-I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20"/>
        <p:cNvGrpSpPr/>
        <p:nvPr/>
      </p:nvGrpSpPr>
      <p:grpSpPr>
        <a:xfrm>
          <a:off x="0" y="0"/>
          <a:ext cx="0" cy="0"/>
          <a:chOff x="0" y="0"/>
          <a:chExt cx="0" cy="0"/>
        </a:xfrm>
      </p:grpSpPr>
      <p:sp>
        <p:nvSpPr>
          <p:cNvPr id="121" name="Google Shape;121;p16"/>
          <p:cNvSpPr txBox="1"/>
          <p:nvPr/>
        </p:nvSpPr>
        <p:spPr>
          <a:xfrm>
            <a:off x="762592" y="2051238"/>
            <a:ext cx="17203561" cy="5401479"/>
          </a:xfrm>
          <a:prstGeom prst="rect">
            <a:avLst/>
          </a:prstGeom>
          <a:noFill/>
          <a:ln>
            <a:noFill/>
          </a:ln>
        </p:spPr>
        <p:txBody>
          <a:bodyPr spcFirstLastPara="1" wrap="square" lIns="0" tIns="0" rIns="0" bIns="0" anchor="t" anchorCtr="0">
            <a:spAutoFit/>
          </a:bodyPr>
          <a:lstStyle/>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Many Parkinson’s patients struggle to link daily choices to symptoms. The lack of personalized insights makes care decisions more challenging.</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8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Textual and visual explanations address different patient needs effectively:</a:t>
            </a:r>
            <a:endParaRPr dirty="0"/>
          </a:p>
          <a:p>
            <a:pPr marL="1165866" marR="0" lvl="2" indent="-388622" algn="l" rtl="0">
              <a:lnSpc>
                <a:spcPct val="18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Textual explanations simplify information, easing anxiety and boosting confidence.</a:t>
            </a:r>
            <a:endParaRPr dirty="0"/>
          </a:p>
          <a:p>
            <a:pPr marL="1165866" marR="0" lvl="2" indent="-388622"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Visual explanations such graphs reveal patterns, helping patients understand trends.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These tools help patients improve routines for better management.</a:t>
            </a:r>
            <a:endParaRPr dirty="0"/>
          </a:p>
        </p:txBody>
      </p:sp>
      <p:sp>
        <p:nvSpPr>
          <p:cNvPr id="122" name="Google Shape;122;p16"/>
          <p:cNvSpPr/>
          <p:nvPr/>
        </p:nvSpPr>
        <p:spPr>
          <a:xfrm flipH="1">
            <a:off x="-1294808" y="-102870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23" name="Google Shape;123;p16"/>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124" name="Google Shape;124;p16"/>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125" name="Google Shape;125;p16"/>
          <p:cNvSpPr/>
          <p:nvPr/>
        </p:nvSpPr>
        <p:spPr>
          <a:xfrm>
            <a:off x="1707561" y="7956656"/>
            <a:ext cx="2684195" cy="2241303"/>
          </a:xfrm>
          <a:custGeom>
            <a:avLst/>
            <a:gdLst/>
            <a:ahLst/>
            <a:cxnLst/>
            <a:rect l="l" t="t" r="r" b="b"/>
            <a:pathLst>
              <a:path w="2684195" h="2241303" extrusionOk="0">
                <a:moveTo>
                  <a:pt x="0" y="0"/>
                </a:moveTo>
                <a:lnTo>
                  <a:pt x="2684195" y="0"/>
                </a:lnTo>
                <a:lnTo>
                  <a:pt x="2684195" y="2241303"/>
                </a:lnTo>
                <a:lnTo>
                  <a:pt x="0" y="2241303"/>
                </a:lnTo>
                <a:lnTo>
                  <a:pt x="0" y="0"/>
                </a:lnTo>
                <a:close/>
              </a:path>
            </a:pathLst>
          </a:custGeom>
          <a:blipFill rotWithShape="1">
            <a:blip r:embed="rId6">
              <a:alphaModFix/>
            </a:blip>
            <a:stretch>
              <a:fillRect/>
            </a:stretch>
          </a:blipFill>
          <a:ln>
            <a:noFill/>
          </a:ln>
        </p:spPr>
        <p:txBody>
          <a:bodyPr/>
          <a:lstStyle/>
          <a:p>
            <a:endParaRPr lang="he-IL"/>
          </a:p>
        </p:txBody>
      </p:sp>
      <p:sp>
        <p:nvSpPr>
          <p:cNvPr id="126" name="Google Shape;126;p16"/>
          <p:cNvSpPr txBox="1"/>
          <p:nvPr/>
        </p:nvSpPr>
        <p:spPr>
          <a:xfrm>
            <a:off x="2561247" y="450895"/>
            <a:ext cx="14341555" cy="1149350"/>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a:solidFill>
                  <a:srgbClr val="252930"/>
                </a:solidFill>
                <a:latin typeface="Maven Pro"/>
                <a:ea typeface="Maven Pro"/>
                <a:cs typeface="Maven Pro"/>
                <a:sym typeface="Maven Pro"/>
              </a:rPr>
              <a:t>Importance of Explanations in PD Management</a:t>
            </a:r>
            <a:endParaRPr/>
          </a:p>
        </p:txBody>
      </p:sp>
      <p:sp>
        <p:nvSpPr>
          <p:cNvPr id="127" name="Google Shape;127;p16"/>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31"/>
        <p:cNvGrpSpPr/>
        <p:nvPr/>
      </p:nvGrpSpPr>
      <p:grpSpPr>
        <a:xfrm>
          <a:off x="0" y="0"/>
          <a:ext cx="0" cy="0"/>
          <a:chOff x="0" y="0"/>
          <a:chExt cx="0" cy="0"/>
        </a:xfrm>
      </p:grpSpPr>
      <p:sp>
        <p:nvSpPr>
          <p:cNvPr id="132" name="Google Shape;132;p17"/>
          <p:cNvSpPr txBox="1"/>
          <p:nvPr/>
        </p:nvSpPr>
        <p:spPr>
          <a:xfrm>
            <a:off x="1303653" y="1623559"/>
            <a:ext cx="15955500" cy="6213000"/>
          </a:xfrm>
          <a:prstGeom prst="rect">
            <a:avLst/>
          </a:prstGeom>
          <a:noFill/>
          <a:ln>
            <a:noFill/>
          </a:ln>
        </p:spPr>
        <p:txBody>
          <a:bodyPr spcFirstLastPara="1" wrap="square" lIns="0" tIns="0" rIns="0" bIns="0" anchor="t" anchorCtr="0">
            <a:spAutoFit/>
          </a:bodyPr>
          <a:lstStyle/>
          <a:p>
            <a:pPr marL="0" marR="0" lvl="0" indent="0" algn="l" rtl="0">
              <a:lnSpc>
                <a:spcPct val="155000"/>
              </a:lnSpc>
              <a:spcBef>
                <a:spcPts val="0"/>
              </a:spcBef>
              <a:spcAft>
                <a:spcPts val="0"/>
              </a:spcAft>
              <a:buNone/>
            </a:pPr>
            <a:r>
              <a:rPr lang="en-US" sz="2700" b="0" i="0" u="none" strike="noStrike" cap="none" dirty="0">
                <a:solidFill>
                  <a:srgbClr val="252930"/>
                </a:solidFill>
                <a:latin typeface="Maven Pro"/>
                <a:ea typeface="Maven Pro"/>
                <a:cs typeface="Maven Pro"/>
                <a:sym typeface="Maven Pro"/>
              </a:rPr>
              <a:t>We reviewed and analyzed various tools for Parkinson’s data visualization such as “DataPark”, “PD-Insighter”, and dashboards.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2" marR="0" lvl="1" indent="-291466"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DataPark: Shows energy, activity, and sleep trends but lacks personalized insights.</a:t>
            </a:r>
            <a:endParaRPr sz="2700" b="0" i="0" u="none" strike="noStrike" cap="none" dirty="0">
              <a:solidFill>
                <a:srgbClr val="252930"/>
              </a:solidFill>
              <a:latin typeface="Maven Pro"/>
              <a:ea typeface="Maven Pro"/>
              <a:cs typeface="Maven Pro"/>
              <a:sym typeface="Maven Pro"/>
            </a:endParaRPr>
          </a:p>
          <a:p>
            <a:pPr marL="582932" marR="0" lvl="1" indent="-291466"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Dashboards: Tracks medication and symptoms but primarily targets clinicians.</a:t>
            </a:r>
            <a:endParaRPr sz="2700" b="0" i="0" u="none" strike="noStrike" cap="none" dirty="0">
              <a:solidFill>
                <a:srgbClr val="252930"/>
              </a:solidFill>
              <a:latin typeface="Maven Pro"/>
              <a:ea typeface="Maven Pro"/>
              <a:cs typeface="Maven Pro"/>
              <a:sym typeface="Maven Pro"/>
            </a:endParaRPr>
          </a:p>
          <a:p>
            <a:pPr marL="582932" marR="0" lvl="1" indent="-291466"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PD-Insighter: Analyzes motor patterns but focuses on clinicians, not patients.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0" marR="0" lvl="0" indent="0" algn="l" rtl="0">
              <a:lnSpc>
                <a:spcPct val="155000"/>
              </a:lnSpc>
              <a:spcBef>
                <a:spcPts val="0"/>
              </a:spcBef>
              <a:spcAft>
                <a:spcPts val="0"/>
              </a:spcAft>
              <a:buNone/>
            </a:pPr>
            <a:r>
              <a:rPr lang="en-US" sz="2700" b="0" i="0" u="none" strike="noStrike" cap="none" dirty="0">
                <a:solidFill>
                  <a:srgbClr val="252930"/>
                </a:solidFill>
                <a:latin typeface="Maven Pro"/>
                <a:ea typeface="Maven Pro"/>
                <a:cs typeface="Maven Pro"/>
                <a:sym typeface="Maven Pro"/>
              </a:rPr>
              <a:t>While these tools provide valuable insights into Parkinson's management, they lack a patient-centered approach, focusing more on clinical needs than empowering individuals to manage their daily lives.</a:t>
            </a:r>
            <a:endParaRPr dirty="0"/>
          </a:p>
        </p:txBody>
      </p:sp>
      <p:sp>
        <p:nvSpPr>
          <p:cNvPr id="133" name="Google Shape;133;p17"/>
          <p:cNvSpPr/>
          <p:nvPr/>
        </p:nvSpPr>
        <p:spPr>
          <a:xfrm flipH="1">
            <a:off x="-1220977" y="-621594"/>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34" name="Google Shape;134;p17"/>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135" name="Google Shape;135;p17"/>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136" name="Google Shape;136;p17"/>
          <p:cNvSpPr/>
          <p:nvPr/>
        </p:nvSpPr>
        <p:spPr>
          <a:xfrm>
            <a:off x="5288725" y="8084188"/>
            <a:ext cx="6250414" cy="2047011"/>
          </a:xfrm>
          <a:custGeom>
            <a:avLst/>
            <a:gdLst/>
            <a:ahLst/>
            <a:cxnLst/>
            <a:rect l="l" t="t" r="r" b="b"/>
            <a:pathLst>
              <a:path w="6250414" h="2047011" extrusionOk="0">
                <a:moveTo>
                  <a:pt x="0" y="0"/>
                </a:moveTo>
                <a:lnTo>
                  <a:pt x="6250414" y="0"/>
                </a:lnTo>
                <a:lnTo>
                  <a:pt x="6250414" y="2047011"/>
                </a:lnTo>
                <a:lnTo>
                  <a:pt x="0" y="2047011"/>
                </a:lnTo>
                <a:lnTo>
                  <a:pt x="0" y="0"/>
                </a:lnTo>
                <a:close/>
              </a:path>
            </a:pathLst>
          </a:custGeom>
          <a:blipFill rotWithShape="1">
            <a:blip r:embed="rId6">
              <a:alphaModFix/>
            </a:blip>
            <a:stretch>
              <a:fillRect/>
            </a:stretch>
          </a:blipFill>
          <a:ln>
            <a:noFill/>
          </a:ln>
        </p:spPr>
        <p:txBody>
          <a:bodyPr/>
          <a:lstStyle/>
          <a:p>
            <a:endParaRPr lang="he-IL"/>
          </a:p>
        </p:txBody>
      </p:sp>
      <p:sp>
        <p:nvSpPr>
          <p:cNvPr id="137" name="Google Shape;137;p17"/>
          <p:cNvSpPr txBox="1"/>
          <p:nvPr/>
        </p:nvSpPr>
        <p:spPr>
          <a:xfrm>
            <a:off x="6103719" y="226559"/>
            <a:ext cx="5768733"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Existing Solutions</a:t>
            </a:r>
            <a:endParaRPr dirty="0"/>
          </a:p>
        </p:txBody>
      </p:sp>
      <p:sp>
        <p:nvSpPr>
          <p:cNvPr id="138" name="Google Shape;138;p17"/>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42"/>
        <p:cNvGrpSpPr/>
        <p:nvPr/>
      </p:nvGrpSpPr>
      <p:grpSpPr>
        <a:xfrm>
          <a:off x="0" y="0"/>
          <a:ext cx="0" cy="0"/>
          <a:chOff x="0" y="0"/>
          <a:chExt cx="0" cy="0"/>
        </a:xfrm>
      </p:grpSpPr>
      <p:sp>
        <p:nvSpPr>
          <p:cNvPr id="143" name="Google Shape;143;p18"/>
          <p:cNvSpPr txBox="1"/>
          <p:nvPr/>
        </p:nvSpPr>
        <p:spPr>
          <a:xfrm>
            <a:off x="1520552" y="2433398"/>
            <a:ext cx="16340968" cy="5796202"/>
          </a:xfrm>
          <a:prstGeom prst="rect">
            <a:avLst/>
          </a:prstGeom>
          <a:noFill/>
          <a:ln>
            <a:noFill/>
          </a:ln>
        </p:spPr>
        <p:txBody>
          <a:bodyPr spcFirstLastPara="1" wrap="square" lIns="0" tIns="0" rIns="0" bIns="0" anchor="t" anchorCtr="0">
            <a:spAutoFit/>
          </a:bodyPr>
          <a:lstStyle/>
          <a:p>
            <a:pPr marL="0" marR="0" lvl="0" indent="0" algn="l" rtl="0">
              <a:lnSpc>
                <a:spcPct val="155000"/>
              </a:lnSpc>
              <a:spcBef>
                <a:spcPts val="0"/>
              </a:spcBef>
              <a:spcAft>
                <a:spcPts val="0"/>
              </a:spcAft>
              <a:buNone/>
            </a:pPr>
            <a:r>
              <a:rPr lang="en-US" sz="2700" b="0" i="0" u="none" strike="noStrike" cap="none" dirty="0">
                <a:solidFill>
                  <a:srgbClr val="252930"/>
                </a:solidFill>
                <a:latin typeface="Maven Pro"/>
                <a:ea typeface="Maven Pro"/>
                <a:cs typeface="Maven Pro"/>
                <a:sym typeface="Maven Pro"/>
              </a:rPr>
              <a:t>The goal of this project is to empower Parkinson's patients by providing a platform to visualize and understand how their daily activities impact their symptoms.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Transform raw data into clear, interactive visualizations.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Design an intuitive and user-friendly interface.</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Encourage patient engagement and routine improvement.</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p:txBody>
      </p:sp>
      <p:sp>
        <p:nvSpPr>
          <p:cNvPr id="144" name="Google Shape;144;p18"/>
          <p:cNvSpPr/>
          <p:nvPr/>
        </p:nvSpPr>
        <p:spPr>
          <a:xfrm flipH="1">
            <a:off x="-1294808" y="-836568"/>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45" name="Google Shape;145;p18"/>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146" name="Google Shape;146;p18"/>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147" name="Google Shape;147;p18"/>
          <p:cNvSpPr/>
          <p:nvPr/>
        </p:nvSpPr>
        <p:spPr>
          <a:xfrm>
            <a:off x="1520552" y="7760921"/>
            <a:ext cx="2171924" cy="2248247"/>
          </a:xfrm>
          <a:custGeom>
            <a:avLst/>
            <a:gdLst/>
            <a:ahLst/>
            <a:cxnLst/>
            <a:rect l="l" t="t" r="r" b="b"/>
            <a:pathLst>
              <a:path w="2272634" h="2272634" extrusionOk="0">
                <a:moveTo>
                  <a:pt x="0" y="0"/>
                </a:moveTo>
                <a:lnTo>
                  <a:pt x="2272634" y="0"/>
                </a:lnTo>
                <a:lnTo>
                  <a:pt x="2272634" y="2272634"/>
                </a:lnTo>
                <a:lnTo>
                  <a:pt x="0" y="2272634"/>
                </a:lnTo>
                <a:lnTo>
                  <a:pt x="0" y="0"/>
                </a:lnTo>
                <a:close/>
              </a:path>
            </a:pathLst>
          </a:custGeom>
          <a:blipFill rotWithShape="1">
            <a:blip r:embed="rId6">
              <a:alphaModFix/>
            </a:blip>
            <a:stretch>
              <a:fillRect/>
            </a:stretch>
          </a:blipFill>
          <a:ln>
            <a:noFill/>
          </a:ln>
        </p:spPr>
        <p:txBody>
          <a:bodyPr/>
          <a:lstStyle/>
          <a:p>
            <a:endParaRPr lang="he-IL"/>
          </a:p>
        </p:txBody>
      </p:sp>
      <p:sp>
        <p:nvSpPr>
          <p:cNvPr id="148" name="Google Shape;148;p18"/>
          <p:cNvSpPr txBox="1"/>
          <p:nvPr/>
        </p:nvSpPr>
        <p:spPr>
          <a:xfrm>
            <a:off x="5604388" y="450895"/>
            <a:ext cx="7787976"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Expected Achievements</a:t>
            </a:r>
            <a:endParaRPr dirty="0"/>
          </a:p>
        </p:txBody>
      </p:sp>
      <p:sp>
        <p:nvSpPr>
          <p:cNvPr id="149" name="Google Shape;149;p18"/>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53"/>
        <p:cNvGrpSpPr/>
        <p:nvPr/>
      </p:nvGrpSpPr>
      <p:grpSpPr>
        <a:xfrm>
          <a:off x="0" y="0"/>
          <a:ext cx="0" cy="0"/>
          <a:chOff x="0" y="0"/>
          <a:chExt cx="0" cy="0"/>
        </a:xfrm>
      </p:grpSpPr>
      <p:sp>
        <p:nvSpPr>
          <p:cNvPr id="154" name="Google Shape;154;p19"/>
          <p:cNvSpPr txBox="1"/>
          <p:nvPr/>
        </p:nvSpPr>
        <p:spPr>
          <a:xfrm>
            <a:off x="841224" y="1653436"/>
            <a:ext cx="17020296" cy="7208897"/>
          </a:xfrm>
          <a:prstGeom prst="rect">
            <a:avLst/>
          </a:prstGeom>
          <a:noFill/>
          <a:ln>
            <a:noFill/>
          </a:ln>
        </p:spPr>
        <p:txBody>
          <a:bodyPr spcFirstLastPara="1" wrap="square" lIns="0" tIns="0" rIns="0" bIns="0" anchor="t" anchorCtr="0">
            <a:spAutoFit/>
          </a:bodyPr>
          <a:lstStyle/>
          <a:p>
            <a:pPr marL="582932" marR="0" lvl="1" indent="-291466"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Reviewing Michael’s Excel file, taken from the project book of the previous project, which documented daily activities over several months</a:t>
            </a:r>
            <a:r>
              <a:rPr lang="en-US" sz="2700" dirty="0">
                <a:solidFill>
                  <a:srgbClr val="252930"/>
                </a:solidFill>
                <a:latin typeface="Maven Pro"/>
                <a:ea typeface="Maven Pro"/>
                <a:cs typeface="Maven Pro"/>
                <a:sym typeface="Maven Pro"/>
              </a:rPr>
              <a:t>.</a:t>
            </a:r>
          </a:p>
          <a:p>
            <a:pPr marL="291466" marR="0" lvl="1" algn="l" rtl="0">
              <a:lnSpc>
                <a:spcPct val="155000"/>
              </a:lnSpc>
              <a:spcBef>
                <a:spcPts val="0"/>
              </a:spcBef>
              <a:spcAft>
                <a:spcPts val="0"/>
              </a:spcAft>
              <a:buClr>
                <a:srgbClr val="252930"/>
              </a:buClr>
              <a:buSzPts val="2700"/>
            </a:pPr>
            <a:endParaRPr lang="en-US" sz="2700" dirty="0">
              <a:solidFill>
                <a:srgbClr val="252930"/>
              </a:solidFill>
              <a:latin typeface="Maven Pro"/>
              <a:ea typeface="Maven Pro"/>
              <a:cs typeface="Maven Pro"/>
              <a:sym typeface="Maven Pro"/>
            </a:endParaRPr>
          </a:p>
          <a:p>
            <a:pPr marL="582932" marR="0" lvl="1" indent="-291466"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Analyzing existing resources and conducting a literature review to guide the visualization design.</a:t>
            </a:r>
          </a:p>
          <a:p>
            <a:pPr marL="291466" marR="0" lvl="1" algn="l" rtl="0">
              <a:lnSpc>
                <a:spcPct val="155000"/>
              </a:lnSpc>
              <a:spcBef>
                <a:spcPts val="0"/>
              </a:spcBef>
              <a:spcAft>
                <a:spcPts val="0"/>
              </a:spcAft>
              <a:buClr>
                <a:srgbClr val="252930"/>
              </a:buClr>
              <a:buSzPts val="2700"/>
            </a:pPr>
            <a:endParaRPr lang="en-US" sz="2700" b="0" i="0" u="none" strike="noStrike" cap="none" dirty="0">
              <a:solidFill>
                <a:srgbClr val="252930"/>
              </a:solidFill>
              <a:latin typeface="Maven Pro"/>
              <a:ea typeface="Maven Pro"/>
              <a:cs typeface="Maven Pro"/>
              <a:sym typeface="Maven Pro"/>
            </a:endParaRPr>
          </a:p>
          <a:p>
            <a:pPr marL="582933" marR="0" lvl="1" indent="-291467" algn="l" rtl="0">
              <a:lnSpc>
                <a:spcPct val="170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Exploring various data visualization tools to identify intuitive and accessible methods for presenting the data.</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155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Categorizing the data into six key groups: Physical Activity, Nutrition, Rest and Sleep, Medication, Symptoms, and Feeling Scores.</a:t>
            </a:r>
            <a:endParaRPr dirty="0"/>
          </a:p>
          <a:p>
            <a:pPr marL="0" marR="0" lvl="0" indent="0" algn="l" rtl="0">
              <a:lnSpc>
                <a:spcPct val="155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p:txBody>
      </p:sp>
      <p:sp>
        <p:nvSpPr>
          <p:cNvPr id="155" name="Google Shape;155;p19"/>
          <p:cNvSpPr/>
          <p:nvPr/>
        </p:nvSpPr>
        <p:spPr>
          <a:xfrm flipH="1">
            <a:off x="-1294808" y="-121598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56" name="Google Shape;156;p19"/>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157" name="Google Shape;157;p19"/>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158" name="Google Shape;158;p19"/>
          <p:cNvSpPr/>
          <p:nvPr/>
        </p:nvSpPr>
        <p:spPr>
          <a:xfrm>
            <a:off x="1267704" y="8272557"/>
            <a:ext cx="1976941" cy="1880418"/>
          </a:xfrm>
          <a:custGeom>
            <a:avLst/>
            <a:gdLst/>
            <a:ahLst/>
            <a:cxnLst/>
            <a:rect l="l" t="t" r="r" b="b"/>
            <a:pathLst>
              <a:path w="2490710" h="2472596" extrusionOk="0">
                <a:moveTo>
                  <a:pt x="0" y="0"/>
                </a:moveTo>
                <a:lnTo>
                  <a:pt x="2490710" y="0"/>
                </a:lnTo>
                <a:lnTo>
                  <a:pt x="2490710" y="2472596"/>
                </a:lnTo>
                <a:lnTo>
                  <a:pt x="0" y="2472596"/>
                </a:lnTo>
                <a:lnTo>
                  <a:pt x="0" y="0"/>
                </a:lnTo>
                <a:close/>
              </a:path>
            </a:pathLst>
          </a:custGeom>
          <a:blipFill rotWithShape="1">
            <a:blip r:embed="rId6">
              <a:alphaModFix/>
            </a:blip>
            <a:stretch>
              <a:fillRect/>
            </a:stretch>
          </a:blipFill>
          <a:ln>
            <a:noFill/>
          </a:ln>
        </p:spPr>
        <p:txBody>
          <a:bodyPr/>
          <a:lstStyle/>
          <a:p>
            <a:endParaRPr lang="he-IL"/>
          </a:p>
        </p:txBody>
      </p:sp>
      <p:sp>
        <p:nvSpPr>
          <p:cNvPr id="159" name="Google Shape;159;p19"/>
          <p:cNvSpPr txBox="1"/>
          <p:nvPr/>
        </p:nvSpPr>
        <p:spPr>
          <a:xfrm>
            <a:off x="5884606" y="114553"/>
            <a:ext cx="7290641"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Engineering Process</a:t>
            </a:r>
            <a:endParaRPr dirty="0"/>
          </a:p>
        </p:txBody>
      </p:sp>
      <p:sp>
        <p:nvSpPr>
          <p:cNvPr id="160" name="Google Shape;160;p19"/>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64"/>
        <p:cNvGrpSpPr/>
        <p:nvPr/>
      </p:nvGrpSpPr>
      <p:grpSpPr>
        <a:xfrm>
          <a:off x="0" y="0"/>
          <a:ext cx="0" cy="0"/>
          <a:chOff x="0" y="0"/>
          <a:chExt cx="0" cy="0"/>
        </a:xfrm>
      </p:grpSpPr>
      <p:sp>
        <p:nvSpPr>
          <p:cNvPr id="165" name="Google Shape;165;p20"/>
          <p:cNvSpPr/>
          <p:nvPr/>
        </p:nvSpPr>
        <p:spPr>
          <a:xfrm flipH="1">
            <a:off x="-1294808" y="-121598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66" name="Google Shape;166;p20"/>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167" name="Google Shape;167;p20"/>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169" name="Google Shape;169;p20"/>
          <p:cNvSpPr/>
          <p:nvPr/>
        </p:nvSpPr>
        <p:spPr>
          <a:xfrm>
            <a:off x="4801229" y="1743347"/>
            <a:ext cx="9016694" cy="8013040"/>
          </a:xfrm>
          <a:custGeom>
            <a:avLst/>
            <a:gdLst/>
            <a:ahLst/>
            <a:cxnLst/>
            <a:rect l="l" t="t" r="r" b="b"/>
            <a:pathLst>
              <a:path w="9016694" h="8013040" extrusionOk="0">
                <a:moveTo>
                  <a:pt x="0" y="0"/>
                </a:moveTo>
                <a:lnTo>
                  <a:pt x="9016694" y="0"/>
                </a:lnTo>
                <a:lnTo>
                  <a:pt x="9016694" y="8013041"/>
                </a:lnTo>
                <a:lnTo>
                  <a:pt x="0" y="8013041"/>
                </a:lnTo>
                <a:lnTo>
                  <a:pt x="0" y="0"/>
                </a:lnTo>
                <a:close/>
              </a:path>
            </a:pathLst>
          </a:custGeom>
          <a:blipFill rotWithShape="1">
            <a:blip r:embed="rId6">
              <a:alphaModFix/>
            </a:blip>
            <a:stretch>
              <a:fillRect/>
            </a:stretch>
          </a:blipFill>
          <a:ln>
            <a:noFill/>
          </a:ln>
        </p:spPr>
        <p:txBody>
          <a:bodyPr/>
          <a:lstStyle/>
          <a:p>
            <a:endParaRPr lang="he-IL"/>
          </a:p>
        </p:txBody>
      </p:sp>
      <p:sp>
        <p:nvSpPr>
          <p:cNvPr id="170" name="Google Shape;170;p20"/>
          <p:cNvSpPr txBox="1"/>
          <p:nvPr/>
        </p:nvSpPr>
        <p:spPr>
          <a:xfrm>
            <a:off x="5725596" y="258763"/>
            <a:ext cx="7031759"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Collected Patient Data</a:t>
            </a:r>
            <a:endParaRPr dirty="0"/>
          </a:p>
        </p:txBody>
      </p:sp>
      <p:sp>
        <p:nvSpPr>
          <p:cNvPr id="171" name="Google Shape;171;p20"/>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75"/>
        <p:cNvGrpSpPr/>
        <p:nvPr/>
      </p:nvGrpSpPr>
      <p:grpSpPr>
        <a:xfrm>
          <a:off x="0" y="0"/>
          <a:ext cx="0" cy="0"/>
          <a:chOff x="0" y="0"/>
          <a:chExt cx="0" cy="0"/>
        </a:xfrm>
      </p:grpSpPr>
      <p:sp>
        <p:nvSpPr>
          <p:cNvPr id="176" name="Google Shape;176;p21"/>
          <p:cNvSpPr txBox="1"/>
          <p:nvPr/>
        </p:nvSpPr>
        <p:spPr>
          <a:xfrm>
            <a:off x="1619967" y="2072641"/>
            <a:ext cx="15955500" cy="4987200"/>
          </a:xfrm>
          <a:prstGeom prst="rect">
            <a:avLst/>
          </a:prstGeom>
          <a:noFill/>
          <a:ln>
            <a:noFill/>
          </a:ln>
        </p:spPr>
        <p:txBody>
          <a:bodyPr spcFirstLastPara="1" wrap="square" lIns="0" tIns="0" rIns="0" bIns="0" anchor="t" anchorCtr="0">
            <a:spAutoFit/>
          </a:bodyPr>
          <a:lstStyle/>
          <a:p>
            <a:pPr marL="582932" marR="0" lvl="1" indent="-291466" algn="l" rtl="0">
              <a:lnSpc>
                <a:spcPct val="220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Our solution will be a fully responsive web-based system accessible on both mobile and desktop devices, ensuring seamless use across platforms.</a:t>
            </a:r>
            <a:endParaRPr sz="2700" b="0" i="0" u="none" strike="noStrike" cap="none" dirty="0">
              <a:solidFill>
                <a:srgbClr val="252930"/>
              </a:solidFill>
              <a:latin typeface="Maven Pro"/>
              <a:ea typeface="Maven Pro"/>
              <a:cs typeface="Maven Pro"/>
              <a:sym typeface="Maven Pro"/>
            </a:endParaRPr>
          </a:p>
          <a:p>
            <a:pPr marL="582932" marR="0" lvl="1" indent="-291466" algn="l" rtl="0">
              <a:lnSpc>
                <a:spcPct val="220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It will feature a user-friendly interface designed for intuitive navigation and interaction.</a:t>
            </a:r>
            <a:endParaRPr sz="2700" b="0" i="0" u="none" strike="noStrike" cap="none" dirty="0">
              <a:solidFill>
                <a:srgbClr val="252930"/>
              </a:solidFill>
              <a:latin typeface="Maven Pro"/>
              <a:ea typeface="Maven Pro"/>
              <a:cs typeface="Maven Pro"/>
              <a:sym typeface="Maven Pro"/>
            </a:endParaRPr>
          </a:p>
          <a:p>
            <a:pPr marL="582933" marR="0" lvl="1" indent="-291467" algn="l" rtl="0">
              <a:lnSpc>
                <a:spcPct val="220000"/>
              </a:lnSpc>
              <a:spcBef>
                <a:spcPts val="0"/>
              </a:spcBef>
              <a:spcAft>
                <a:spcPts val="0"/>
              </a:spcAft>
              <a:buClr>
                <a:srgbClr val="252930"/>
              </a:buClr>
              <a:buSzPts val="2700"/>
              <a:buFont typeface="Arial"/>
              <a:buChar char="•"/>
            </a:pPr>
            <a:r>
              <a:rPr lang="en-US" sz="2700" b="0" i="0" u="none" strike="noStrike" cap="none" dirty="0">
                <a:solidFill>
                  <a:srgbClr val="252930"/>
                </a:solidFill>
                <a:latin typeface="Maven Pro"/>
                <a:ea typeface="Maven Pro"/>
                <a:cs typeface="Maven Pro"/>
                <a:sym typeface="Maven Pro"/>
              </a:rPr>
              <a:t>Interactive visualizations like heatmaps and graphs will help patients track progress, identify patterns, and optimize their daily routines.</a:t>
            </a:r>
            <a:endParaRPr dirty="0"/>
          </a:p>
          <a:p>
            <a:pPr marL="0" marR="0" lvl="0" indent="0" algn="l" rtl="0">
              <a:lnSpc>
                <a:spcPct val="220000"/>
              </a:lnSpc>
              <a:spcBef>
                <a:spcPts val="0"/>
              </a:spcBef>
              <a:spcAft>
                <a:spcPts val="0"/>
              </a:spcAft>
              <a:buNone/>
            </a:pPr>
            <a:endParaRPr sz="2700" b="0" i="0" u="none" strike="noStrike" cap="none" dirty="0">
              <a:solidFill>
                <a:srgbClr val="252930"/>
              </a:solidFill>
              <a:latin typeface="Maven Pro"/>
              <a:ea typeface="Maven Pro"/>
              <a:cs typeface="Maven Pro"/>
              <a:sym typeface="Maven Pro"/>
            </a:endParaRPr>
          </a:p>
        </p:txBody>
      </p:sp>
      <p:sp>
        <p:nvSpPr>
          <p:cNvPr id="177" name="Google Shape;177;p21"/>
          <p:cNvSpPr/>
          <p:nvPr/>
        </p:nvSpPr>
        <p:spPr>
          <a:xfrm flipH="1">
            <a:off x="-1028700" y="-1215980"/>
            <a:ext cx="4114800" cy="4114800"/>
          </a:xfrm>
          <a:custGeom>
            <a:avLst/>
            <a:gdLst/>
            <a:ahLst/>
            <a:cxnLst/>
            <a:rect l="l" t="t" r="r" b="b"/>
            <a:pathLst>
              <a:path w="4114800" h="4114800" extrusionOk="0">
                <a:moveTo>
                  <a:pt x="4114800" y="0"/>
                </a:moveTo>
                <a:lnTo>
                  <a:pt x="0" y="0"/>
                </a:lnTo>
                <a:lnTo>
                  <a:pt x="0" y="4114800"/>
                </a:lnTo>
                <a:lnTo>
                  <a:pt x="4114800" y="4114800"/>
                </a:lnTo>
                <a:lnTo>
                  <a:pt x="4114800" y="0"/>
                </a:lnTo>
                <a:close/>
              </a:path>
            </a:pathLst>
          </a:custGeom>
          <a:blipFill rotWithShape="1">
            <a:blip r:embed="rId3">
              <a:alphaModFix/>
            </a:blip>
            <a:stretch>
              <a:fillRect/>
            </a:stretch>
          </a:blipFill>
          <a:ln>
            <a:noFill/>
          </a:ln>
        </p:spPr>
        <p:txBody>
          <a:bodyPr/>
          <a:lstStyle/>
          <a:p>
            <a:endParaRPr lang="he-IL"/>
          </a:p>
        </p:txBody>
      </p:sp>
      <p:sp>
        <p:nvSpPr>
          <p:cNvPr id="178" name="Google Shape;178;p21"/>
          <p:cNvSpPr/>
          <p:nvPr/>
        </p:nvSpPr>
        <p:spPr>
          <a:xfrm>
            <a:off x="17773650" y="8229600"/>
            <a:ext cx="516220" cy="2057400"/>
          </a:xfrm>
          <a:custGeom>
            <a:avLst/>
            <a:gdLst/>
            <a:ahLst/>
            <a:cxnLst/>
            <a:rect l="l" t="t" r="r" b="b"/>
            <a:pathLst>
              <a:path w="516220" h="2057400" extrusionOk="0">
                <a:moveTo>
                  <a:pt x="0" y="0"/>
                </a:moveTo>
                <a:lnTo>
                  <a:pt x="516220" y="0"/>
                </a:lnTo>
                <a:lnTo>
                  <a:pt x="516220" y="2057400"/>
                </a:lnTo>
                <a:lnTo>
                  <a:pt x="0" y="2057400"/>
                </a:lnTo>
                <a:lnTo>
                  <a:pt x="0" y="0"/>
                </a:lnTo>
                <a:close/>
              </a:path>
            </a:pathLst>
          </a:custGeom>
          <a:blipFill rotWithShape="1">
            <a:blip r:embed="rId4">
              <a:alphaModFix/>
            </a:blip>
            <a:stretch>
              <a:fillRect/>
            </a:stretch>
          </a:blipFill>
          <a:ln>
            <a:noFill/>
          </a:ln>
        </p:spPr>
        <p:txBody>
          <a:bodyPr/>
          <a:lstStyle/>
          <a:p>
            <a:endParaRPr lang="he-IL"/>
          </a:p>
        </p:txBody>
      </p:sp>
      <p:sp>
        <p:nvSpPr>
          <p:cNvPr id="179" name="Google Shape;179;p21"/>
          <p:cNvSpPr/>
          <p:nvPr/>
        </p:nvSpPr>
        <p:spPr>
          <a:xfrm>
            <a:off x="14542983" y="9077308"/>
            <a:ext cx="2716317" cy="1358159"/>
          </a:xfrm>
          <a:custGeom>
            <a:avLst/>
            <a:gdLst/>
            <a:ahLst/>
            <a:cxnLst/>
            <a:rect l="l" t="t" r="r" b="b"/>
            <a:pathLst>
              <a:path w="2716317" h="1358159" extrusionOk="0">
                <a:moveTo>
                  <a:pt x="0" y="0"/>
                </a:moveTo>
                <a:lnTo>
                  <a:pt x="2716317" y="0"/>
                </a:lnTo>
                <a:lnTo>
                  <a:pt x="2716317" y="1358159"/>
                </a:lnTo>
                <a:lnTo>
                  <a:pt x="0" y="1358159"/>
                </a:lnTo>
                <a:lnTo>
                  <a:pt x="0" y="0"/>
                </a:lnTo>
                <a:close/>
              </a:path>
            </a:pathLst>
          </a:custGeom>
          <a:blipFill rotWithShape="1">
            <a:blip r:embed="rId5">
              <a:alphaModFix/>
            </a:blip>
            <a:stretch>
              <a:fillRect/>
            </a:stretch>
          </a:blipFill>
          <a:ln>
            <a:noFill/>
          </a:ln>
        </p:spPr>
        <p:txBody>
          <a:bodyPr/>
          <a:lstStyle/>
          <a:p>
            <a:endParaRPr lang="he-IL"/>
          </a:p>
        </p:txBody>
      </p:sp>
      <p:sp>
        <p:nvSpPr>
          <p:cNvPr id="180" name="Google Shape;180;p21"/>
          <p:cNvSpPr/>
          <p:nvPr/>
        </p:nvSpPr>
        <p:spPr>
          <a:xfrm>
            <a:off x="1619967" y="7202418"/>
            <a:ext cx="2539469" cy="2577782"/>
          </a:xfrm>
          <a:custGeom>
            <a:avLst/>
            <a:gdLst/>
            <a:ahLst/>
            <a:cxnLst/>
            <a:rect l="l" t="t" r="r" b="b"/>
            <a:pathLst>
              <a:path w="2539469" h="2577782" extrusionOk="0">
                <a:moveTo>
                  <a:pt x="0" y="0"/>
                </a:moveTo>
                <a:lnTo>
                  <a:pt x="2539469" y="0"/>
                </a:lnTo>
                <a:lnTo>
                  <a:pt x="2539469" y="2577782"/>
                </a:lnTo>
                <a:lnTo>
                  <a:pt x="0" y="2577782"/>
                </a:lnTo>
                <a:lnTo>
                  <a:pt x="0" y="0"/>
                </a:lnTo>
                <a:close/>
              </a:path>
            </a:pathLst>
          </a:custGeom>
          <a:blipFill rotWithShape="1">
            <a:blip r:embed="rId6">
              <a:alphaModFix/>
            </a:blip>
            <a:stretch>
              <a:fillRect/>
            </a:stretch>
          </a:blipFill>
          <a:ln>
            <a:noFill/>
          </a:ln>
        </p:spPr>
        <p:txBody>
          <a:bodyPr/>
          <a:lstStyle/>
          <a:p>
            <a:endParaRPr lang="he-IL"/>
          </a:p>
        </p:txBody>
      </p:sp>
      <p:sp>
        <p:nvSpPr>
          <p:cNvPr id="181" name="Google Shape;181;p21"/>
          <p:cNvSpPr txBox="1"/>
          <p:nvPr/>
        </p:nvSpPr>
        <p:spPr>
          <a:xfrm>
            <a:off x="6518788" y="450895"/>
            <a:ext cx="5114368" cy="1538883"/>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5000" b="1" i="0" u="none" strike="noStrike" cap="none" dirty="0">
                <a:solidFill>
                  <a:srgbClr val="252930"/>
                </a:solidFill>
                <a:latin typeface="Maven Pro"/>
                <a:ea typeface="Maven Pro"/>
                <a:cs typeface="Maven Pro"/>
                <a:sym typeface="Maven Pro"/>
              </a:rPr>
              <a:t>Our Solution</a:t>
            </a:r>
            <a:endParaRPr dirty="0"/>
          </a:p>
        </p:txBody>
      </p:sp>
      <p:sp>
        <p:nvSpPr>
          <p:cNvPr id="182" name="Google Shape;182;p21"/>
          <p:cNvSpPr txBox="1"/>
          <p:nvPr/>
        </p:nvSpPr>
        <p:spPr>
          <a:xfrm>
            <a:off x="17259300" y="9540488"/>
            <a:ext cx="602220" cy="4794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500" b="0" i="0" u="none" strike="noStrike" cap="none">
                <a:solidFill>
                  <a:srgbClr val="252930"/>
                </a:solidFill>
                <a:latin typeface="Maven Pro"/>
                <a:ea typeface="Maven Pro"/>
                <a:cs typeface="Maven Pro"/>
                <a:sym typeface="Maven Pro"/>
              </a:rPr>
              <a:t>9</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TotalTime>
  <Words>1200</Words>
  <Application>Microsoft Office PowerPoint</Application>
  <PresentationFormat>מותאם אישית</PresentationFormat>
  <Paragraphs>152</Paragraphs>
  <Slides>20</Slides>
  <Notes>20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20</vt:i4>
      </vt:variant>
    </vt:vector>
  </HeadingPairs>
  <TitlesOfParts>
    <vt:vector size="25" baseType="lpstr">
      <vt:lpstr>Arimo</vt:lpstr>
      <vt:lpstr>Maven Pro</vt:lpstr>
      <vt:lpstr>Calibri</vt:lpstr>
      <vt:lpstr>Arial</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omer omer</dc:creator>
  <cp:lastModifiedBy>עומר פטאל</cp:lastModifiedBy>
  <cp:revision>3</cp:revision>
  <dcterms:modified xsi:type="dcterms:W3CDTF">2025-02-03T17:08:44Z</dcterms:modified>
</cp:coreProperties>
</file>