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Arimo" panose="020B0604020202020204" charset="0"/>
      <p:regular r:id="rId19"/>
    </p:embeddedFont>
    <p:embeddedFont>
      <p:font typeface="Maven Pro" panose="020B0604020202020204" charset="0"/>
      <p:regular r:id="rId20"/>
    </p:embeddedFont>
    <p:embeddedFont>
      <p:font typeface="Maven Pro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עומר פטאל" userId="ad5d6d6f-6970-4ea2-a784-5e7ca314ef7e" providerId="ADAL" clId="{864CD91B-8089-455F-94FE-AF2183C3B017}"/>
    <pc:docChg chg="modSld">
      <pc:chgData name="עומר פטאל" userId="ad5d6d6f-6970-4ea2-a784-5e7ca314ef7e" providerId="ADAL" clId="{864CD91B-8089-455F-94FE-AF2183C3B017}" dt="2025-01-27T08:55:30.401" v="14" actId="14100"/>
      <pc:docMkLst>
        <pc:docMk/>
      </pc:docMkLst>
      <pc:sldChg chg="modSp mod">
        <pc:chgData name="עומר פטאל" userId="ad5d6d6f-6970-4ea2-a784-5e7ca314ef7e" providerId="ADAL" clId="{864CD91B-8089-455F-94FE-AF2183C3B017}" dt="2025-01-27T08:54:26.274" v="0" actId="14100"/>
        <pc:sldMkLst>
          <pc:docMk/>
          <pc:sldMk cId="0" sldId="257"/>
        </pc:sldMkLst>
        <pc:spChg chg="mod">
          <ac:chgData name="עומר פטאל" userId="ad5d6d6f-6970-4ea2-a784-5e7ca314ef7e" providerId="ADAL" clId="{864CD91B-8089-455F-94FE-AF2183C3B017}" dt="2025-01-27T08:54:26.274" v="0" actId="14100"/>
          <ac:spMkLst>
            <pc:docMk/>
            <pc:sldMk cId="0" sldId="257"/>
            <ac:spMk id="7" creationId="{00000000-0000-0000-0000-000000000000}"/>
          </ac:spMkLst>
        </pc:spChg>
      </pc:sldChg>
      <pc:sldChg chg="modSp mod">
        <pc:chgData name="עומר פטאל" userId="ad5d6d6f-6970-4ea2-a784-5e7ca314ef7e" providerId="ADAL" clId="{864CD91B-8089-455F-94FE-AF2183C3B017}" dt="2025-01-27T08:54:29.997" v="1" actId="14100"/>
        <pc:sldMkLst>
          <pc:docMk/>
          <pc:sldMk cId="0" sldId="258"/>
        </pc:sldMkLst>
        <pc:spChg chg="mod">
          <ac:chgData name="עומר פטאל" userId="ad5d6d6f-6970-4ea2-a784-5e7ca314ef7e" providerId="ADAL" clId="{864CD91B-8089-455F-94FE-AF2183C3B017}" dt="2025-01-27T08:54:29.997" v="1" actId="14100"/>
          <ac:spMkLst>
            <pc:docMk/>
            <pc:sldMk cId="0" sldId="258"/>
            <ac:spMk id="7" creationId="{00000000-0000-0000-0000-000000000000}"/>
          </ac:spMkLst>
        </pc:spChg>
      </pc:sldChg>
      <pc:sldChg chg="modSp mod">
        <pc:chgData name="עומר פטאל" userId="ad5d6d6f-6970-4ea2-a784-5e7ca314ef7e" providerId="ADAL" clId="{864CD91B-8089-455F-94FE-AF2183C3B017}" dt="2025-01-27T08:54:33.992" v="2" actId="14100"/>
        <pc:sldMkLst>
          <pc:docMk/>
          <pc:sldMk cId="0" sldId="259"/>
        </pc:sldMkLst>
        <pc:spChg chg="mod">
          <ac:chgData name="עומר פטאל" userId="ad5d6d6f-6970-4ea2-a784-5e7ca314ef7e" providerId="ADAL" clId="{864CD91B-8089-455F-94FE-AF2183C3B017}" dt="2025-01-27T08:54:33.992" v="2" actId="14100"/>
          <ac:spMkLst>
            <pc:docMk/>
            <pc:sldMk cId="0" sldId="259"/>
            <ac:spMk id="7" creationId="{00000000-0000-0000-0000-000000000000}"/>
          </ac:spMkLst>
        </pc:spChg>
      </pc:sldChg>
      <pc:sldChg chg="modSp mod">
        <pc:chgData name="עומר פטאל" userId="ad5d6d6f-6970-4ea2-a784-5e7ca314ef7e" providerId="ADAL" clId="{864CD91B-8089-455F-94FE-AF2183C3B017}" dt="2025-01-27T08:54:43.505" v="4" actId="122"/>
        <pc:sldMkLst>
          <pc:docMk/>
          <pc:sldMk cId="0" sldId="260"/>
        </pc:sldMkLst>
        <pc:spChg chg="mod">
          <ac:chgData name="עומר פטאל" userId="ad5d6d6f-6970-4ea2-a784-5e7ca314ef7e" providerId="ADAL" clId="{864CD91B-8089-455F-94FE-AF2183C3B017}" dt="2025-01-27T08:54:43.505" v="4" actId="122"/>
          <ac:spMkLst>
            <pc:docMk/>
            <pc:sldMk cId="0" sldId="260"/>
            <ac:spMk id="7" creationId="{00000000-0000-0000-0000-000000000000}"/>
          </ac:spMkLst>
        </pc:spChg>
      </pc:sldChg>
      <pc:sldChg chg="modSp mod">
        <pc:chgData name="עומר פטאל" userId="ad5d6d6f-6970-4ea2-a784-5e7ca314ef7e" providerId="ADAL" clId="{864CD91B-8089-455F-94FE-AF2183C3B017}" dt="2025-01-27T08:54:47.304" v="5" actId="14100"/>
        <pc:sldMkLst>
          <pc:docMk/>
          <pc:sldMk cId="0" sldId="261"/>
        </pc:sldMkLst>
        <pc:spChg chg="mod">
          <ac:chgData name="עומר פטאל" userId="ad5d6d6f-6970-4ea2-a784-5e7ca314ef7e" providerId="ADAL" clId="{864CD91B-8089-455F-94FE-AF2183C3B017}" dt="2025-01-27T08:54:47.304" v="5" actId="14100"/>
          <ac:spMkLst>
            <pc:docMk/>
            <pc:sldMk cId="0" sldId="261"/>
            <ac:spMk id="7" creationId="{00000000-0000-0000-0000-000000000000}"/>
          </ac:spMkLst>
        </pc:spChg>
      </pc:sldChg>
      <pc:sldChg chg="modSp mod">
        <pc:chgData name="עומר פטאל" userId="ad5d6d6f-6970-4ea2-a784-5e7ca314ef7e" providerId="ADAL" clId="{864CD91B-8089-455F-94FE-AF2183C3B017}" dt="2025-01-27T08:54:50.904" v="6" actId="14100"/>
        <pc:sldMkLst>
          <pc:docMk/>
          <pc:sldMk cId="0" sldId="262"/>
        </pc:sldMkLst>
        <pc:spChg chg="mod">
          <ac:chgData name="עומר פטאל" userId="ad5d6d6f-6970-4ea2-a784-5e7ca314ef7e" providerId="ADAL" clId="{864CD91B-8089-455F-94FE-AF2183C3B017}" dt="2025-01-27T08:54:50.904" v="6" actId="14100"/>
          <ac:spMkLst>
            <pc:docMk/>
            <pc:sldMk cId="0" sldId="262"/>
            <ac:spMk id="7" creationId="{00000000-0000-0000-0000-000000000000}"/>
          </ac:spMkLst>
        </pc:spChg>
      </pc:sldChg>
      <pc:sldChg chg="modSp mod">
        <pc:chgData name="עומר פטאל" userId="ad5d6d6f-6970-4ea2-a784-5e7ca314ef7e" providerId="ADAL" clId="{864CD91B-8089-455F-94FE-AF2183C3B017}" dt="2025-01-27T08:54:55.313" v="7" actId="14100"/>
        <pc:sldMkLst>
          <pc:docMk/>
          <pc:sldMk cId="0" sldId="263"/>
        </pc:sldMkLst>
        <pc:spChg chg="mod">
          <ac:chgData name="עומר פטאל" userId="ad5d6d6f-6970-4ea2-a784-5e7ca314ef7e" providerId="ADAL" clId="{864CD91B-8089-455F-94FE-AF2183C3B017}" dt="2025-01-27T08:54:55.313" v="7" actId="14100"/>
          <ac:spMkLst>
            <pc:docMk/>
            <pc:sldMk cId="0" sldId="263"/>
            <ac:spMk id="7" creationId="{00000000-0000-0000-0000-000000000000}"/>
          </ac:spMkLst>
        </pc:spChg>
      </pc:sldChg>
      <pc:sldChg chg="modSp mod">
        <pc:chgData name="עומר פטאל" userId="ad5d6d6f-6970-4ea2-a784-5e7ca314ef7e" providerId="ADAL" clId="{864CD91B-8089-455F-94FE-AF2183C3B017}" dt="2025-01-27T08:54:58.956" v="8" actId="14100"/>
        <pc:sldMkLst>
          <pc:docMk/>
          <pc:sldMk cId="0" sldId="264"/>
        </pc:sldMkLst>
        <pc:spChg chg="mod">
          <ac:chgData name="עומר פטאל" userId="ad5d6d6f-6970-4ea2-a784-5e7ca314ef7e" providerId="ADAL" clId="{864CD91B-8089-455F-94FE-AF2183C3B017}" dt="2025-01-27T08:54:58.956" v="8" actId="14100"/>
          <ac:spMkLst>
            <pc:docMk/>
            <pc:sldMk cId="0" sldId="264"/>
            <ac:spMk id="10" creationId="{00000000-0000-0000-0000-000000000000}"/>
          </ac:spMkLst>
        </pc:spChg>
      </pc:sldChg>
      <pc:sldChg chg="modSp mod">
        <pc:chgData name="עומר פטאל" userId="ad5d6d6f-6970-4ea2-a784-5e7ca314ef7e" providerId="ADAL" clId="{864CD91B-8089-455F-94FE-AF2183C3B017}" dt="2025-01-27T08:55:02.406" v="9" actId="14100"/>
        <pc:sldMkLst>
          <pc:docMk/>
          <pc:sldMk cId="0" sldId="265"/>
        </pc:sldMkLst>
        <pc:spChg chg="mod">
          <ac:chgData name="עומר פטאל" userId="ad5d6d6f-6970-4ea2-a784-5e7ca314ef7e" providerId="ADAL" clId="{864CD91B-8089-455F-94FE-AF2183C3B017}" dt="2025-01-27T08:55:02.406" v="9" actId="14100"/>
          <ac:spMkLst>
            <pc:docMk/>
            <pc:sldMk cId="0" sldId="265"/>
            <ac:spMk id="6" creationId="{00000000-0000-0000-0000-000000000000}"/>
          </ac:spMkLst>
        </pc:spChg>
      </pc:sldChg>
      <pc:sldChg chg="modSp mod">
        <pc:chgData name="עומר פטאל" userId="ad5d6d6f-6970-4ea2-a784-5e7ca314ef7e" providerId="ADAL" clId="{864CD91B-8089-455F-94FE-AF2183C3B017}" dt="2025-01-27T08:55:06.827" v="10" actId="14100"/>
        <pc:sldMkLst>
          <pc:docMk/>
          <pc:sldMk cId="0" sldId="266"/>
        </pc:sldMkLst>
        <pc:spChg chg="mod">
          <ac:chgData name="עומר פטאל" userId="ad5d6d6f-6970-4ea2-a784-5e7ca314ef7e" providerId="ADAL" clId="{864CD91B-8089-455F-94FE-AF2183C3B017}" dt="2025-01-27T08:55:06.827" v="10" actId="14100"/>
          <ac:spMkLst>
            <pc:docMk/>
            <pc:sldMk cId="0" sldId="266"/>
            <ac:spMk id="6" creationId="{00000000-0000-0000-0000-000000000000}"/>
          </ac:spMkLst>
        </pc:spChg>
      </pc:sldChg>
      <pc:sldChg chg="modSp mod">
        <pc:chgData name="עומר פטאל" userId="ad5d6d6f-6970-4ea2-a784-5e7ca314ef7e" providerId="ADAL" clId="{864CD91B-8089-455F-94FE-AF2183C3B017}" dt="2025-01-27T08:55:11.339" v="11" actId="14100"/>
        <pc:sldMkLst>
          <pc:docMk/>
          <pc:sldMk cId="0" sldId="267"/>
        </pc:sldMkLst>
        <pc:spChg chg="mod">
          <ac:chgData name="עומר פטאל" userId="ad5d6d6f-6970-4ea2-a784-5e7ca314ef7e" providerId="ADAL" clId="{864CD91B-8089-455F-94FE-AF2183C3B017}" dt="2025-01-27T08:55:11.339" v="11" actId="14100"/>
          <ac:spMkLst>
            <pc:docMk/>
            <pc:sldMk cId="0" sldId="267"/>
            <ac:spMk id="6" creationId="{00000000-0000-0000-0000-000000000000}"/>
          </ac:spMkLst>
        </pc:spChg>
      </pc:sldChg>
      <pc:sldChg chg="modSp mod">
        <pc:chgData name="עומר פטאל" userId="ad5d6d6f-6970-4ea2-a784-5e7ca314ef7e" providerId="ADAL" clId="{864CD91B-8089-455F-94FE-AF2183C3B017}" dt="2025-01-27T08:55:20.362" v="12" actId="14100"/>
        <pc:sldMkLst>
          <pc:docMk/>
          <pc:sldMk cId="0" sldId="268"/>
        </pc:sldMkLst>
        <pc:spChg chg="mod">
          <ac:chgData name="עומר פטאל" userId="ad5d6d6f-6970-4ea2-a784-5e7ca314ef7e" providerId="ADAL" clId="{864CD91B-8089-455F-94FE-AF2183C3B017}" dt="2025-01-27T08:55:20.362" v="12" actId="14100"/>
          <ac:spMkLst>
            <pc:docMk/>
            <pc:sldMk cId="0" sldId="268"/>
            <ac:spMk id="6" creationId="{00000000-0000-0000-0000-000000000000}"/>
          </ac:spMkLst>
        </pc:spChg>
      </pc:sldChg>
      <pc:sldChg chg="modSp mod">
        <pc:chgData name="עומר פטאל" userId="ad5d6d6f-6970-4ea2-a784-5e7ca314ef7e" providerId="ADAL" clId="{864CD91B-8089-455F-94FE-AF2183C3B017}" dt="2025-01-27T08:55:26.096" v="13" actId="14100"/>
        <pc:sldMkLst>
          <pc:docMk/>
          <pc:sldMk cId="0" sldId="270"/>
        </pc:sldMkLst>
        <pc:spChg chg="mod">
          <ac:chgData name="עומר פטאל" userId="ad5d6d6f-6970-4ea2-a784-5e7ca314ef7e" providerId="ADAL" clId="{864CD91B-8089-455F-94FE-AF2183C3B017}" dt="2025-01-27T08:55:26.096" v="13" actId="14100"/>
          <ac:spMkLst>
            <pc:docMk/>
            <pc:sldMk cId="0" sldId="270"/>
            <ac:spMk id="6" creationId="{00000000-0000-0000-0000-000000000000}"/>
          </ac:spMkLst>
        </pc:spChg>
      </pc:sldChg>
      <pc:sldChg chg="modSp mod">
        <pc:chgData name="עומר פטאל" userId="ad5d6d6f-6970-4ea2-a784-5e7ca314ef7e" providerId="ADAL" clId="{864CD91B-8089-455F-94FE-AF2183C3B017}" dt="2025-01-27T08:55:30.401" v="14" actId="14100"/>
        <pc:sldMkLst>
          <pc:docMk/>
          <pc:sldMk cId="0" sldId="271"/>
        </pc:sldMkLst>
        <pc:spChg chg="mod">
          <ac:chgData name="עומר פטאל" userId="ad5d6d6f-6970-4ea2-a784-5e7ca314ef7e" providerId="ADAL" clId="{864CD91B-8089-455F-94FE-AF2183C3B017}" dt="2025-01-27T08:55:30.401" v="14" actId="14100"/>
          <ac:spMkLst>
            <pc:docMk/>
            <pc:sldMk cId="0" sldId="271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3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5.png"/><Relationship Id="rId5" Type="http://schemas.openxmlformats.org/officeDocument/2006/relationships/image" Target="../media/image4.svg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Freeform 3"/>
          <p:cNvSpPr/>
          <p:nvPr/>
        </p:nvSpPr>
        <p:spPr>
          <a:xfrm flipV="1">
            <a:off x="14297025" y="62960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/>
          <p:cNvSpPr/>
          <p:nvPr/>
        </p:nvSpPr>
        <p:spPr>
          <a:xfrm>
            <a:off x="0" y="8039083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Freeform 5"/>
          <p:cNvSpPr/>
          <p:nvPr/>
        </p:nvSpPr>
        <p:spPr>
          <a:xfrm>
            <a:off x="17657548" y="293921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Freeform 7"/>
          <p:cNvSpPr/>
          <p:nvPr/>
        </p:nvSpPr>
        <p:spPr>
          <a:xfrm flipV="1">
            <a:off x="14542983" y="-104775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8" name="TextBox 8"/>
          <p:cNvSpPr txBox="1"/>
          <p:nvPr/>
        </p:nvSpPr>
        <p:spPr>
          <a:xfrm>
            <a:off x="3678219" y="2625375"/>
            <a:ext cx="10864763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Parkinson's Perspective: Visualizing Impact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678219" y="888934"/>
            <a:ext cx="10864763" cy="1139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  <a:spcBef>
                <a:spcPct val="0"/>
              </a:spcBef>
            </a:pPr>
            <a:r>
              <a:rPr lang="en-US" sz="49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Capstone Project Phase 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678219" y="3393922"/>
            <a:ext cx="10864763" cy="535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Students:</a:t>
            </a:r>
          </a:p>
          <a:p>
            <a:pPr algn="ctr">
              <a:lnSpc>
                <a:spcPts val="4200"/>
              </a:lnSpc>
            </a:pPr>
            <a:r>
              <a:rPr lang="en-US" sz="35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Omer Fatal</a:t>
            </a:r>
          </a:p>
          <a:p>
            <a:pPr algn="ctr">
              <a:lnSpc>
                <a:spcPts val="4200"/>
              </a:lnSpc>
            </a:pPr>
            <a:r>
              <a:rPr lang="en-US" sz="35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Tanya Gendelman</a:t>
            </a:r>
          </a:p>
          <a:p>
            <a:pPr algn="ctr">
              <a:lnSpc>
                <a:spcPts val="4200"/>
              </a:lnSpc>
            </a:pPr>
            <a:endParaRPr lang="en-US" sz="350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algn="ctr">
              <a:lnSpc>
                <a:spcPts val="4200"/>
              </a:lnSpc>
            </a:pPr>
            <a:r>
              <a:rPr lang="en-US" sz="35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Supervisors: </a:t>
            </a:r>
          </a:p>
          <a:p>
            <a:pPr algn="ctr">
              <a:lnSpc>
                <a:spcPts val="4200"/>
              </a:lnSpc>
            </a:pPr>
            <a:r>
              <a:rPr lang="en-US" sz="35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Dr. Julia Sheidin</a:t>
            </a:r>
          </a:p>
          <a:p>
            <a:pPr algn="ctr">
              <a:lnSpc>
                <a:spcPts val="4200"/>
              </a:lnSpc>
            </a:pPr>
            <a:r>
              <a:rPr lang="en-US" sz="35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Dr. Avital Shulner</a:t>
            </a:r>
          </a:p>
          <a:p>
            <a:pPr algn="ctr">
              <a:lnSpc>
                <a:spcPts val="4200"/>
              </a:lnSpc>
            </a:pPr>
            <a:endParaRPr lang="en-US" sz="350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algn="ctr">
              <a:lnSpc>
                <a:spcPts val="4200"/>
              </a:lnSpc>
            </a:pPr>
            <a:endParaRPr lang="en-US" sz="350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algn="ctr">
              <a:lnSpc>
                <a:spcPts val="4200"/>
              </a:lnSpc>
            </a:pPr>
            <a:r>
              <a:rPr lang="en-US" sz="35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Project Code: 25-1-D-6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Freeform 3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Freeform 5"/>
          <p:cNvSpPr/>
          <p:nvPr/>
        </p:nvSpPr>
        <p:spPr>
          <a:xfrm>
            <a:off x="3067476" y="2339048"/>
            <a:ext cx="11765450" cy="7176925"/>
          </a:xfrm>
          <a:custGeom>
            <a:avLst/>
            <a:gdLst/>
            <a:ahLst/>
            <a:cxnLst/>
            <a:rect l="l" t="t" r="r" b="b"/>
            <a:pathLst>
              <a:path w="11765450" h="7176925">
                <a:moveTo>
                  <a:pt x="0" y="0"/>
                </a:moveTo>
                <a:lnTo>
                  <a:pt x="11765450" y="0"/>
                </a:lnTo>
                <a:lnTo>
                  <a:pt x="11765450" y="7176925"/>
                </a:lnTo>
                <a:lnTo>
                  <a:pt x="0" y="71769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TextBox 6"/>
          <p:cNvSpPr txBox="1"/>
          <p:nvPr/>
        </p:nvSpPr>
        <p:spPr>
          <a:xfrm>
            <a:off x="6017258" y="450873"/>
            <a:ext cx="5565141" cy="10993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00"/>
              </a:lnSpc>
              <a:spcBef>
                <a:spcPct val="0"/>
              </a:spcBef>
            </a:pPr>
            <a:r>
              <a:rPr lang="en-US" sz="50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Prototype Screens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24666" y="1720934"/>
            <a:ext cx="15106908" cy="906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4"/>
              </a:lnSpc>
            </a:pPr>
            <a:r>
              <a:rPr lang="en-US" sz="2383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Dashboard Screen:</a:t>
            </a:r>
            <a:r>
              <a:rPr lang="en-US" sz="238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This screen provides detailed visualizations and textual explanations for the chosen day.</a:t>
            </a:r>
          </a:p>
          <a:p>
            <a:pPr algn="l">
              <a:lnSpc>
                <a:spcPts val="3694"/>
              </a:lnSpc>
            </a:pPr>
            <a:endParaRPr lang="en-US" sz="2383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Freeform 3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Freeform 5"/>
          <p:cNvSpPr/>
          <p:nvPr/>
        </p:nvSpPr>
        <p:spPr>
          <a:xfrm>
            <a:off x="3507536" y="2823144"/>
            <a:ext cx="11272928" cy="6904668"/>
          </a:xfrm>
          <a:custGeom>
            <a:avLst/>
            <a:gdLst/>
            <a:ahLst/>
            <a:cxnLst/>
            <a:rect l="l" t="t" r="r" b="b"/>
            <a:pathLst>
              <a:path w="11272928" h="6904668">
                <a:moveTo>
                  <a:pt x="0" y="0"/>
                </a:moveTo>
                <a:lnTo>
                  <a:pt x="11272928" y="0"/>
                </a:lnTo>
                <a:lnTo>
                  <a:pt x="11272928" y="6904669"/>
                </a:lnTo>
                <a:lnTo>
                  <a:pt x="0" y="690466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TextBox 6"/>
          <p:cNvSpPr txBox="1"/>
          <p:nvPr/>
        </p:nvSpPr>
        <p:spPr>
          <a:xfrm>
            <a:off x="6017258" y="450873"/>
            <a:ext cx="5412741" cy="10993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00"/>
              </a:lnSpc>
              <a:spcBef>
                <a:spcPct val="0"/>
              </a:spcBef>
            </a:pPr>
            <a:r>
              <a:rPr lang="en-US" sz="50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Prototype Screens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50435" y="1741433"/>
            <a:ext cx="16750027" cy="1327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39"/>
              </a:lnSpc>
            </a:pPr>
            <a:r>
              <a:rPr lang="en-US" sz="2283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Daily Analysis Graph:</a:t>
            </a:r>
            <a:r>
              <a:rPr lang="en-US" sz="2283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This line graph maps activities alongside their corresponding Feeling Scores and Parkinson's Condition Scores throughout the day.</a:t>
            </a:r>
          </a:p>
          <a:p>
            <a:pPr algn="l">
              <a:lnSpc>
                <a:spcPts val="3539"/>
              </a:lnSpc>
            </a:pPr>
            <a:endParaRPr lang="en-US" sz="2283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Freeform 3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Freeform 5"/>
          <p:cNvSpPr/>
          <p:nvPr/>
        </p:nvSpPr>
        <p:spPr>
          <a:xfrm>
            <a:off x="3493371" y="3004314"/>
            <a:ext cx="11777694" cy="5800514"/>
          </a:xfrm>
          <a:custGeom>
            <a:avLst/>
            <a:gdLst/>
            <a:ahLst/>
            <a:cxnLst/>
            <a:rect l="l" t="t" r="r" b="b"/>
            <a:pathLst>
              <a:path w="11777694" h="5800514">
                <a:moveTo>
                  <a:pt x="0" y="0"/>
                </a:moveTo>
                <a:lnTo>
                  <a:pt x="11777693" y="0"/>
                </a:lnTo>
                <a:lnTo>
                  <a:pt x="11777693" y="5800514"/>
                </a:lnTo>
                <a:lnTo>
                  <a:pt x="0" y="580051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TextBox 6"/>
          <p:cNvSpPr txBox="1"/>
          <p:nvPr/>
        </p:nvSpPr>
        <p:spPr>
          <a:xfrm>
            <a:off x="6017258" y="450873"/>
            <a:ext cx="5565141" cy="10993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00"/>
              </a:lnSpc>
              <a:spcBef>
                <a:spcPct val="0"/>
              </a:spcBef>
            </a:pPr>
            <a:r>
              <a:rPr lang="en-US" sz="50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Prototype Screens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50435" y="1741433"/>
            <a:ext cx="16750027" cy="431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39"/>
              </a:lnSpc>
            </a:pPr>
            <a:r>
              <a:rPr lang="en-US" sz="2283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Food Precursors chart:</a:t>
            </a:r>
            <a:r>
              <a:rPr lang="en-US" sz="228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This bar chart summarizes the servings consumed from various food categories throughout the da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Freeform 3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Freeform 5"/>
          <p:cNvSpPr/>
          <p:nvPr/>
        </p:nvSpPr>
        <p:spPr>
          <a:xfrm>
            <a:off x="3493371" y="3235215"/>
            <a:ext cx="11695268" cy="5745301"/>
          </a:xfrm>
          <a:custGeom>
            <a:avLst/>
            <a:gdLst/>
            <a:ahLst/>
            <a:cxnLst/>
            <a:rect l="l" t="t" r="r" b="b"/>
            <a:pathLst>
              <a:path w="11695268" h="5745301">
                <a:moveTo>
                  <a:pt x="0" y="0"/>
                </a:moveTo>
                <a:lnTo>
                  <a:pt x="11695268" y="0"/>
                </a:lnTo>
                <a:lnTo>
                  <a:pt x="11695268" y="5745300"/>
                </a:lnTo>
                <a:lnTo>
                  <a:pt x="0" y="57453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TextBox 6"/>
          <p:cNvSpPr txBox="1"/>
          <p:nvPr/>
        </p:nvSpPr>
        <p:spPr>
          <a:xfrm>
            <a:off x="6017258" y="450873"/>
            <a:ext cx="5565141" cy="10993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00"/>
              </a:lnSpc>
              <a:spcBef>
                <a:spcPct val="0"/>
              </a:spcBef>
            </a:pPr>
            <a:r>
              <a:rPr lang="en-US" sz="50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Prototype Screens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50435" y="1741433"/>
            <a:ext cx="16750027" cy="879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39"/>
              </a:lnSpc>
            </a:pPr>
            <a:r>
              <a:rPr lang="en-US" sz="2283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Daily Sleep and Exercise Hours graph:</a:t>
            </a:r>
            <a:r>
              <a:rPr lang="en-US" sz="228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This bar chart shows the daily distribution of hours spent on sleep and exercise</a:t>
            </a:r>
          </a:p>
          <a:p>
            <a:pPr algn="l">
              <a:lnSpc>
                <a:spcPts val="3539"/>
              </a:lnSpc>
            </a:pPr>
            <a:endParaRPr lang="en-US" sz="2283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Freeform 3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Freeform 5"/>
          <p:cNvSpPr/>
          <p:nvPr/>
        </p:nvSpPr>
        <p:spPr>
          <a:xfrm>
            <a:off x="3902850" y="3131842"/>
            <a:ext cx="9259585" cy="6909966"/>
          </a:xfrm>
          <a:custGeom>
            <a:avLst/>
            <a:gdLst/>
            <a:ahLst/>
            <a:cxnLst/>
            <a:rect l="l" t="t" r="r" b="b"/>
            <a:pathLst>
              <a:path w="9259585" h="6909966">
                <a:moveTo>
                  <a:pt x="0" y="0"/>
                </a:moveTo>
                <a:lnTo>
                  <a:pt x="9259585" y="0"/>
                </a:lnTo>
                <a:lnTo>
                  <a:pt x="9259585" y="6909966"/>
                </a:lnTo>
                <a:lnTo>
                  <a:pt x="0" y="690996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TextBox 6"/>
          <p:cNvSpPr txBox="1"/>
          <p:nvPr/>
        </p:nvSpPr>
        <p:spPr>
          <a:xfrm>
            <a:off x="5736272" y="450873"/>
            <a:ext cx="5859661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00"/>
              </a:lnSpc>
              <a:spcBef>
                <a:spcPct val="0"/>
              </a:spcBef>
            </a:pPr>
            <a:r>
              <a:rPr lang="en-US" sz="50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System Architecture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666742" y="1866922"/>
            <a:ext cx="14592558" cy="912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0"/>
              </a:lnSpc>
            </a:pPr>
            <a:r>
              <a:rPr lang="en-US" sz="24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The system will include React for the frontend, Node.js for the backend, MongoDB as the database, and Tableau for visualization.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Freeform 3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Freeform 5"/>
          <p:cNvSpPr/>
          <p:nvPr/>
        </p:nvSpPr>
        <p:spPr>
          <a:xfrm>
            <a:off x="1845450" y="7285636"/>
            <a:ext cx="3331053" cy="2793921"/>
          </a:xfrm>
          <a:custGeom>
            <a:avLst/>
            <a:gdLst/>
            <a:ahLst/>
            <a:cxnLst/>
            <a:rect l="l" t="t" r="r" b="b"/>
            <a:pathLst>
              <a:path w="3331053" h="2793921">
                <a:moveTo>
                  <a:pt x="0" y="0"/>
                </a:moveTo>
                <a:lnTo>
                  <a:pt x="3331053" y="0"/>
                </a:lnTo>
                <a:lnTo>
                  <a:pt x="3331053" y="2793921"/>
                </a:lnTo>
                <a:lnTo>
                  <a:pt x="0" y="27939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TextBox 6"/>
          <p:cNvSpPr txBox="1"/>
          <p:nvPr/>
        </p:nvSpPr>
        <p:spPr>
          <a:xfrm>
            <a:off x="5683944" y="450873"/>
            <a:ext cx="6431856" cy="10993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00"/>
              </a:lnSpc>
              <a:spcBef>
                <a:spcPct val="0"/>
              </a:spcBef>
            </a:pPr>
            <a:r>
              <a:rPr lang="en-US" sz="50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Expected Challenges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45450" y="2391691"/>
            <a:ext cx="15623128" cy="4893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0"/>
              </a:lnSpc>
            </a:pPr>
            <a:r>
              <a:rPr lang="en-US" sz="24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The main challenge we anticipate is establishing a connection to the data collected in the previous phase, which is critical for creating meaningful visualizations.</a:t>
            </a:r>
          </a:p>
          <a:p>
            <a:pPr algn="l">
              <a:lnSpc>
                <a:spcPts val="3720"/>
              </a:lnSpc>
            </a:pPr>
            <a:endParaRPr lang="en-US" sz="240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algn="l">
              <a:lnSpc>
                <a:spcPts val="6000"/>
              </a:lnSpc>
            </a:pPr>
            <a:r>
              <a:rPr lang="en-US" sz="24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We have identified three options to address this challenge:</a:t>
            </a:r>
          </a:p>
          <a:p>
            <a:pPr marL="518160" lvl="1" indent="-259080" algn="l">
              <a:lnSpc>
                <a:spcPts val="6000"/>
              </a:lnSpc>
              <a:buAutoNum type="arabicPeriod"/>
            </a:pPr>
            <a:r>
              <a:rPr lang="en-US" sz="24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Integrate with the database used by the previous project team.</a:t>
            </a:r>
          </a:p>
          <a:p>
            <a:pPr marL="518160" lvl="1" indent="-259080" algn="l">
              <a:lnSpc>
                <a:spcPts val="6000"/>
              </a:lnSpc>
              <a:buAutoNum type="arabicPeriod"/>
            </a:pPr>
            <a:r>
              <a:rPr lang="en-US" sz="24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Create an independent system with a custom database and upload feature.</a:t>
            </a:r>
          </a:p>
          <a:p>
            <a:pPr marL="518160" lvl="1" indent="-259080" algn="l">
              <a:lnSpc>
                <a:spcPts val="6000"/>
              </a:lnSpc>
              <a:buAutoNum type="arabicPeriod"/>
            </a:pPr>
            <a:r>
              <a:rPr lang="en-US" sz="24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Use Michael’s Excel file, requiring preprocessing to organize the data.</a:t>
            </a:r>
          </a:p>
          <a:p>
            <a:pPr algn="l">
              <a:lnSpc>
                <a:spcPts val="3720"/>
              </a:lnSpc>
            </a:pPr>
            <a:endParaRPr lang="en-US" sz="240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Freeform 3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1845450" y="1600222"/>
          <a:ext cx="15743713" cy="7453047"/>
        </p:xfrm>
        <a:graphic>
          <a:graphicData uri="http://schemas.openxmlformats.org/drawingml/2006/table">
            <a:tbl>
              <a:tblPr/>
              <a:tblGrid>
                <a:gridCol w="792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5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7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1249"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#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Test Subject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Test Headline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Expected Results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808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Data Visualization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View Heatmap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The system displays an interactive heatmap showing daily and monthly scores clearly.</a:t>
                      </a:r>
                      <a:endParaRPr lang="en-US" sz="1100"/>
                    </a:p>
                    <a:p>
                      <a:pPr algn="l">
                        <a:lnSpc>
                          <a:spcPts val="3359"/>
                        </a:lnSpc>
                      </a:pPr>
                      <a:endParaRPr lang="en-US" sz="1100"/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4127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2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Data Visualization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View Line Chart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The line chart shows fluctuations in feelings and conditions over a day.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0609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3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Data Visualization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View Bar Chart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3359"/>
                        </a:lnSpc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The bar chart displays a breakdown of activity categories accurately.</a:t>
                      </a:r>
                    </a:p>
                    <a:p>
                      <a:pPr algn="ctr"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</a:t>
                      </a:r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4127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Dashboard Navigation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Navigate between visualizations on the dashboard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The transition between screens is intuitive.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4127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Multiple Visualization Views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Display multiple visualizations simultaneously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The dashboard renders multiple charts without performance issues.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4442995" y="258763"/>
            <a:ext cx="8663405" cy="10993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00"/>
              </a:lnSpc>
              <a:spcBef>
                <a:spcPct val="0"/>
              </a:spcBef>
            </a:pPr>
            <a:r>
              <a:rPr lang="en-US" sz="50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Evaluation / Verification Plan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54150" y="3832722"/>
            <a:ext cx="12779699" cy="1791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35"/>
              </a:lnSpc>
            </a:pPr>
            <a:r>
              <a:rPr lang="en-US" sz="15544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Thank You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243940" y="5955758"/>
            <a:ext cx="9800119" cy="790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26"/>
              </a:lnSpc>
            </a:pPr>
            <a:r>
              <a:rPr lang="en-US" sz="5926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For your attention</a:t>
            </a:r>
          </a:p>
        </p:txBody>
      </p:sp>
      <p:sp>
        <p:nvSpPr>
          <p:cNvPr id="4" name="Freeform 4"/>
          <p:cNvSpPr/>
          <p:nvPr/>
        </p:nvSpPr>
        <p:spPr>
          <a:xfrm>
            <a:off x="0" y="6974593"/>
            <a:ext cx="809919" cy="3227938"/>
          </a:xfrm>
          <a:custGeom>
            <a:avLst/>
            <a:gdLst/>
            <a:ahLst/>
            <a:cxnLst/>
            <a:rect l="l" t="t" r="r" b="b"/>
            <a:pathLst>
              <a:path w="809919" h="3227938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Freeform 5"/>
          <p:cNvSpPr/>
          <p:nvPr/>
        </p:nvSpPr>
        <p:spPr>
          <a:xfrm>
            <a:off x="1613969" y="8304597"/>
            <a:ext cx="4261740" cy="2130870"/>
          </a:xfrm>
          <a:custGeom>
            <a:avLst/>
            <a:gdLst/>
            <a:ahLst/>
            <a:cxnLst/>
            <a:rect l="l" t="t" r="r" b="b"/>
            <a:pathLst>
              <a:path w="4261740" h="213087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 rot="-10800000">
            <a:off x="17582856" y="118636"/>
            <a:ext cx="809919" cy="3227938"/>
          </a:xfrm>
          <a:custGeom>
            <a:avLst/>
            <a:gdLst/>
            <a:ahLst/>
            <a:cxnLst/>
            <a:rect l="l" t="t" r="r" b="b"/>
            <a:pathLst>
              <a:path w="809919" h="3227938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Freeform 7"/>
          <p:cNvSpPr/>
          <p:nvPr/>
        </p:nvSpPr>
        <p:spPr>
          <a:xfrm rot="-10800000">
            <a:off x="12517066" y="-114300"/>
            <a:ext cx="4261740" cy="2130870"/>
          </a:xfrm>
          <a:custGeom>
            <a:avLst/>
            <a:gdLst/>
            <a:ahLst/>
            <a:cxnLst/>
            <a:rect l="l" t="t" r="r" b="b"/>
            <a:pathLst>
              <a:path w="4261740" h="213087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45200" y="2252672"/>
            <a:ext cx="17187107" cy="4646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5" lvl="1" indent="-259082" algn="l">
              <a:lnSpc>
                <a:spcPts val="3720"/>
              </a:lnSpc>
              <a:buFont typeface="Arial"/>
              <a:buChar char="•"/>
            </a:pPr>
            <a:r>
              <a:rPr lang="en-US" sz="24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Parkinson’s disease is a progressive neurological condition that causes tremors, stiffness, and slowed movement.</a:t>
            </a:r>
          </a:p>
          <a:p>
            <a:pPr algn="l">
              <a:lnSpc>
                <a:spcPts val="3720"/>
              </a:lnSpc>
            </a:pPr>
            <a:endParaRPr lang="en-US" sz="240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518165" lvl="1" indent="-259082" algn="l">
              <a:lnSpc>
                <a:spcPts val="3720"/>
              </a:lnSpc>
              <a:buFont typeface="Arial"/>
              <a:buChar char="•"/>
            </a:pPr>
            <a:r>
              <a:rPr lang="en-US" sz="24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Effectively managing Parkinson’s requires tracking routines and symptoms, but current tools often lack clarity and fail to provide personalized, actionable insights.</a:t>
            </a:r>
          </a:p>
          <a:p>
            <a:pPr algn="l">
              <a:lnSpc>
                <a:spcPts val="3720"/>
              </a:lnSpc>
            </a:pPr>
            <a:endParaRPr lang="en-US" sz="240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518165" lvl="1" indent="-259082" algn="l">
              <a:lnSpc>
                <a:spcPts val="3720"/>
              </a:lnSpc>
              <a:buFont typeface="Arial"/>
              <a:buChar char="•"/>
            </a:pPr>
            <a:r>
              <a:rPr lang="en-US" sz="24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Our project addresses this problem creating clear, interactive visualizations,such as heatmaps and graphs that empower patients to track progress, identify patterns, and optimize their daily routines.</a:t>
            </a:r>
          </a:p>
          <a:p>
            <a:pPr algn="l">
              <a:lnSpc>
                <a:spcPts val="3720"/>
              </a:lnSpc>
            </a:pPr>
            <a:endParaRPr lang="en-US" sz="240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518165" lvl="1" indent="-259082" algn="l">
              <a:lnSpc>
                <a:spcPts val="3720"/>
              </a:lnSpc>
              <a:buFont typeface="Arial"/>
              <a:buChar char="•"/>
            </a:pPr>
            <a:r>
              <a:rPr lang="en-US" sz="24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This work builds on the efforts of the previous project, which focused on collecting data from Parkinson’s patients.</a:t>
            </a:r>
          </a:p>
          <a:p>
            <a:pPr algn="l">
              <a:lnSpc>
                <a:spcPts val="3720"/>
              </a:lnSpc>
            </a:pPr>
            <a:endParaRPr lang="en-US" sz="240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" name="Freeform 3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Freeform 5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>
            <a:off x="1245200" y="7013754"/>
            <a:ext cx="3769944" cy="2742634"/>
          </a:xfrm>
          <a:custGeom>
            <a:avLst/>
            <a:gdLst/>
            <a:ahLst/>
            <a:cxnLst/>
            <a:rect l="l" t="t" r="r" b="b"/>
            <a:pathLst>
              <a:path w="3769944" h="2742634">
                <a:moveTo>
                  <a:pt x="0" y="0"/>
                </a:moveTo>
                <a:lnTo>
                  <a:pt x="3769943" y="0"/>
                </a:lnTo>
                <a:lnTo>
                  <a:pt x="3769943" y="2742634"/>
                </a:lnTo>
                <a:lnTo>
                  <a:pt x="0" y="27426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TextBox 7"/>
          <p:cNvSpPr txBox="1"/>
          <p:nvPr/>
        </p:nvSpPr>
        <p:spPr>
          <a:xfrm>
            <a:off x="7373398" y="333938"/>
            <a:ext cx="3828001" cy="10993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00"/>
              </a:lnSpc>
              <a:spcBef>
                <a:spcPct val="0"/>
              </a:spcBef>
            </a:pPr>
            <a:r>
              <a:rPr lang="en-US" sz="5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Introduction</a:t>
            </a:r>
          </a:p>
        </p:txBody>
      </p:sp>
      <p:sp>
        <p:nvSpPr>
          <p:cNvPr id="8" name="Freeform 8"/>
          <p:cNvSpPr/>
          <p:nvPr/>
        </p:nvSpPr>
        <p:spPr>
          <a:xfrm>
            <a:off x="11460332" y="7013754"/>
            <a:ext cx="3082651" cy="2874572"/>
          </a:xfrm>
          <a:custGeom>
            <a:avLst/>
            <a:gdLst/>
            <a:ahLst/>
            <a:cxnLst/>
            <a:rect l="l" t="t" r="r" b="b"/>
            <a:pathLst>
              <a:path w="3082651" h="2874572">
                <a:moveTo>
                  <a:pt x="0" y="0"/>
                </a:moveTo>
                <a:lnTo>
                  <a:pt x="3082651" y="0"/>
                </a:lnTo>
                <a:lnTo>
                  <a:pt x="3082651" y="2874572"/>
                </a:lnTo>
                <a:lnTo>
                  <a:pt x="0" y="28745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34422" y="2514323"/>
            <a:ext cx="17402670" cy="4179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5" lvl="1" indent="-259082" algn="l">
              <a:lnSpc>
                <a:spcPts val="3720"/>
              </a:lnSpc>
              <a:buFont typeface="Arial"/>
              <a:buChar char="•"/>
            </a:pPr>
            <a:r>
              <a:rPr lang="en-US" sz="24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PD significantly impacts patients' daily lives, both physically and emotionally. </a:t>
            </a:r>
          </a:p>
          <a:p>
            <a:pPr algn="l">
              <a:lnSpc>
                <a:spcPts val="3720"/>
              </a:lnSpc>
            </a:pPr>
            <a:endParaRPr lang="en-US" sz="240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518165" lvl="1" indent="-259082" algn="l">
              <a:lnSpc>
                <a:spcPts val="3720"/>
              </a:lnSpc>
              <a:buFont typeface="Arial"/>
              <a:buChar char="•"/>
            </a:pPr>
            <a:r>
              <a:rPr lang="en-US" sz="24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Motor symptoms like tremors, stiffness, and slowness make everyday tasks, such as walking or eating, more challenging.</a:t>
            </a:r>
          </a:p>
          <a:p>
            <a:pPr algn="l">
              <a:lnSpc>
                <a:spcPts val="3720"/>
              </a:lnSpc>
            </a:pPr>
            <a:endParaRPr lang="en-US" sz="240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518165" lvl="1" indent="-259082" algn="l">
              <a:lnSpc>
                <a:spcPts val="3720"/>
              </a:lnSpc>
              <a:buFont typeface="Arial"/>
              <a:buChar char="•"/>
            </a:pPr>
            <a:r>
              <a:rPr lang="en-US" sz="24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Non-motor symptoms, such as anxiety, depression, and trouble sleeping, lower the overall quality of life.</a:t>
            </a:r>
          </a:p>
          <a:p>
            <a:pPr algn="l">
              <a:lnSpc>
                <a:spcPts val="3720"/>
              </a:lnSpc>
            </a:pPr>
            <a:r>
              <a:rPr lang="en-US" sz="24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</a:p>
          <a:p>
            <a:pPr marL="518165" lvl="1" indent="-259082" algn="l">
              <a:lnSpc>
                <a:spcPts val="3720"/>
              </a:lnSpc>
              <a:buFont typeface="Arial"/>
              <a:buChar char="•"/>
            </a:pPr>
            <a:r>
              <a:rPr lang="en-US" sz="24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The progressive nature of the disease often leads to a loss of independence, increased reliance on caregivers, and feelings of social isolation.</a:t>
            </a:r>
          </a:p>
          <a:p>
            <a:pPr algn="l">
              <a:lnSpc>
                <a:spcPts val="3720"/>
              </a:lnSpc>
            </a:pPr>
            <a:endParaRPr lang="en-US" sz="240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" name="Freeform 3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Freeform 5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>
            <a:off x="1174179" y="7338048"/>
            <a:ext cx="3234108" cy="1920252"/>
          </a:xfrm>
          <a:custGeom>
            <a:avLst/>
            <a:gdLst/>
            <a:ahLst/>
            <a:cxnLst/>
            <a:rect l="l" t="t" r="r" b="b"/>
            <a:pathLst>
              <a:path w="3234108" h="1920252">
                <a:moveTo>
                  <a:pt x="0" y="0"/>
                </a:moveTo>
                <a:lnTo>
                  <a:pt x="3234108" y="0"/>
                </a:lnTo>
                <a:lnTo>
                  <a:pt x="3234108" y="1920252"/>
                </a:lnTo>
                <a:lnTo>
                  <a:pt x="0" y="192025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TextBox 7"/>
          <p:cNvSpPr txBox="1"/>
          <p:nvPr/>
        </p:nvSpPr>
        <p:spPr>
          <a:xfrm>
            <a:off x="3902850" y="258763"/>
            <a:ext cx="11641950" cy="10993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00"/>
              </a:lnSpc>
              <a:spcBef>
                <a:spcPct val="0"/>
              </a:spcBef>
            </a:pPr>
            <a:r>
              <a:rPr lang="en-US" sz="50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Impact on Parkinson’s Disease Patients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99663" y="2580034"/>
            <a:ext cx="17115691" cy="3903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5" lvl="1" indent="-259082" algn="l">
              <a:lnSpc>
                <a:spcPts val="3720"/>
              </a:lnSpc>
              <a:buFont typeface="Arial"/>
              <a:buChar char="•"/>
            </a:pPr>
            <a:r>
              <a:rPr lang="en-US" sz="24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Many Parkinson’s patients struggle to link daily choices to symptoms. The lack of personalized insights makes care decisions more challenging.</a:t>
            </a:r>
          </a:p>
          <a:p>
            <a:pPr algn="l">
              <a:lnSpc>
                <a:spcPts val="3720"/>
              </a:lnSpc>
            </a:pPr>
            <a:endParaRPr lang="en-US" sz="240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518165" lvl="1" indent="-259082" algn="l">
              <a:lnSpc>
                <a:spcPts val="4440"/>
              </a:lnSpc>
              <a:buFont typeface="Arial"/>
              <a:buChar char="•"/>
            </a:pPr>
            <a:r>
              <a:rPr lang="en-US" sz="24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Textual and visual explanations address different patient needs effectively:</a:t>
            </a:r>
          </a:p>
          <a:p>
            <a:pPr marL="1036330" lvl="2" indent="-345443" algn="l">
              <a:lnSpc>
                <a:spcPts val="4440"/>
              </a:lnSpc>
              <a:buFont typeface="Arial"/>
              <a:buChar char="⚬"/>
            </a:pPr>
            <a:r>
              <a:rPr lang="en-US" sz="24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Textual explanations simplify information, easing anxiety and boosting confidence.</a:t>
            </a:r>
          </a:p>
          <a:p>
            <a:pPr marL="1036330" lvl="2" indent="-345443" algn="l">
              <a:lnSpc>
                <a:spcPts val="3720"/>
              </a:lnSpc>
              <a:buFont typeface="Arial"/>
              <a:buChar char="⚬"/>
            </a:pPr>
            <a:r>
              <a:rPr lang="en-US" sz="24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Visual explanations such graphs reveal patterns, helping patients understand trends.</a:t>
            </a:r>
          </a:p>
          <a:p>
            <a:pPr algn="l">
              <a:lnSpc>
                <a:spcPts val="3720"/>
              </a:lnSpc>
            </a:pPr>
            <a:endParaRPr lang="en-US" sz="240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518165" lvl="1" indent="-259082" algn="l">
              <a:lnSpc>
                <a:spcPts val="3720"/>
              </a:lnSpc>
              <a:buFont typeface="Arial"/>
              <a:buChar char="•"/>
            </a:pPr>
            <a:r>
              <a:rPr lang="en-US" sz="24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These tools help patients improve routines for better management.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Freeform 5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>
            <a:off x="1845450" y="7016997"/>
            <a:ext cx="2684195" cy="2241303"/>
          </a:xfrm>
          <a:custGeom>
            <a:avLst/>
            <a:gdLst/>
            <a:ahLst/>
            <a:cxnLst/>
            <a:rect l="l" t="t" r="r" b="b"/>
            <a:pathLst>
              <a:path w="2684195" h="2241303">
                <a:moveTo>
                  <a:pt x="0" y="0"/>
                </a:moveTo>
                <a:lnTo>
                  <a:pt x="2684195" y="0"/>
                </a:lnTo>
                <a:lnTo>
                  <a:pt x="2684195" y="2241303"/>
                </a:lnTo>
                <a:lnTo>
                  <a:pt x="0" y="224130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TextBox 7"/>
          <p:cNvSpPr txBox="1"/>
          <p:nvPr/>
        </p:nvSpPr>
        <p:spPr>
          <a:xfrm>
            <a:off x="2945402" y="450895"/>
            <a:ext cx="13742398" cy="10993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00"/>
              </a:lnSpc>
              <a:spcBef>
                <a:spcPct val="0"/>
              </a:spcBef>
            </a:pPr>
            <a:r>
              <a:rPr lang="en-US" sz="50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Importance of Explanations in PD Management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45450" y="2143624"/>
            <a:ext cx="15955647" cy="5113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0"/>
              </a:lnSpc>
            </a:pPr>
            <a:r>
              <a:rPr lang="en-US" sz="24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We reviewed and analyzed various tools for Parkinson’s data visualization such as “DataPark”, “PD-Insighter”, and dashboards.</a:t>
            </a:r>
          </a:p>
          <a:p>
            <a:pPr algn="l">
              <a:lnSpc>
                <a:spcPts val="3720"/>
              </a:lnSpc>
            </a:pPr>
            <a:endParaRPr lang="en-US" sz="240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518165" lvl="1" indent="-259082" algn="l">
              <a:lnSpc>
                <a:spcPts val="3720"/>
              </a:lnSpc>
              <a:buFont typeface="Arial"/>
              <a:buChar char="•"/>
            </a:pPr>
            <a:r>
              <a:rPr lang="en-US" sz="24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DataPark: Shows energy, activity, and sleep trends but lacks personalized insights.</a:t>
            </a:r>
          </a:p>
          <a:p>
            <a:pPr algn="l">
              <a:lnSpc>
                <a:spcPts val="3720"/>
              </a:lnSpc>
            </a:pPr>
            <a:endParaRPr lang="en-US" sz="240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518165" lvl="1" indent="-259082" algn="l">
              <a:lnSpc>
                <a:spcPts val="3720"/>
              </a:lnSpc>
              <a:buFont typeface="Arial"/>
              <a:buChar char="•"/>
            </a:pPr>
            <a:r>
              <a:rPr lang="en-US" sz="24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Dashboards: Tracks medication and symptoms but primarily targets clinicians.</a:t>
            </a:r>
          </a:p>
          <a:p>
            <a:pPr algn="l">
              <a:lnSpc>
                <a:spcPts val="3720"/>
              </a:lnSpc>
            </a:pPr>
            <a:endParaRPr lang="en-US" sz="240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518165" lvl="1" indent="-259082" algn="l">
              <a:lnSpc>
                <a:spcPts val="3720"/>
              </a:lnSpc>
              <a:buFont typeface="Arial"/>
              <a:buChar char="•"/>
            </a:pPr>
            <a:r>
              <a:rPr lang="en-US" sz="24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PD-Insighter: Analyzes motor patterns but focuses on clinicians, not patients.</a:t>
            </a:r>
          </a:p>
          <a:p>
            <a:pPr algn="l">
              <a:lnSpc>
                <a:spcPts val="3720"/>
              </a:lnSpc>
            </a:pPr>
            <a:endParaRPr lang="en-US" sz="240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algn="l">
              <a:lnSpc>
                <a:spcPts val="3720"/>
              </a:lnSpc>
            </a:pPr>
            <a:r>
              <a:rPr lang="en-US" sz="24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While these tools provide valuable insights into Parkinson's management, they lack a patient-centered approach, focusing more on clinical needs than empowering individuals to manage their daily lives.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Freeform 5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>
            <a:off x="1845450" y="7885293"/>
            <a:ext cx="6250414" cy="2047011"/>
          </a:xfrm>
          <a:custGeom>
            <a:avLst/>
            <a:gdLst/>
            <a:ahLst/>
            <a:cxnLst/>
            <a:rect l="l" t="t" r="r" b="b"/>
            <a:pathLst>
              <a:path w="6250414" h="2047011">
                <a:moveTo>
                  <a:pt x="0" y="0"/>
                </a:moveTo>
                <a:lnTo>
                  <a:pt x="6250414" y="0"/>
                </a:lnTo>
                <a:lnTo>
                  <a:pt x="6250414" y="2047010"/>
                </a:lnTo>
                <a:lnTo>
                  <a:pt x="0" y="20470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TextBox 7"/>
          <p:cNvSpPr txBox="1"/>
          <p:nvPr/>
        </p:nvSpPr>
        <p:spPr>
          <a:xfrm>
            <a:off x="7201292" y="450895"/>
            <a:ext cx="5600308" cy="10993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00"/>
              </a:lnSpc>
              <a:spcBef>
                <a:spcPct val="0"/>
              </a:spcBef>
            </a:pPr>
            <a:r>
              <a:rPr lang="en-US" sz="50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Existing Solutions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45450" y="2143624"/>
            <a:ext cx="15955647" cy="6046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0"/>
              </a:lnSpc>
            </a:pPr>
            <a:r>
              <a:rPr lang="en-US" sz="24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The goal of this project is to empower Parkinson's patients by providing a platform to visualize and understand how their daily activities impact their symptoms.</a:t>
            </a:r>
          </a:p>
          <a:p>
            <a:pPr algn="l">
              <a:lnSpc>
                <a:spcPts val="3720"/>
              </a:lnSpc>
            </a:pPr>
            <a:endParaRPr lang="en-US" sz="240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518165" lvl="1" indent="-259082" algn="l">
              <a:lnSpc>
                <a:spcPts val="3720"/>
              </a:lnSpc>
              <a:buFont typeface="Arial"/>
              <a:buChar char="•"/>
            </a:pPr>
            <a:r>
              <a:rPr lang="en-US" sz="24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Develop a web-based dashboard for tracking routines.</a:t>
            </a:r>
          </a:p>
          <a:p>
            <a:pPr algn="l">
              <a:lnSpc>
                <a:spcPts val="3720"/>
              </a:lnSpc>
            </a:pPr>
            <a:endParaRPr lang="en-US" sz="240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518165" lvl="1" indent="-259082" algn="l">
              <a:lnSpc>
                <a:spcPts val="3720"/>
              </a:lnSpc>
              <a:buFont typeface="Arial"/>
              <a:buChar char="•"/>
            </a:pPr>
            <a:r>
              <a:rPr lang="en-US" sz="24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Transform raw data into clear, interactive visualizations.</a:t>
            </a:r>
          </a:p>
          <a:p>
            <a:pPr algn="l">
              <a:lnSpc>
                <a:spcPts val="3720"/>
              </a:lnSpc>
            </a:pPr>
            <a:endParaRPr lang="en-US" sz="240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518165" lvl="1" indent="-259082" algn="l">
              <a:lnSpc>
                <a:spcPts val="3720"/>
              </a:lnSpc>
              <a:buFont typeface="Arial"/>
              <a:buChar char="•"/>
            </a:pPr>
            <a:r>
              <a:rPr lang="en-US" sz="24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Ensure the platform is mobile and desktop accessible.</a:t>
            </a:r>
          </a:p>
          <a:p>
            <a:pPr algn="l">
              <a:lnSpc>
                <a:spcPts val="3720"/>
              </a:lnSpc>
            </a:pPr>
            <a:endParaRPr lang="en-US" sz="240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518165" lvl="1" indent="-259082" algn="l">
              <a:lnSpc>
                <a:spcPts val="3720"/>
              </a:lnSpc>
              <a:buFont typeface="Arial"/>
              <a:buChar char="•"/>
            </a:pPr>
            <a:r>
              <a:rPr lang="en-US" sz="24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Design an intuitive and user-friendly interface.</a:t>
            </a:r>
          </a:p>
          <a:p>
            <a:pPr algn="l">
              <a:lnSpc>
                <a:spcPts val="3720"/>
              </a:lnSpc>
            </a:pPr>
            <a:endParaRPr lang="en-US" sz="240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518165" lvl="1" indent="-259082" algn="l">
              <a:lnSpc>
                <a:spcPts val="3720"/>
              </a:lnSpc>
              <a:buFont typeface="Arial"/>
              <a:buChar char="•"/>
            </a:pPr>
            <a:r>
              <a:rPr lang="en-US" sz="24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Encourage patient engagement and routine improvement.</a:t>
            </a:r>
          </a:p>
          <a:p>
            <a:pPr algn="l">
              <a:lnSpc>
                <a:spcPts val="3720"/>
              </a:lnSpc>
            </a:pPr>
            <a:endParaRPr lang="en-US" sz="240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" name="Freeform 3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Freeform 5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>
            <a:off x="1845450" y="7931466"/>
            <a:ext cx="2272634" cy="2272634"/>
          </a:xfrm>
          <a:custGeom>
            <a:avLst/>
            <a:gdLst/>
            <a:ahLst/>
            <a:cxnLst/>
            <a:rect l="l" t="t" r="r" b="b"/>
            <a:pathLst>
              <a:path w="2272634" h="2272634">
                <a:moveTo>
                  <a:pt x="0" y="0"/>
                </a:moveTo>
                <a:lnTo>
                  <a:pt x="2272634" y="0"/>
                </a:lnTo>
                <a:lnTo>
                  <a:pt x="2272634" y="2272634"/>
                </a:lnTo>
                <a:lnTo>
                  <a:pt x="0" y="22726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TextBox 7"/>
          <p:cNvSpPr txBox="1"/>
          <p:nvPr/>
        </p:nvSpPr>
        <p:spPr>
          <a:xfrm>
            <a:off x="6265698" y="450895"/>
            <a:ext cx="7069302" cy="10993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00"/>
              </a:lnSpc>
              <a:spcBef>
                <a:spcPct val="0"/>
              </a:spcBef>
            </a:pPr>
            <a:r>
              <a:rPr lang="en-US" sz="50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Expected Achievements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45450" y="2143624"/>
            <a:ext cx="15955647" cy="6094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0"/>
              </a:lnSpc>
            </a:pPr>
            <a:r>
              <a:rPr lang="en-US" sz="24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Our process included:</a:t>
            </a:r>
          </a:p>
          <a:p>
            <a:pPr algn="l">
              <a:lnSpc>
                <a:spcPts val="3720"/>
              </a:lnSpc>
            </a:pPr>
            <a:endParaRPr lang="en-US" sz="240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518165" lvl="1" indent="-259082" algn="l">
              <a:lnSpc>
                <a:spcPts val="3720"/>
              </a:lnSpc>
              <a:buFont typeface="Arial"/>
              <a:buChar char="•"/>
            </a:pPr>
            <a:r>
              <a:rPr lang="en-US" sz="24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Reviewing Michael’s Excel file, taken from the project book of the previous project, which documented daily activities over several months, including sleep patterns, physical activities, food intake, and medication schedules.</a:t>
            </a:r>
          </a:p>
          <a:p>
            <a:pPr algn="l">
              <a:lnSpc>
                <a:spcPts val="3720"/>
              </a:lnSpc>
            </a:pPr>
            <a:endParaRPr lang="en-US" sz="240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518165" lvl="1" indent="-259082" algn="l">
              <a:lnSpc>
                <a:spcPts val="3720"/>
              </a:lnSpc>
              <a:buFont typeface="Arial"/>
              <a:buChar char="•"/>
            </a:pPr>
            <a:r>
              <a:rPr lang="en-US" sz="24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Analyzing existing resources and conducting a literature review to guide the visualization design.</a:t>
            </a:r>
          </a:p>
          <a:p>
            <a:pPr algn="l">
              <a:lnSpc>
                <a:spcPts val="3720"/>
              </a:lnSpc>
            </a:pPr>
            <a:endParaRPr lang="en-US" sz="240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518165" lvl="1" indent="-259082" algn="l">
              <a:lnSpc>
                <a:spcPts val="4080"/>
              </a:lnSpc>
              <a:buFont typeface="Arial"/>
              <a:buChar char="•"/>
            </a:pPr>
            <a:r>
              <a:rPr lang="en-US" sz="24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Exploring various data visualization tools to identify intuitive and accessible methods for presenting the data.</a:t>
            </a:r>
          </a:p>
          <a:p>
            <a:pPr algn="l">
              <a:lnSpc>
                <a:spcPts val="3720"/>
              </a:lnSpc>
            </a:pPr>
            <a:endParaRPr lang="en-US" sz="240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518165" lvl="1" indent="-259082" algn="l">
              <a:lnSpc>
                <a:spcPts val="3720"/>
              </a:lnSpc>
              <a:buFont typeface="Arial"/>
              <a:buChar char="•"/>
            </a:pPr>
            <a:r>
              <a:rPr lang="en-US" sz="24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Categorizing the data into six key groups: Physical Activity, Nutrition, Rest and Sleep, Medication, Symptoms, and Feeling Scores.</a:t>
            </a:r>
          </a:p>
          <a:p>
            <a:pPr algn="l">
              <a:lnSpc>
                <a:spcPts val="3720"/>
              </a:lnSpc>
            </a:pPr>
            <a:endParaRPr lang="en-US" sz="240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" name="Freeform 3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Freeform 5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>
            <a:off x="11927874" y="7625931"/>
            <a:ext cx="2490710" cy="2472596"/>
          </a:xfrm>
          <a:custGeom>
            <a:avLst/>
            <a:gdLst/>
            <a:ahLst/>
            <a:cxnLst/>
            <a:rect l="l" t="t" r="r" b="b"/>
            <a:pathLst>
              <a:path w="2490710" h="2472596">
                <a:moveTo>
                  <a:pt x="0" y="0"/>
                </a:moveTo>
                <a:lnTo>
                  <a:pt x="2490710" y="0"/>
                </a:lnTo>
                <a:lnTo>
                  <a:pt x="2490710" y="2472596"/>
                </a:lnTo>
                <a:lnTo>
                  <a:pt x="0" y="24725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TextBox 7"/>
          <p:cNvSpPr txBox="1"/>
          <p:nvPr/>
        </p:nvSpPr>
        <p:spPr>
          <a:xfrm>
            <a:off x="6818386" y="450895"/>
            <a:ext cx="5907013" cy="10993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00"/>
              </a:lnSpc>
              <a:spcBef>
                <a:spcPct val="0"/>
              </a:spcBef>
            </a:pPr>
            <a:r>
              <a:rPr lang="en-US" sz="50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Engineering Process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19967" y="2110741"/>
            <a:ext cx="15955647" cy="5257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5" lvl="1" indent="-259082" algn="l">
              <a:lnSpc>
                <a:spcPts val="5280"/>
              </a:lnSpc>
              <a:buFont typeface="Arial"/>
              <a:buChar char="•"/>
            </a:pPr>
            <a:r>
              <a:rPr lang="en-US" sz="24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Our solution will be a fully responsive web-based system accessible on both mobile and desktop devices, ensuring seamless use across platforms.</a:t>
            </a:r>
          </a:p>
          <a:p>
            <a:pPr algn="l">
              <a:lnSpc>
                <a:spcPts val="5280"/>
              </a:lnSpc>
            </a:pPr>
            <a:endParaRPr lang="en-US" sz="240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518165" lvl="1" indent="-259082" algn="l">
              <a:lnSpc>
                <a:spcPts val="5280"/>
              </a:lnSpc>
              <a:buFont typeface="Arial"/>
              <a:buChar char="•"/>
            </a:pPr>
            <a:r>
              <a:rPr lang="en-US" sz="24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It will feature a user-friendly interface designed for intuitive navigation and interaction.</a:t>
            </a:r>
          </a:p>
          <a:p>
            <a:pPr algn="l">
              <a:lnSpc>
                <a:spcPts val="5280"/>
              </a:lnSpc>
            </a:pPr>
            <a:endParaRPr lang="en-US" sz="240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518165" lvl="1" indent="-259082" algn="l">
              <a:lnSpc>
                <a:spcPts val="5280"/>
              </a:lnSpc>
              <a:buFont typeface="Arial"/>
              <a:buChar char="•"/>
            </a:pPr>
            <a:r>
              <a:rPr lang="en-US" sz="24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Interactive visualizations like heatmaps and graphs will help patients track progress, identify patterns, and optimize their daily routines.</a:t>
            </a:r>
          </a:p>
          <a:p>
            <a:pPr algn="l">
              <a:lnSpc>
                <a:spcPts val="5280"/>
              </a:lnSpc>
            </a:pPr>
            <a:endParaRPr lang="en-US" sz="240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" name="Freeform 3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Freeform 5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>
            <a:off x="1845450" y="7368538"/>
            <a:ext cx="2539469" cy="2577782"/>
          </a:xfrm>
          <a:custGeom>
            <a:avLst/>
            <a:gdLst/>
            <a:ahLst/>
            <a:cxnLst/>
            <a:rect l="l" t="t" r="r" b="b"/>
            <a:pathLst>
              <a:path w="2539469" h="2577782">
                <a:moveTo>
                  <a:pt x="0" y="0"/>
                </a:moveTo>
                <a:lnTo>
                  <a:pt x="2539469" y="0"/>
                </a:lnTo>
                <a:lnTo>
                  <a:pt x="2539469" y="2577782"/>
                </a:lnTo>
                <a:lnTo>
                  <a:pt x="0" y="25777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TextBox 7"/>
          <p:cNvSpPr txBox="1"/>
          <p:nvPr/>
        </p:nvSpPr>
        <p:spPr>
          <a:xfrm>
            <a:off x="7941682" y="450895"/>
            <a:ext cx="3716918" cy="10993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00"/>
              </a:lnSpc>
              <a:spcBef>
                <a:spcPct val="0"/>
              </a:spcBef>
            </a:pPr>
            <a:r>
              <a:rPr lang="en-US" sz="50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Our Solution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Freeform 3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Freeform 5"/>
          <p:cNvSpPr/>
          <p:nvPr/>
        </p:nvSpPr>
        <p:spPr>
          <a:xfrm>
            <a:off x="6613136" y="3265619"/>
            <a:ext cx="5061728" cy="6356958"/>
          </a:xfrm>
          <a:custGeom>
            <a:avLst/>
            <a:gdLst/>
            <a:ahLst/>
            <a:cxnLst/>
            <a:rect l="l" t="t" r="r" b="b"/>
            <a:pathLst>
              <a:path w="5061728" h="6356958">
                <a:moveTo>
                  <a:pt x="0" y="0"/>
                </a:moveTo>
                <a:lnTo>
                  <a:pt x="5061728" y="0"/>
                </a:lnTo>
                <a:lnTo>
                  <a:pt x="506172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>
            <a:off x="7825303" y="2924932"/>
            <a:ext cx="2471115" cy="397837"/>
          </a:xfrm>
          <a:custGeom>
            <a:avLst/>
            <a:gdLst/>
            <a:ahLst/>
            <a:cxnLst/>
            <a:rect l="l" t="t" r="r" b="b"/>
            <a:pathLst>
              <a:path w="2471115" h="397837">
                <a:moveTo>
                  <a:pt x="0" y="0"/>
                </a:moveTo>
                <a:lnTo>
                  <a:pt x="2471115" y="0"/>
                </a:lnTo>
                <a:lnTo>
                  <a:pt x="2471115" y="397837"/>
                </a:lnTo>
                <a:lnTo>
                  <a:pt x="0" y="39783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b="-95296"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Freeform 7"/>
          <p:cNvSpPr/>
          <p:nvPr/>
        </p:nvSpPr>
        <p:spPr>
          <a:xfrm>
            <a:off x="4221076" y="4173778"/>
            <a:ext cx="1103466" cy="1492518"/>
          </a:xfrm>
          <a:custGeom>
            <a:avLst/>
            <a:gdLst/>
            <a:ahLst/>
            <a:cxnLst/>
            <a:rect l="l" t="t" r="r" b="b"/>
            <a:pathLst>
              <a:path w="1103466" h="1492518">
                <a:moveTo>
                  <a:pt x="0" y="0"/>
                </a:moveTo>
                <a:lnTo>
                  <a:pt x="1103467" y="0"/>
                </a:lnTo>
                <a:lnTo>
                  <a:pt x="1103467" y="1492518"/>
                </a:lnTo>
                <a:lnTo>
                  <a:pt x="0" y="149251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r="-56800" b="-7232"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8" name="Freeform 8"/>
          <p:cNvSpPr/>
          <p:nvPr/>
        </p:nvSpPr>
        <p:spPr>
          <a:xfrm>
            <a:off x="5605372" y="4173778"/>
            <a:ext cx="240438" cy="4086336"/>
          </a:xfrm>
          <a:custGeom>
            <a:avLst/>
            <a:gdLst/>
            <a:ahLst/>
            <a:cxnLst/>
            <a:rect l="l" t="t" r="r" b="b"/>
            <a:pathLst>
              <a:path w="240438" h="4086336">
                <a:moveTo>
                  <a:pt x="0" y="0"/>
                </a:moveTo>
                <a:lnTo>
                  <a:pt x="240437" y="0"/>
                </a:lnTo>
                <a:lnTo>
                  <a:pt x="240437" y="4086337"/>
                </a:lnTo>
                <a:lnTo>
                  <a:pt x="0" y="40863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r="-35963"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>
            <a:off x="5030811" y="3792383"/>
            <a:ext cx="1389560" cy="217642"/>
          </a:xfrm>
          <a:custGeom>
            <a:avLst/>
            <a:gdLst/>
            <a:ahLst/>
            <a:cxnLst/>
            <a:rect l="l" t="t" r="r" b="b"/>
            <a:pathLst>
              <a:path w="1389560" h="217642">
                <a:moveTo>
                  <a:pt x="0" y="0"/>
                </a:moveTo>
                <a:lnTo>
                  <a:pt x="1389559" y="0"/>
                </a:lnTo>
                <a:lnTo>
                  <a:pt x="1389559" y="217642"/>
                </a:lnTo>
                <a:lnTo>
                  <a:pt x="0" y="2176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0" name="TextBox 10"/>
          <p:cNvSpPr txBox="1"/>
          <p:nvPr/>
        </p:nvSpPr>
        <p:spPr>
          <a:xfrm>
            <a:off x="6017258" y="450873"/>
            <a:ext cx="5336541" cy="10993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00"/>
              </a:lnSpc>
              <a:spcBef>
                <a:spcPct val="0"/>
              </a:spcBef>
            </a:pPr>
            <a:r>
              <a:rPr lang="en-US" sz="50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Prototype Screens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40924" y="1749416"/>
            <a:ext cx="16090836" cy="446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4"/>
              </a:lnSpc>
            </a:pPr>
            <a:r>
              <a:rPr lang="en-US" sz="238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Monthly Analysis Screen: This is the main screen that contains the "Monthly Feeling and Parkinson Score Overview".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913</Words>
  <Application>Microsoft Office PowerPoint</Application>
  <PresentationFormat>מותאם אישית</PresentationFormat>
  <Paragraphs>122</Paragraphs>
  <Slides>17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3" baseType="lpstr">
      <vt:lpstr>Arial</vt:lpstr>
      <vt:lpstr>Calibri</vt:lpstr>
      <vt:lpstr>Maven Pro Bold</vt:lpstr>
      <vt:lpstr>Arimo</vt:lpstr>
      <vt:lpstr>Maven Pro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Phase 1</dc:title>
  <cp:lastModifiedBy>עומר פטאל</cp:lastModifiedBy>
  <cp:revision>1</cp:revision>
  <dcterms:created xsi:type="dcterms:W3CDTF">2006-08-16T00:00:00Z</dcterms:created>
  <dcterms:modified xsi:type="dcterms:W3CDTF">2025-01-27T08:55:32Z</dcterms:modified>
  <dc:identifier>DAGcWanYnBo</dc:identifier>
</cp:coreProperties>
</file>