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65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9B91E-AFE0-4CF1-9104-98CD0C7B5C95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E5C7B-71AD-476F-84F7-08A74CDFB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7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the student “where is the most variation of the data in figures?”</a:t>
            </a:r>
          </a:p>
          <a:p>
            <a:r>
              <a:rPr lang="en-GB" dirty="0"/>
              <a:t>Make them note that there is more variation along the orange line so by projecting the data along that line we can present </a:t>
            </a:r>
            <a:r>
              <a:rPr lang="en-GB" b="1" i="1" dirty="0"/>
              <a:t>most</a:t>
            </a:r>
            <a:r>
              <a:rPr lang="en-GB" dirty="0"/>
              <a:t> of the existed relationships among the points.</a:t>
            </a:r>
          </a:p>
          <a:p>
            <a:r>
              <a:rPr lang="en-GB" dirty="0"/>
              <a:t>Draw the projection of the data on the orange line simulating the compression from 2d to 1d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5C7B-71AD-476F-84F7-08A74CDFB6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7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a 2d plain along the data in figure 2 to demonstrate the reduction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5C7B-71AD-476F-84F7-08A74CDFB6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“ How do we visualize that?! ” more than 10 features more than 10 dimensions</a:t>
            </a:r>
          </a:p>
          <a:p>
            <a:r>
              <a:rPr lang="en-GB" dirty="0"/>
              <a:t>We human can’t visualize more than 3D.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5C7B-71AD-476F-84F7-08A74CDFB6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7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the projection error as the perpendicular distance from the points to the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5C7B-71AD-476F-84F7-08A74CDFB6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09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some scales makes their features affecting the projection vector than others e.g. [0,100] scale and {1,2,3,4,5} scale.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Courier New" pitchFamily="49" charset="0"/>
              </a:rPr>
              <a:t>comparable range of values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5C7B-71AD-476F-84F7-08A74CDFB6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8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the biggest singular value it has the most information.</a:t>
            </a:r>
          </a:p>
          <a:p>
            <a:r>
              <a:rPr lang="en-GB" dirty="0"/>
              <a:t>Draw a vector representing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5C7B-71AD-476F-84F7-08A74CDFB6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28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the projection and the selection of U reduce (first k columns vector) and note that the </a:t>
            </a:r>
            <a:r>
              <a:rPr lang="en-GB" dirty="0" err="1"/>
              <a:t>Xs</a:t>
            </a:r>
            <a:r>
              <a:rPr lang="en-GB" dirty="0"/>
              <a:t> is (nx1) so the sigma (covariance matrix is </a:t>
            </a:r>
            <a:r>
              <a:rPr lang="en-GB" dirty="0" err="1"/>
              <a:t>nxn</a:t>
            </a:r>
            <a:r>
              <a:rPr lang="en-GB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5C7B-71AD-476F-84F7-08A74CDFB6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2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0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74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03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79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9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4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6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0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48C5-4AE2-497C-978D-76A5E394BB9D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9F87-2179-445D-81CA-E55B47F2F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8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2.xml"/><Relationship Id="rId7" Type="http://schemas.openxmlformats.org/officeDocument/2006/relationships/image" Target="../media/image2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3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1.png"/><Relationship Id="rId4" Type="http://schemas.openxmlformats.org/officeDocument/2006/relationships/tags" Target="../tags/tag23.xml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jpeg"/><Relationship Id="rId5" Type="http://schemas.openxmlformats.org/officeDocument/2006/relationships/tags" Target="../tags/tag5.xml"/><Relationship Id="rId15" Type="http://schemas.openxmlformats.org/officeDocument/2006/relationships/image" Target="../media/image7.jpe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100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13.xml"/><Relationship Id="rId10" Type="http://schemas.openxmlformats.org/officeDocument/2006/relationships/image" Target="../media/image13.jpeg"/><Relationship Id="rId4" Type="http://schemas.openxmlformats.org/officeDocument/2006/relationships/tags" Target="../tags/tag1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8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6.png"/><Relationship Id="rId5" Type="http://schemas.openxmlformats.org/officeDocument/2006/relationships/tags" Target="../tags/tag18.xml"/><Relationship Id="rId10" Type="http://schemas.openxmlformats.org/officeDocument/2006/relationships/image" Target="../media/image15.png"/><Relationship Id="rId4" Type="http://schemas.openxmlformats.org/officeDocument/2006/relationships/tags" Target="../tags/tag17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045" y="5496231"/>
            <a:ext cx="9144000" cy="992905"/>
          </a:xfrm>
        </p:spPr>
        <p:txBody>
          <a:bodyPr/>
          <a:lstStyle/>
          <a:p>
            <a:r>
              <a:rPr lang="en-GB" dirty="0" err="1"/>
              <a:t>Dimentionality</a:t>
            </a:r>
            <a:r>
              <a:rPr lang="en-GB" dirty="0"/>
              <a:t> Reduction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147789" y="113564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0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52019" cy="667262"/>
          </a:xfrm>
        </p:spPr>
        <p:txBody>
          <a:bodyPr>
            <a:normAutofit/>
          </a:bodyPr>
          <a:lstStyle/>
          <a:p>
            <a:r>
              <a:rPr lang="en-GB" sz="3600" dirty="0"/>
              <a:t>Appling SVD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6" b="3681"/>
          <a:stretch/>
        </p:blipFill>
        <p:spPr>
          <a:xfrm>
            <a:off x="838200" y="1219201"/>
            <a:ext cx="7561006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4168" y="5791201"/>
            <a:ext cx="275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 Expression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24" y="1032388"/>
            <a:ext cx="5084357" cy="48128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3"/>
          <a:stretch/>
        </p:blipFill>
        <p:spPr>
          <a:xfrm>
            <a:off x="5322036" y="2399981"/>
            <a:ext cx="6712648" cy="1660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78360" y="4709652"/>
                <a:ext cx="3048000" cy="67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Principal component analysis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60" y="4709652"/>
                <a:ext cx="3048000" cy="674031"/>
              </a:xfrm>
              <a:prstGeom prst="rect">
                <a:avLst/>
              </a:prstGeom>
              <a:blipFill>
                <a:blip r:embed="rId6"/>
                <a:stretch>
                  <a:fillRect l="-1800" t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18125 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883048"/>
            <a:ext cx="11074400" cy="300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Reduce data from   -dimensions to   -dimensions</a:t>
            </a:r>
          </a:p>
          <a:p>
            <a:r>
              <a:rPr lang="en-US" sz="3200" dirty="0"/>
              <a:t>Compute “covariance matrix”: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Compute “eigenvectors” of matrix     :</a:t>
            </a:r>
          </a:p>
          <a:p>
            <a:r>
              <a:rPr lang="en-US" sz="2933" dirty="0">
                <a:solidFill>
                  <a:srgbClr val="002060"/>
                </a:solidFill>
              </a:rPr>
              <a:t>	</a:t>
            </a:r>
            <a:endParaRPr lang="en-US" sz="2933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61" y="1146883"/>
            <a:ext cx="222504" cy="182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21" y="1063400"/>
            <a:ext cx="185928" cy="286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05001"/>
            <a:ext cx="3657600" cy="1011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65" y="3022600"/>
            <a:ext cx="249936" cy="28041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98358" y="3701566"/>
            <a:ext cx="3637727" cy="2679932"/>
            <a:chOff x="998358" y="3701566"/>
            <a:chExt cx="3637727" cy="2679932"/>
          </a:xfrm>
        </p:grpSpPr>
        <p:sp>
          <p:nvSpPr>
            <p:cNvPr id="8" name="Rectangle 7"/>
            <p:cNvSpPr/>
            <p:nvPr/>
          </p:nvSpPr>
          <p:spPr>
            <a:xfrm>
              <a:off x="998358" y="5858278"/>
              <a:ext cx="36377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python implementation</a:t>
              </a:r>
              <a:endParaRPr lang="en-GB" sz="2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380" y="3701566"/>
              <a:ext cx="2539682" cy="253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87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218720"/>
            <a:ext cx="2602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Compression</a:t>
            </a:r>
            <a:endParaRPr lang="en-GB" sz="2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184787" y="1953428"/>
            <a:ext cx="9822426" cy="2421927"/>
            <a:chOff x="1184787" y="1953428"/>
            <a:chExt cx="9822426" cy="2421927"/>
          </a:xfrm>
        </p:grpSpPr>
        <p:sp>
          <p:nvSpPr>
            <p:cNvPr id="15" name="Oval 14"/>
            <p:cNvSpPr/>
            <p:nvPr/>
          </p:nvSpPr>
          <p:spPr>
            <a:xfrm>
              <a:off x="6127774" y="1980015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6215037" y="1953428"/>
              <a:ext cx="1" cy="180659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5209695" y="2188063"/>
              <a:ext cx="0" cy="18517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5196539" y="4027052"/>
              <a:ext cx="218848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6039159" y="3018150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959654" y="219061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6258447" y="2085158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6325864" y="2935636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6190636" y="2687961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6289106" y="2499195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6246828" y="2253844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5997456" y="2534387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6317914" y="3227782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6057602" y="3358655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6255693" y="3641624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8831889" y="2086547"/>
              <a:ext cx="0" cy="18517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8818733" y="3925536"/>
              <a:ext cx="218848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717805" y="2945591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10334732" y="2348248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10597875" y="2432871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10056969" y="286171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9812830" y="2586445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10609568" y="2271447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10132989" y="2531714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10597874" y="204244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9269731" y="315467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9485362" y="3022393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9567229" y="3267001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9164474" y="3540108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8831889" y="2080850"/>
              <a:ext cx="2068093" cy="17294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582705" y="2217415"/>
              <a:ext cx="0" cy="18517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569548" y="4056405"/>
              <a:ext cx="218848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468620" y="3076460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2712871" y="3001610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3303368" y="2878330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2833533" y="3254813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2962952" y="288648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3544358" y="3229156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3155719" y="3154678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3652852" y="290011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1906262" y="3248200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2154312" y="3018150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2254499" y="3267001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1713912" y="305109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 flipH="1">
              <a:off x="1420435" y="3113954"/>
              <a:ext cx="2789191" cy="2935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68620" y="4037572"/>
              <a:ext cx="399999" cy="3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67481" y="4035374"/>
              <a:ext cx="399999" cy="3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12974" y="3920670"/>
              <a:ext cx="399999" cy="3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24221" y="2717597"/>
              <a:ext cx="399999" cy="3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13859" y="2713316"/>
              <a:ext cx="399999" cy="3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84787" y="2717597"/>
              <a:ext cx="399999" cy="3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2351" y="5370550"/>
                <a:ext cx="2422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⟶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51" y="5370550"/>
                <a:ext cx="242218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87" y="720584"/>
            <a:ext cx="4181987" cy="53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335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094441" y="1243283"/>
            <a:ext cx="2876910" cy="2743200"/>
            <a:chOff x="152400" y="1368136"/>
            <a:chExt cx="2876910" cy="2743200"/>
          </a:xfrm>
        </p:grpSpPr>
        <p:pic>
          <p:nvPicPr>
            <p:cNvPr id="5" name="Picture 2" descr="C:\Users\tlow\Desktop\cs229a\lectures-slides\assets\pca\pca1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368136"/>
              <a:ext cx="287691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3486150"/>
              <a:ext cx="222885" cy="1504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3867150"/>
              <a:ext cx="228600" cy="1504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2385695"/>
              <a:ext cx="230505" cy="15430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522260" y="1279970"/>
            <a:ext cx="2913833" cy="2743200"/>
            <a:chOff x="3024489" y="1376795"/>
            <a:chExt cx="2913833" cy="2743200"/>
          </a:xfrm>
        </p:grpSpPr>
        <p:pic>
          <p:nvPicPr>
            <p:cNvPr id="10" name="Picture 3" descr="C:\Users\tlow\Desktop\cs229a\lectures-slides\assets\pca\pca2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12" y="1376795"/>
              <a:ext cx="287691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722" y="3335655"/>
              <a:ext cx="228600" cy="15049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115" y="3867150"/>
              <a:ext cx="222885" cy="15049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489" y="2952750"/>
              <a:ext cx="230505" cy="15430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179403" y="1546670"/>
            <a:ext cx="2946400" cy="2341125"/>
            <a:chOff x="5969000" y="1504950"/>
            <a:chExt cx="2946400" cy="2341125"/>
          </a:xfrm>
        </p:grpSpPr>
        <p:pic>
          <p:nvPicPr>
            <p:cNvPr id="15" name="Picture 4" descr="C:\Users\tlow\Desktop\cs229a\lectures-slides\assets\pca\proj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000" y="1504950"/>
              <a:ext cx="2946400" cy="220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4226" y="3695580"/>
              <a:ext cx="192405" cy="1504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000" y="1581150"/>
              <a:ext cx="198120" cy="15049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00906" y="4586185"/>
                <a:ext cx="2422181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⟶</m:t>
                      </m:r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906" y="4586185"/>
                <a:ext cx="2422181" cy="73424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78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9169" y="402138"/>
            <a:ext cx="2562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  <a:endParaRPr lang="en-GB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93475"/>
              </p:ext>
            </p:extLst>
          </p:nvPr>
        </p:nvGraphicFramePr>
        <p:xfrm>
          <a:off x="849169" y="1120877"/>
          <a:ext cx="10396590" cy="4470301"/>
        </p:xfrm>
        <a:graphic>
          <a:graphicData uri="http://schemas.openxmlformats.org/drawingml/2006/table">
            <a:tbl>
              <a:tblPr/>
              <a:tblGrid>
                <a:gridCol w="745466">
                  <a:extLst>
                    <a:ext uri="{9D8B030D-6E8A-4147-A177-3AD203B41FA5}">
                      <a16:colId xmlns:a16="http://schemas.microsoft.com/office/drawing/2014/main" val="3574407593"/>
                    </a:ext>
                  </a:extLst>
                </a:gridCol>
                <a:gridCol w="652283">
                  <a:extLst>
                    <a:ext uri="{9D8B030D-6E8A-4147-A177-3AD203B41FA5}">
                      <a16:colId xmlns:a16="http://schemas.microsoft.com/office/drawing/2014/main" val="3047917874"/>
                    </a:ext>
                  </a:extLst>
                </a:gridCol>
                <a:gridCol w="1437685">
                  <a:extLst>
                    <a:ext uri="{9D8B030D-6E8A-4147-A177-3AD203B41FA5}">
                      <a16:colId xmlns:a16="http://schemas.microsoft.com/office/drawing/2014/main" val="1242421239"/>
                    </a:ext>
                  </a:extLst>
                </a:gridCol>
                <a:gridCol w="931833">
                  <a:extLst>
                    <a:ext uri="{9D8B030D-6E8A-4147-A177-3AD203B41FA5}">
                      <a16:colId xmlns:a16="http://schemas.microsoft.com/office/drawing/2014/main" val="1858345280"/>
                    </a:ext>
                  </a:extLst>
                </a:gridCol>
                <a:gridCol w="1144823">
                  <a:extLst>
                    <a:ext uri="{9D8B030D-6E8A-4147-A177-3AD203B41FA5}">
                      <a16:colId xmlns:a16="http://schemas.microsoft.com/office/drawing/2014/main" val="1015689876"/>
                    </a:ext>
                  </a:extLst>
                </a:gridCol>
                <a:gridCol w="838649">
                  <a:extLst>
                    <a:ext uri="{9D8B030D-6E8A-4147-A177-3AD203B41FA5}">
                      <a16:colId xmlns:a16="http://schemas.microsoft.com/office/drawing/2014/main" val="836644252"/>
                    </a:ext>
                  </a:extLst>
                </a:gridCol>
                <a:gridCol w="865273">
                  <a:extLst>
                    <a:ext uri="{9D8B030D-6E8A-4147-A177-3AD203B41FA5}">
                      <a16:colId xmlns:a16="http://schemas.microsoft.com/office/drawing/2014/main" val="1379133178"/>
                    </a:ext>
                  </a:extLst>
                </a:gridCol>
                <a:gridCol w="1144823">
                  <a:extLst>
                    <a:ext uri="{9D8B030D-6E8A-4147-A177-3AD203B41FA5}">
                      <a16:colId xmlns:a16="http://schemas.microsoft.com/office/drawing/2014/main" val="3731994244"/>
                    </a:ext>
                  </a:extLst>
                </a:gridCol>
                <a:gridCol w="1450996">
                  <a:extLst>
                    <a:ext uri="{9D8B030D-6E8A-4147-A177-3AD203B41FA5}">
                      <a16:colId xmlns:a16="http://schemas.microsoft.com/office/drawing/2014/main" val="2593331174"/>
                    </a:ext>
                  </a:extLst>
                </a:gridCol>
                <a:gridCol w="1184759">
                  <a:extLst>
                    <a:ext uri="{9D8B030D-6E8A-4147-A177-3AD203B41FA5}">
                      <a16:colId xmlns:a16="http://schemas.microsoft.com/office/drawing/2014/main" val="1933731147"/>
                    </a:ext>
                  </a:extLst>
                </a:gridCol>
              </a:tblGrid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housing_median_age</a:t>
                      </a:r>
                      <a:endParaRPr lang="en-GB" sz="1100" b="1" i="0" u="none" strike="noStrike" dirty="0">
                        <a:solidFill>
                          <a:srgbClr val="7B7B7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total_rooms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total_bedrooms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households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median_income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median_house_value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ocean_proximity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753773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8.3252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452600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24514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7099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2401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8.3014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358500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081415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7.2574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352100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81799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5.6431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341300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12480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1627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3.8462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342200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67129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4.0368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269700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950564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2535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1094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3.6591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299200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68075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241400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584450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2.0804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226700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18571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3.6912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261100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885724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3.2031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281500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53355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3.2705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241800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584682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2491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1098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3.075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213500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87504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2.6736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191300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200011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2643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1.9167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159200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9017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140000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292747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1966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2.775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152500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38616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-122.27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2.1202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155500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NEAR BAY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7934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15251" y="1120877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29999" y="1582542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44747" y="2044207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59495" y="2505872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44749" y="2967537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59497" y="3429202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74245" y="3890867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88993" y="4352532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8993" y="4814197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953728" y="5777298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1661199" y="5777299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10414588" y="5660419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9031095" y="5660419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7838309" y="5660419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6780471" y="5677188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5954111" y="5689727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24" name="TextBox 23"/>
          <p:cNvSpPr txBox="1"/>
          <p:nvPr/>
        </p:nvSpPr>
        <p:spPr>
          <a:xfrm rot="5400000">
            <a:off x="4896917" y="5710011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3923072" y="5774825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  <p:sp>
        <p:nvSpPr>
          <p:cNvPr id="26" name="TextBox 25"/>
          <p:cNvSpPr txBox="1"/>
          <p:nvPr/>
        </p:nvSpPr>
        <p:spPr>
          <a:xfrm rot="5400000">
            <a:off x="2635045" y="5777299"/>
            <a:ext cx="6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063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Principal Component Analysis problem formulation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4486583"/>
            <a:ext cx="8458200" cy="707886"/>
            <a:chOff x="705464" y="5725447"/>
            <a:chExt cx="8458200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705464" y="5725447"/>
              <a:ext cx="845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Reduce from 2-dimension to 1-dimension: Find a direction (a vector                   )</a:t>
              </a:r>
            </a:p>
            <a:p>
              <a:r>
                <a:rPr lang="en-US" sz="2000" dirty="0"/>
                <a:t>onto which to project the data so as to minimize the projection error.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939" y="5777180"/>
              <a:ext cx="1021080" cy="24003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38200" y="5246202"/>
            <a:ext cx="8305800" cy="1015663"/>
            <a:chOff x="381000" y="3921264"/>
            <a:chExt cx="8305800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3921264"/>
              <a:ext cx="830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general:</a:t>
              </a:r>
            </a:p>
            <a:p>
              <a:r>
                <a:rPr lang="en-US" sz="2000" dirty="0"/>
                <a:t>Reduce from n-dimension to k-dimension: Find    vectors </a:t>
              </a:r>
            </a:p>
            <a:p>
              <a:r>
                <a:rPr lang="en-US" sz="2000" dirty="0"/>
                <a:t>onto which to project the data, so as to minimize the projection error.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747" y="4290030"/>
              <a:ext cx="1897380" cy="27813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572887" y="1296786"/>
            <a:ext cx="3683000" cy="2762250"/>
            <a:chOff x="7454900" y="1076961"/>
            <a:chExt cx="3683000" cy="2762250"/>
          </a:xfrm>
        </p:grpSpPr>
        <p:pic>
          <p:nvPicPr>
            <p:cNvPr id="11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900" y="1076961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685" y="3318214"/>
              <a:ext cx="222885" cy="15049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6685" y="3282382"/>
              <a:ext cx="228600" cy="15049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485" y="1656864"/>
              <a:ext cx="230505" cy="15430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099189" y="1735057"/>
            <a:ext cx="2582992" cy="2216004"/>
            <a:chOff x="1099189" y="1735057"/>
            <a:chExt cx="2582992" cy="2216004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506857" y="1779155"/>
              <a:ext cx="0" cy="18517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1493701" y="3618144"/>
              <a:ext cx="218848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392773" y="263819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3009700" y="2040856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272843" y="212547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2731937" y="2554327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2487798" y="2279053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3284536" y="1964055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2807957" y="2224322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3272842" y="1735057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1944699" y="2847287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2160330" y="2715001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2242197" y="2959609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1839442" y="3232716"/>
              <a:ext cx="70172" cy="768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1506857" y="1773458"/>
              <a:ext cx="2068093" cy="17294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87942" y="3613278"/>
              <a:ext cx="399999" cy="3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99189" y="2410205"/>
              <a:ext cx="399999" cy="3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60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356"/>
          </a:xfrm>
        </p:spPr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61950" y="1763412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set:</a:t>
            </a:r>
          </a:p>
          <a:p>
            <a:r>
              <a:rPr lang="en-US" sz="2400" dirty="0"/>
              <a:t>Preprocessing (feature scaling/mean normalization):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29873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0502" y="3363612"/>
            <a:ext cx="8200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Replace each        with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If different features on different scales (e.g.,            median age  of house,            number of bedrooms), scale features to have comparable range of values.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29" y="1820707"/>
            <a:ext cx="2359152" cy="333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4409"/>
            <a:ext cx="2016252" cy="832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51" y="3363612"/>
            <a:ext cx="420624" cy="4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75" y="3560462"/>
            <a:ext cx="944118" cy="224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87" y="3923598"/>
            <a:ext cx="608076" cy="1805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5" y="4303887"/>
            <a:ext cx="608076" cy="1805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17240" y="1559097"/>
            <a:ext cx="1170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Why?!</a:t>
            </a:r>
          </a:p>
        </p:txBody>
      </p:sp>
    </p:spTree>
    <p:extLst>
      <p:ext uri="{BB962C8B-B14F-4D97-AF65-F5344CB8AC3E}">
        <p14:creationId xmlns:p14="http://schemas.microsoft.com/office/powerpoint/2010/main" val="4946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89" y="5073445"/>
            <a:ext cx="10515600" cy="1101520"/>
          </a:xfrm>
        </p:spPr>
        <p:txBody>
          <a:bodyPr/>
          <a:lstStyle/>
          <a:p>
            <a:r>
              <a:rPr lang="en-GB" dirty="0"/>
              <a:t>SVD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7659634" y="231551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3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29" y="217641"/>
            <a:ext cx="4913671" cy="490281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algebra revisited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968" y="1012411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Linux Libertine"/>
              </a:rPr>
              <a:t>Orthogonal matrix</a:t>
            </a:r>
            <a:endParaRPr lang="en-GB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68" y="13531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In linear algebra, an orthogonal matrix or real orthogonal matrix is a square matrix with real entries whose columns and rows are orthogonal unit vectors (i.e., orthonormal vectors), i.e.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9834" y="2329062"/>
                <a:ext cx="2299044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sz="9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834" y="2329062"/>
                <a:ext cx="2299044" cy="78483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558968" y="1357754"/>
            <a:ext cx="5604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Diagonal matrix </a:t>
            </a:r>
          </a:p>
          <a:p>
            <a:r>
              <a:rPr lang="en-GB" dirty="0"/>
              <a:t>Is a matrix in which the entries outside the main diagonal are all zero.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6" y="2446390"/>
            <a:ext cx="3007442" cy="15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931606" cy="509946"/>
          </a:xfrm>
        </p:spPr>
        <p:txBody>
          <a:bodyPr>
            <a:noAutofit/>
          </a:bodyPr>
          <a:lstStyle/>
          <a:p>
            <a:r>
              <a:rPr lang="en-GB" sz="3600" dirty="0"/>
              <a:t>SVD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94" y="1002892"/>
            <a:ext cx="5573760" cy="2434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6"/>
          <a:stretch/>
        </p:blipFill>
        <p:spPr>
          <a:xfrm>
            <a:off x="952994" y="4648844"/>
            <a:ext cx="6716418" cy="19289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3294" y="4060728"/>
            <a:ext cx="10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7886" y="4031232"/>
            <a:ext cx="103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999" y="4031232"/>
            <a:ext cx="114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Stretching  </a:t>
            </a:r>
          </a:p>
        </p:txBody>
      </p:sp>
    </p:spTree>
    <p:extLst>
      <p:ext uri="{BB962C8B-B14F-4D97-AF65-F5344CB8AC3E}">
        <p14:creationId xmlns:p14="http://schemas.microsoft.com/office/powerpoint/2010/main" val="3688808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u^{(1)} \in \mathbb{R}^n&#10;$&#10;&#10;\end{document}&#10;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, x^{(2)}, \dots, x^{(m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u_j = \frac{1}{m} \sum_{i=1}^m x_j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^{(i)}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 - \mu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1=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2=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2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 = \frac{1}{m} \sum_{i=1}^n (x^{(i)})(x^{(i)})^T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721</Words>
  <Application>Microsoft Office PowerPoint</Application>
  <PresentationFormat>Widescreen</PresentationFormat>
  <Paragraphs>281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Linux Libertine</vt:lpstr>
      <vt:lpstr>Office Theme</vt:lpstr>
      <vt:lpstr>Dimentionality Reduction</vt:lpstr>
      <vt:lpstr>Motivation</vt:lpstr>
      <vt:lpstr>PowerPoint Presentation</vt:lpstr>
      <vt:lpstr>PowerPoint Presentation</vt:lpstr>
      <vt:lpstr>Principal Component Analysis problem formulation</vt:lpstr>
      <vt:lpstr>PowerPoint Presentation</vt:lpstr>
      <vt:lpstr>SVD</vt:lpstr>
      <vt:lpstr>Linear algebra revisited </vt:lpstr>
      <vt:lpstr>SVD</vt:lpstr>
      <vt:lpstr>Appling SVD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</dc:creator>
  <cp:lastModifiedBy>mar</cp:lastModifiedBy>
  <cp:revision>23</cp:revision>
  <dcterms:created xsi:type="dcterms:W3CDTF">2017-04-14T18:06:38Z</dcterms:created>
  <dcterms:modified xsi:type="dcterms:W3CDTF">2017-04-26T12:42:59Z</dcterms:modified>
</cp:coreProperties>
</file>