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9" r:id="rId3"/>
    <p:sldId id="260" r:id="rId4"/>
    <p:sldId id="257" r:id="rId5"/>
    <p:sldId id="261" r:id="rId6"/>
    <p:sldId id="262" r:id="rId7"/>
    <p:sldId id="263" r:id="rId8"/>
    <p:sldId id="268" r:id="rId9"/>
    <p:sldId id="25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528"/>
    <a:srgbClr val="35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068" autoAdjust="0"/>
  </p:normalViewPr>
  <p:slideViewPr>
    <p:cSldViewPr snapToGrid="0">
      <p:cViewPr varScale="1">
        <p:scale>
          <a:sx n="77" d="100"/>
          <a:sy n="77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10:26:28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4947 8027 0,'-28'0'47,"28"28"-16,0 0-15,0 1 15,-28 27-15,28-28 0,0 1-1,0-1 32,-29 0-47,29 0 16,0 1 15,0-1-15,0 0 15,-28 29-16,28-29 1,0 0 0,0 1-1</inkml:trace>
  <inkml:trace contextRef="#ctx0" brushRef="#br0" timeOffset="1705.146">4664 8112 0,'29'28'93,"-29"0"-61,56-28-32,-27 28 0,55 1 15,-55-1 1,27-28-1,1 28 17,-29-28-17,-28 28-15,28 1 141,0-29-125,-28 28-1,0 0 1,29-28-1,-1 0 17</inkml:trace>
  <inkml:trace contextRef="#ctx0" brushRef="#br0" timeOffset="10846.7204">14813 7885 0,'0'29'47,"0"-1"-16,0 0-31,-28 1 32,28-1-32,-57 57 15,-112 225 16,140-253-15,-27-29 0,56 1-1,-28-1 1,-1 0 0,1 29-1,0 27 1,0-55-1,28-1 1,0-56 125</inkml:trace>
  <inkml:trace contextRef="#ctx0" brushRef="#br0" timeOffset="11516.3305">14446 8027 0,'28'0'15,"0"28"17,0-28-17,86 85 1,83 0-1,30 28 1,-86-57 0,-85-28-1,-27-28 1,-1 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10:30:5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20410 16789 0,'29'0'62,"-1"0"-46,0 0 0,1 28-16,-1 0 15,-28 0-15,28-28 16,0 0 0,57 29-1,0-1 1,-57 0-16,1-28 15,27 0 17,29 0-17,56 28 1,1-28 0,55 0-1,-112 0 1,28 0-1,-28 0 1,-28 0 0,-1 0-1,142 0 1,0-28 0,0-28 15,0 27-16,-29 29 1,1 0 0,-57 0-1,28 0-15,1 0 32,27-56-17,-56 28 1,29-29-1,84-28 1,-170 85 0,-27-28 15,140-85 422,29 0-437,0-28-16,28-1 31,29-84-31,451-509 16,-112 29-1,-170 84 16,-28 28-15,-113 170 0,-57 85-16,-141 226 0,141-198 15,-57 113 1,86-56 15,-199 169-15,1 57-1,-29 0 1,0 28 0,1-57-1,-1 29 1,0 28 0,-28-28 30,28-1-30,1 1 0,-1 28-1,29-56 17,-29 56-17,0-29-15</inkml:trace>
  <inkml:trace contextRef="#ctx0" brushRef="#br0" timeOffset="5072.579">12947 16534 0,'-28'0'516,"0"0"-485,0 0-16,-1 0-15,1 0 16,0 0-16,-1 0 16,-27 0-1,-1 0 1,29 0 0,0 0 15,-29 0-16,-254 29 1,0-1 0,57-28-1,113 0 1,84 0 0,1 0-1,-58 0 1,-112-28-1,142-1 1,27 29 0,57-28 15,-85 28-15,-28-28-1,57 28-15,-58-29 16,86 29-1,0 0 1,0 0 15,-1 0-15,1 0 0,0 0 30,0 0-46,-1 0 16,-27 0 0,-29 0 31,-28 0-16,56 0-31,29 0 15,0 0 251,0 0-250,-1 0 46,1 0 79,0 0 312,-57-56-437,0-85-16,-85-1 15,-395-310 1,311 198-1,-1-1 1,57 57 0,0-84-1,-169-255 1,141 339-16,-170-339 31,113 198-15,1-85-1,-1 85 1,-28-85 0,113 56-1,113 170 1,-84-84 0,56 84-1,0 57 1,84 56-1,-27 28 1,27 1 0,-27-1-1,28 29 1,-1 0 0,1-29-1,-28 29 1,56-29 15,-29 57-15,1-56-1,0 28 1,-29-1 0,29 1-1,0-28 1,-29-1-1,1 29 1,27-57 0,-27 57-1,56-1 1,-28 29 15,28-28 47</inkml:trace>
  <inkml:trace contextRef="#ctx0" brushRef="#br0" timeOffset="14420.6176">8594 13001 0,'-28'0'79,"-57"0"-64,0 29-15,0-1 16,0 0-1,29 0-15,-114 29 16,114-29 0,-1 0-1,57-56 79,0 0-78,0 0-16</inkml:trace>
  <inkml:trace contextRef="#ctx0" brushRef="#br0" timeOffset="14980.1202">7746 13058 0,'0'0'0,"-28"56"0,-1 1 15,1 84-15,-29-113 16,29 29 0,28-29 15,0 0 31,85 1-46,28 27-16,113 29 16,-28-28-1,-28-29 16,-114-28-15</inkml:trace>
  <inkml:trace contextRef="#ctx0" brushRef="#br0" timeOffset="26055.2297">23718 15799 0,'-57'-28'46,"1"0"-46,-29 0 16,57 28-16,-57-29 16,-141-27-1,-142-86 1,255 86-16,0-1 31,-169-56-15,112 57-1,113 28 1,1 28 0,-1 0-1,-141 0 1,29 56 15,27 1-31,1-1 16,56-28-1,57-28 1,0 29 15,-1-1-15,-27 0 0,-29 29-1,0-29 1,57 29-1,-57-1 1,0 29 0,29-57-1,28 0 1,-29 57 0,29-57-1,0 29 1,-29 0-1,29-29 1,28 28 0,0-27-1,-29 27 1,29 1 15,-28 56-15,28-57-1,0-28 1,-28 29 0,28-29-1,0 29 1,0-1 0,0 29-1,56 85 1,1-86-1,-29 58 1,29-86 15,-29 1-15,0-1 0,1-27-1,-29-1 1,56 0-1,1 29 1,-1-29 0,29 29-1,28-1 1,-56 1 0,-29-57-1,28 0 16,1 28-15,-29-28-16,114 28 16,-29 0-1,28 1 1,29-29 15,-29 0-15,-56 0-1,28-29 1,-28 29 0,0-28-1,56 0 1,0 0 0,1-29-1,-1 1 1,-113 56-1,29-29 1,-29 29 15,29-85-15,27 29 0,114-57-1,-113 56 1,0 1-1,-29-1 1,1-28 0,84 1-1,1-171 1,-86 199 0,1-29-1,-29-56 1,0-29-1,-28 142 1,0-57 0,0-28-1,0 85 1,0-1 15,-28-55-15,0-1-1,-1 0 1,-27 0 0,56 57 31,-28 28 31,-1 0 437</inkml:trace>
  <inkml:trace contextRef="#ctx0" brushRef="#br0" timeOffset="35787.6565">14361 11560 0,'0'28'62,"0"0"-46,0 1-1,28 27 1,-28-28 0,0 1 15,28 27-31,-28-28 15,0 1 1,29-1 15,-29-56 110,0-1-141,0-27 16,28 56-16,-28-28 15,0-1-15,0 1 31,0 0 1,0 0-32,28 28 62,0-29-62,-28 1 16,0 0 31,29 28-47,-1-28 15,0-1 1,1 1 62,-1 0-62,0-1-1,-28 1 1,28 28 0,1-28 46,-29 0-46,28 28 93</inkml:trace>
  <inkml:trace contextRef="#ctx0" brushRef="#br0" timeOffset="39816.751">25866 2628 0,'29'0'47,"-1"29"-31,-28 27-1,0 29 1,0-29-1,28 114 1,29 56 0,-57-113-1,0-56-15,0-29 32,0 0-17,0-56 95,0 0-110,-28-57 15,28 28-15,0-56 31,28-84-15,0 83 0,0 58-1,1-29 1,-1 57 0,-28 0-1,0-1 1,85-27-1,-57 28 1,0-1 0,0 29 31,1 0-1,-1 0-30,-28 57 0,57 28-1,-29-29 1,0 1-16,29 84 16,-29-56-1,0 56 1,0-56-1,-28-29 1,0-27 15,0-58 63,0-27-78,0-1-1,-28 29-15,28-57 16,0-84 0,0 27-1,0 86-15,28-29 16,1 0-1,-29 29 1,0 27 0,28 1 15,29 0-31,-57 0 31,56-29-15,-28 29-1,29 0 1,28 112 31,-57-27-31,0 56-1,29 0 1,-1 28-1,1-56 1,-29 0 0,-28-57-16,28 1 15,1 27 1,-29-28 46</inkml:trace>
  <inkml:trace contextRef="#ctx0" brushRef="#br0" timeOffset="41339.8346">27591 2544 0,'-28'28'15,"-1"0"-15,29 0 16,0 1-1,-28-1 1,28 28-16,-28 1 16,28 84 15,0-112-15,0 27-16,0-28 15,0 57 16,0-57-15,0 1 0,28-58 31,29-27-32,-1-85-15,-28-1 16,1 57 15,-1 57-15,-28 0-1,0 0 63,28 28-62,-28 28 109,28 0-109,1-28-16,-29 28 15,28 1 1,0-1 0,1 0-1,-1-28 63,0-28-78,-28 0 16,28-57-16,1 28 16,-1-56-1</inkml:trace>
  <inkml:trace contextRef="#ctx0" brushRef="#br0" timeOffset="41856.1055">27987 2346 0,'28'28'63,"-28"0"-63,28 0 15,0 29-15,29 28 16,56-29-16,-28 1 16,-29-29 15,-27 0-15,-29-56 77,0 0-77,0 0 0,0-1-1,0-27-15</inkml:trace>
  <inkml:trace contextRef="#ctx0" brushRef="#br0" timeOffset="42241.433">28354 2204 0,'-28'0'31,"28"57"-31,-28 28 0,-1-1 16,1 1-1,-28 57 1,-1-1-1,57-113 1,0 29 0,28-86 77</inkml:trace>
  <inkml:trace contextRef="#ctx0" brushRef="#br0" timeOffset="42920.9451">29061 1583 0,'0'0'16,"-28"169"15,28-84-31,0 56 16,28 29 0,0-57-1,0 198 1,1-113-1,27-57-15,1-56 16,-29-29 0,0-27 15,1-29-15,27 0-1,-28-57-15,29 1 16,-29 27-1,29-27 17</inkml:trace>
  <inkml:trace contextRef="#ctx0" brushRef="#br0" timeOffset="44517.1078">30870 2176 0,'0'28'47,"0"1"-32,0 55 1,0 58 0,-28 112 15,-29-197-31,1 27 31,28-55-31,-1-29 31,1 0 1</inkml:trace>
  <inkml:trace contextRef="#ctx0" brushRef="#br0" timeOffset="45408.4645">30927 1752 0,'0'-28'47,"28"0"-31,0 28-1,29 28 1,-29 28-1,29 1 1,-29 28 15,0-29-15,0 29 0,1-57-16,-29 57 15,0-28 1,0-29 15,0 28-31,0-27 16,-29-29 77,29-29-93,0 1 16,0 0-16,0 0 16</inkml:trace>
  <inkml:trace contextRef="#ctx0" brushRef="#br0" timeOffset="46231.3575">31464 1554 0,'0'0'0,"-28"0"0,-1 29 16,1-1 0,28 0-1,0 0 1,0 1 0,0 27-1,0 57 1,28-56-1,-28 28 1,0 56 0,0-113-1,0 0 17,29-28-17,27 0 1,57 0-1,-56-28 1,-1-28 0,1 27-1,-29 1 1,0 28 0,-28-28-1,29-57 1</inkml:trace>
  <inkml:trace contextRef="#ctx0" brushRef="#br0" timeOffset="46919.615">31718 791 0,'28'0'16,"29"0"-16,-29 28 15,1 1-15,27-29 16,-56 28-1,85 28 1,113 142 0,-113-85 15,-1 0-15,-27-56-1,-29 28 1,0 84-1,-28 57 1,0-112 0,-28 55-16,0-28 31,-57 29-15,-28-85-1,85-57 1,0 0-16,-29 1 15,29-1 17,-57-28-32</inkml:trace>
  <inkml:trace contextRef="#ctx0" brushRef="#br0" timeOffset="48860.8276">29485 2374 0,'56'56'62,"-27"1"-62,-1 0 16,0-29-16,1 57 15,-1-57 1,0 28 0,0-27-16,1-1 15,-29-113 95,0 29-95,0-1-15,0 1 16,0 27 15,0-27-15,0-1-1,0 29 1,28 0 0,-28-1-1,28 29 1,0 0 15,1 29-15,27 84-1,1 28 1,-1 0 15,1 1-15,-57-114 0,28 0-1,-28-84 48,0-29-48,0 0-15,0-56 16,0 28 0,0 28-1,0 57 1,28-57-1,1 28 1,-1 29 0,0 0 46,0 0-62,1 28 16,-1 0-1,0 28 1,29 57 0,-29-1-1,29-27 1,-29-1 0,0-27-1,0-1 1</inkml:trace>
  <inkml:trace contextRef="#ctx0" brushRef="#br0" timeOffset="51971.9946">26460 4070 0,'28'0'16,"1"0"-1,-1 28 1,0 0 0,57-28-1,28 29 1,198-29-1,311-113-15,226 28 16,0-85 0,28-197-1,284 84 17,-680 198-17,-197 29-15,-142-1 16,-56 29-1,-29 0 1,29-1 15,0-27 1,85-1-32,-114 57 15,-27 0 1,27 0-1,-28-28 17,1 0-17</inkml:trace>
  <inkml:trace contextRef="#ctx0" brushRef="#br0" timeOffset="55034.6862">30531 4324 0,'28'0'47,"-28"57"-31,0-29-16,28 57 16,1 28-1,-1-28 1,0-85 46,29-29-46,28 1 0,28-57-1,-85 57 1,0 0-16,-28 0 15,0-29 1,0 0 0,0 29-1,0-28 1,0 27 0,-28 29-1,-29-28 1,29 28-1,0 0 1,0 0 0,-29 0 15,29 28-15,0-28-1,-1 0 63,29 29 47</inkml:trace>
  <inkml:trace contextRef="#ctx0" brushRef="#br0" timeOffset="55529.1033">31379 4579 0,'0'84'62,"0"1"-62,-28-28 31,28-1-31,0-28 0,-57 1 16,57-1 0,-28 0-1,28-84 48,28-29-63</inkml:trace>
  <inkml:trace contextRef="#ctx0" brushRef="#br0" timeOffset="56150.069">31860 3646 0,'0'56'32,"0"1"-17,0-29 1,0 198-1,-29-56 17,-27-57-17,27-57 1,1-56-16,28 29 16,-28-29-1</inkml:trace>
  <inkml:trace contextRef="#ctx0" brushRef="#br0" timeOffset="56639.386">31605 3928 0,'28'0'16,"1"0"0,-1 0-16,0 57 31,142 0-16,-57-1 1,-113-28 0,28-28-16,0 0 93</inkml:trace>
  <inkml:trace contextRef="#ctx0" brushRef="#br0" timeOffset="57039.7656">32284 3420 0,'84'0'0,"-55"0"0,27 28 15,-28 57-15,1-29 16,27 114 15,-27-85-15,-1-57-16,-28 57 15,0 0 1,-85 84 0,-28-56-1,-57-56 16,86-1-15,-30-27 0,-55-1-16,141-28 15</inkml:trace>
  <inkml:trace contextRef="#ctx0" brushRef="#br0" timeOffset="57771.6871">29824 4550 0,'0'0'0,"0"85"0,0 0 16,28-57-16,-28 142 16,29-85-1,-29 56 16,85-56-31,-57-29 16,28-28 0,29-28-1,113-28 17,-85-28-1,-85 27-31,1-27 15,-29-1 1,0 29 0</inkml:trace>
  <inkml:trace contextRef="#ctx0" brushRef="#br0" timeOffset="62260.7712">14502 11673 0,'0'28'0,"0"29"16,0 27-16,0 1 16,28 170-1,1-29 1,-1-113-16,0 0 15,1 85 17,-29-170-17</inkml:trace>
  <inkml:trace contextRef="#ctx0" brushRef="#br0" timeOffset="63588.2402">14672 11475 0,'28'0'16,"0"0"-16,1 0 47,-1 28-47,0 29 15,57 169 1,-29-141 0,-27-29-1,-29-28 48,0 1-48,0-1 1,0 0-16,0 1 16,0-1-1,-29 28 1,1 29 0,-28-57-1,56 1-15,-29-1 94,1-28-78,0 28-16,28 0 78,-28 1-78,-1-1 15,29 0 188,57 1-187,56 27 0,28-28-16,29 57 15,0-57 1,-86-28 15,-84 29-31,57-29 31,-29 0 16,29-29-31,-29 1-16,142-57 16,-114 57-1</inkml:trace>
  <inkml:trace contextRef="#ctx0" brushRef="#br0" timeOffset="65370.8744">15774 12125 0,'0'-28'31,"0"0"469,29 28-500,-29-114 16,0 86-16,28-85 31,-28-28-16,0 84 1,0 29 0,-57 28-1,29 0 1,0 0 0,-1 0-1,1 0 16,0 28 1,28 1-17,0-1 1,0 0 0,0 29-1,0-29 1,0 0-1,-28 0 1,28 29 0,0-29-1,0 0 63,0 29-78,0 0 16,28-29 0,0 28-1,0-27 1,1 55 0,-29-55-1,28-1 1,0 0-1,1 29 1,27-29 0,-56 0-1,28-28-15,1 0 16,-1 0 0,0 0-1,-28 29 16,57-29 1,-29 0-17,0 0-15,-28 28 16,29-28 0,84 0-1,28-57 1,0-28-1,-112 57-15</inkml:trace>
  <inkml:trace contextRef="#ctx0" brushRef="#br0" timeOffset="66442.5826">16340 11051 0,'0'57'63,"0"56"-63,0 0 0,0 0 15,0 56-15,0 29 16,0 57 0,0-58-1,0-112 17,0-57-32,0 1 15,28-29 1,-28 28-1,28-28 79,142 0-78,-57-28-16,-28-1 15,-29 29-15,-27 0 32,-1-28 77,0 28-93,-28-28-1,28 28 17,1-28-32</inkml:trace>
  <inkml:trace contextRef="#ctx0" brushRef="#br0" timeOffset="68215.8867">16990 11164 0,'0'28'31,"0"114"-31,0 112 0,0-84 0,0-1 31,0 29-15,0 0-1,0-142 1,0-27 0,28-29 124,29 0-124,-29-57-16,0 29 16,29 0-1,-29-29 1,0 29-1,-28-29 17,29 29-17,-1-28 1,0-1 0,0-84-1,-28 28 1,29 28-1,-29 28 1,0 1 0,0 28-1,0-1 1,0 1 15,0-29-15,0-27-1,0 55 1,28 1 0,-28 0-1,0 0 1,28-1 0,-28 58 140,0-1-156,0 28 15,28 29-15,1 0 16,-1 28 0,-28 113-1,28-113 1,1-56 0,-29-29-1,0 29 1,0-29 15,0 0-15,28-28-1,-28 28 1,28 1 15,-28-1-31,28-28 16</inkml:trace>
  <inkml:trace contextRef="#ctx0" brushRef="#br0" timeOffset="75898.8915">30446 1893 0,'-28'-28'15,"-29"28"1,1 0-16,-114 0 16,57 0-1,85 0 1,-29 0 0,29 0-1,-29-28 1,-27 28-1,27 28 1,29 0 0,-29 57-1,29-28 1,-29-1 0,29 29-1,28 56 1,28 29 15,29 0-15,-29-29-1,29-28 1,-29-28 0,0-57-1,29 0 1,-29-28-1,29 0 1,-29 29 0,29-29-1,-1 28 1,-28-28 0,85 0-1,29-57 1,-86 29-1,1-28 1,-29-1 0,0-28 15,1-28-15,27 28-1,-56-28 1,28 0-1,-28 0 1,0 57 0,0-1-1,0 29 1,-56 28 0,28-57-1,-29 57 1,29-28 15,0 0-15,-29 28-1,29-28 1,-1 28 46,1 28-30</inkml:trace>
  <inkml:trace contextRef="#ctx0" brushRef="#br0" timeOffset="76472.9364">30163 3052 0,'29'0'31,"-1"57"-15,28 28-1,-27 141 1,-1-141-16,29 112 0,-1 1 16,-28-141-1,1-29 17,-1 29-17,-28-86 110,0 1-125,0-57 0,-28 57 16</inkml:trace>
  <inkml:trace contextRef="#ctx0" brushRef="#br0" timeOffset="77301.6789">30361 4126 0,'0'0'0,"0"29"31,0-1-15,29 0 0,-1-28 15,0 0-31,29 0 15,-1 0 1,-28 0 0,-28-28 31,0 0-32,0-1-15,0-27 16,0 28-1,0-57-15,0-28 16,0-85 0,0 170-1,0-1 17,-28 29 202,28-28-234</inkml:trace>
  <inkml:trace contextRef="#ctx0" brushRef="#br0" timeOffset="88846.3443">9866 17467 0,'0'57'63,"28"-1"-63,-28 1 15,0-1-15,0 29 16,0-57 15,0 0-15,29-28 109,55 0-125,-27 29 15,28-29-15,0 0 16,84 28 15,227 0-15,0 0 0,-170-28-1,0 0 1,141 57-1,-27-29 1,-142-28 0,-1-28-1,-112-29 1,-28 29 0,-57 0-1,28 28 16,0-28-15,-28-1 0,29 1 15,-1 28 0,0-56-15,0-86-1,1 58-15,27-114 16,1 56 0,-57 114-1,-28 28 157,28 28-156</inkml:trace>
  <inkml:trace contextRef="#ctx0" brushRef="#br0" timeOffset="90631.4736">11251 17467 0,'28'85'46,"-28"-57"-30,0 0-16,0 1 16,29-29 77,-1-29-77,0-55-16,1 27 16,27-113 15,-28 29-15,29 0-1,-1 112 1,-56 1-1,29 28 1,27-28 0,1 28-1,-1 56 1,57 86 0,-84-57-1,-1-1 1,0-55 15,-28-1-31,0 28 31,0-27-15,-28-1 0,28 0-1,0-84 63,28-29-62,-28 57-16,57-85 16,-1 56-1,-27 1 1,-1 27-1,0 29 1,0 0 0,29 0 15,28 29-15,-29-1-1,-27 28 1,27 86-1,-28-114 1,1 28 0,-29 1-1,0-29 1,0 1 0,0-1-1,28-28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D1A3-1487-4170-AA9C-B79D876B8A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0A88-F860-4967-9115-40AA10830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6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 which line they choose and </a:t>
            </a:r>
            <a:r>
              <a:rPr lang="en-GB" b="1" dirty="0"/>
              <a:t>why?</a:t>
            </a:r>
          </a:p>
          <a:p>
            <a:r>
              <a:rPr lang="en-GB" b="0" dirty="0"/>
              <a:t>Based on their answers what criterial we want in the classifier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A88-F860-4967-9115-40AA10830A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and explain the margin and support vectors and when we know the support vectors points ( that lay in the boundary of the margin) we can get reed of the whole points except the only two at the boundary.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A88-F860-4967-9115-40AA10830A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2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SVM cost as a zero when the value is &gt; 1 or &lt;-1 and y=x line other 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A88-F860-4967-9115-40AA10830A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7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0A88-F860-4967-9115-40AA10830A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5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7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CF34-AE9A-45C1-BE1E-ECEA57E7BDD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18DE-D5AA-41F6-A1B2-817A38F87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7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crdownload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90.png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20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3.png"/><Relationship Id="rId28" Type="http://schemas.openxmlformats.org/officeDocument/2006/relationships/image" Target="../media/image17.emf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Relationship Id="rId22" Type="http://schemas.openxmlformats.org/officeDocument/2006/relationships/image" Target="../media/image12.png"/><Relationship Id="rId27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13.xml"/><Relationship Id="rId7" Type="http://schemas.openxmlformats.org/officeDocument/2006/relationships/image" Target="../media/image17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181" y="4851700"/>
            <a:ext cx="9144000" cy="12185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15528"/>
                </a:solidFill>
                <a:latin typeface="TimesNewRomanPSMT"/>
              </a:rPr>
              <a:t>Support Vector Machine</a:t>
            </a:r>
            <a:endParaRPr lang="en-GB" dirty="0">
              <a:solidFill>
                <a:srgbClr val="01552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153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355497"/>
                </a:solidFill>
              </a:rPr>
              <a:t>Distance (similarity) measure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154045"/>
                <a:ext cx="2916183" cy="1597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Euclidean distance: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54045"/>
                <a:ext cx="2916183" cy="1597489"/>
              </a:xfrm>
              <a:prstGeom prst="rect">
                <a:avLst/>
              </a:prstGeom>
              <a:blipFill>
                <a:blip r:embed="rId2"/>
                <a:stretch>
                  <a:fillRect l="-2301" t="-1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16192" y="1195235"/>
                <a:ext cx="2916183" cy="124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Manhattan distance: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192" y="1195235"/>
                <a:ext cx="2916183" cy="1240404"/>
              </a:xfrm>
              <a:prstGeom prst="rect">
                <a:avLst/>
              </a:prstGeom>
              <a:blipFill>
                <a:blip r:embed="rId3"/>
                <a:stretch>
                  <a:fillRect l="-2301" t="-2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41432"/>
            <a:ext cx="3845894" cy="32229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92" y="3041432"/>
            <a:ext cx="3343015" cy="33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0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GB" dirty="0">
                <a:solidFill>
                  <a:srgbClr val="355497"/>
                </a:solidFill>
              </a:rPr>
              <a:t>Distance (similarity) measure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27617" y="1427458"/>
                <a:ext cx="3230880" cy="1313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Minkowski distance: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7" y="1427458"/>
                <a:ext cx="3230880" cy="1313629"/>
              </a:xfrm>
              <a:prstGeom prst="rect">
                <a:avLst/>
              </a:prstGeom>
              <a:blipFill>
                <a:blip r:embed="rId2"/>
                <a:stretch>
                  <a:fillRect l="-2075" t="-2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27617" y="3320210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Cosine similarity: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8435" y="1427458"/>
            <a:ext cx="1966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/>
              <a:t>Jaccard</a:t>
            </a:r>
            <a:r>
              <a:rPr lang="en-GB" sz="2000" dirty="0"/>
              <a:t> similarity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38093"/>
          <a:stretch/>
        </p:blipFill>
        <p:spPr>
          <a:xfrm>
            <a:off x="1438235" y="5238810"/>
            <a:ext cx="3106762" cy="1309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r="-1749"/>
          <a:stretch/>
        </p:blipFill>
        <p:spPr>
          <a:xfrm>
            <a:off x="1396785" y="3687130"/>
            <a:ext cx="2492543" cy="2017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2" y="2171372"/>
            <a:ext cx="3530933" cy="27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GB" dirty="0">
                <a:solidFill>
                  <a:srgbClr val="355497"/>
                </a:solidFill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52" y="1551541"/>
            <a:ext cx="4191000" cy="4191000"/>
          </a:xfrm>
        </p:spPr>
      </p:pic>
    </p:spTree>
    <p:extLst>
      <p:ext uri="{BB962C8B-B14F-4D97-AF65-F5344CB8AC3E}">
        <p14:creationId xmlns:p14="http://schemas.microsoft.com/office/powerpoint/2010/main" val="27774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en-GB" dirty="0">
                <a:solidFill>
                  <a:srgbClr val="355497"/>
                </a:solidFill>
              </a:rPr>
              <a:t>Which classifier would you choose 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81454" y="1503484"/>
            <a:ext cx="10172700" cy="2620108"/>
            <a:chOff x="838200" y="2022231"/>
            <a:chExt cx="8976948" cy="20738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22231"/>
              <a:ext cx="2891444" cy="20738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16" y="2022231"/>
              <a:ext cx="2891444" cy="20738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832" y="2022231"/>
              <a:ext cx="2891444" cy="207388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838200" y="2567354"/>
              <a:ext cx="2828192" cy="1002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3903785" y="2743200"/>
              <a:ext cx="2818175" cy="589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6795229" y="2743200"/>
              <a:ext cx="3019919" cy="149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7153" y="4627624"/>
            <a:ext cx="447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Criterial of the optimal classifier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79040" y="2838600"/>
              <a:ext cx="3837240" cy="326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680" y="2829240"/>
                <a:ext cx="3855960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497"/>
                </a:solidFill>
              </a:rPr>
              <a:t>Margins and support vectors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74" y="1040057"/>
            <a:ext cx="6617254" cy="50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497"/>
                </a:solidFill>
              </a:rPr>
              <a:t>Recall logistic regression cost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22902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example: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06672"/>
            <a:ext cx="5010912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42" y="1817815"/>
            <a:ext cx="6398514" cy="653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26517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810523"/>
            <a:ext cx="571500" cy="2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75" y="2766073"/>
            <a:ext cx="933450" cy="241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94098" y="26517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99" y="2810523"/>
            <a:ext cx="582930" cy="220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73" y="2766073"/>
            <a:ext cx="933450" cy="24193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08899" y="3272188"/>
            <a:ext cx="4074200" cy="3192847"/>
            <a:chOff x="908899" y="3272188"/>
            <a:chExt cx="4074200" cy="3192847"/>
          </a:xfrm>
        </p:grpSpPr>
        <p:pic>
          <p:nvPicPr>
            <p:cNvPr id="4" name="Picture 2" descr="C:\Users\ang\Documents\MATLAB\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99" y="3272188"/>
              <a:ext cx="4074200" cy="3055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883" y="3724982"/>
              <a:ext cx="1115858" cy="413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03849" y="6095703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849" y="6095703"/>
                  <a:ext cx="33590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794098" y="3293601"/>
            <a:ext cx="4073159" cy="3218903"/>
            <a:chOff x="6794098" y="3293601"/>
            <a:chExt cx="4073159" cy="3218903"/>
          </a:xfrm>
        </p:grpSpPr>
        <p:pic>
          <p:nvPicPr>
            <p:cNvPr id="5" name="Picture 3" descr="C:\Users\ang\Documents\MATLAB\2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098" y="3293601"/>
              <a:ext cx="4073159" cy="30548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020" y="3786066"/>
              <a:ext cx="1389045" cy="3637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759747" y="6143172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747" y="6143172"/>
                  <a:ext cx="335902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40" y="2764422"/>
            <a:ext cx="1037844" cy="3131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32" y="2764422"/>
            <a:ext cx="1273302" cy="3131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Ink 2"/>
              <p14:cNvContentPartPr/>
              <p14:nvPr/>
            </p14:nvContentPartPr>
            <p14:xfrm>
              <a:off x="1608120" y="284760"/>
              <a:ext cx="10279080" cy="6207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98760" y="275400"/>
                <a:ext cx="1029780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55497"/>
                </a:solidFill>
              </a:rPr>
              <a:t>The mathematics behind large margin classification</a:t>
            </a:r>
            <a:endParaRPr lang="en-GB" sz="4000" dirty="0">
              <a:solidFill>
                <a:srgbClr val="35549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739" y="1709504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5528"/>
                </a:solidFill>
              </a:rPr>
              <a:t>SVM Decision Boundary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5" y="2181453"/>
            <a:ext cx="1218872" cy="677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5" y="2936185"/>
            <a:ext cx="3267740" cy="709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6739" y="3876261"/>
                <a:ext cx="4479235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𝑖𝑛𝑑𝑖𝑐𝑎𝑡𝑜𝑟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𝑚𝑒𝑎𝑛𝑖𝑛𝑔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𝑓𝑖𝑟𝑠𝑡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𝑠𝑒𝑐𝑜𝑛𝑑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𝑐𝑎𝑙𝑎𝑠𝑠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39" y="3876261"/>
                <a:ext cx="4479235" cy="987193"/>
              </a:xfrm>
              <a:prstGeom prst="rect">
                <a:avLst/>
              </a:prstGeom>
              <a:blipFill>
                <a:blip r:embed="rId7"/>
                <a:stretch>
                  <a:fillRect l="-1226" t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5042417"/>
            <a:ext cx="1218872" cy="677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8337" y="5899122"/>
                <a:ext cx="2663687" cy="410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s.t.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37" y="5899122"/>
                <a:ext cx="2663687" cy="410177"/>
              </a:xfrm>
              <a:prstGeom prst="rect">
                <a:avLst/>
              </a:prstGeom>
              <a:blipFill>
                <a:blip r:embed="rId8"/>
                <a:stretch>
                  <a:fillRect l="-1831" t="-1493" b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7285128" y="1256153"/>
            <a:ext cx="3359621" cy="2620108"/>
            <a:chOff x="7285128" y="1256153"/>
            <a:chExt cx="3359621" cy="26201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5128" y="1256153"/>
              <a:ext cx="3276592" cy="2620108"/>
            </a:xfrm>
            <a:prstGeom prst="rect">
              <a:avLst/>
            </a:prstGeom>
          </p:spPr>
        </p:pic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7368157" y="2167012"/>
              <a:ext cx="3193563" cy="744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8107423" y="1823644"/>
              <a:ext cx="119269" cy="3379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H="1">
              <a:off x="7951304" y="2549199"/>
              <a:ext cx="136241" cy="3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>
              <a:off x="10180982" y="3075552"/>
              <a:ext cx="136241" cy="3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0317223" y="2340061"/>
              <a:ext cx="119269" cy="3379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451186" y="2022129"/>
              <a:ext cx="3193563" cy="74423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7409671" y="2360060"/>
              <a:ext cx="3193563" cy="74423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GB" dirty="0">
                <a:solidFill>
                  <a:srgbClr val="355497"/>
                </a:solidFill>
              </a:rPr>
              <a:t>What if the data is not linearly separable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69" y="1063490"/>
            <a:ext cx="4335695" cy="419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289598"/>
            <a:ext cx="509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make a non linear transformation for the data to other space where it is </a:t>
            </a:r>
            <a:r>
              <a:rPr lang="en-GB" i="1" dirty="0"/>
              <a:t>linearly separable.</a:t>
            </a:r>
            <a:r>
              <a:rPr lang="en-GB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490" y="1970847"/>
            <a:ext cx="2761939" cy="70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5086" y="2421150"/>
            <a:ext cx="11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181219"/>
                <a:ext cx="4025349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Linear kernel (no kernel 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1219"/>
                <a:ext cx="4025349" cy="421013"/>
              </a:xfrm>
              <a:prstGeom prst="rect">
                <a:avLst/>
              </a:prstGeom>
              <a:blipFill>
                <a:blip r:embed="rId5"/>
                <a:stretch>
                  <a:fillRect l="-1667" t="-2899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530" y="3649817"/>
                <a:ext cx="4810027" cy="909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Gaussian</a:t>
                </a:r>
                <a:r>
                  <a:rPr lang="en-GB" sz="2000" dirty="0"/>
                  <a:t> kernel (</a:t>
                </a:r>
                <a:r>
                  <a:rPr lang="en-GB" sz="2000" dirty="0" err="1"/>
                  <a:t>rbf</a:t>
                </a:r>
                <a:r>
                  <a:rPr lang="en-GB" sz="2000" dirty="0"/>
                  <a:t>):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pPr algn="r"/>
                <a:r>
                  <a:rPr lang="en-GB" sz="2000" dirty="0"/>
                  <a:t>need to choose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0" y="3649817"/>
                <a:ext cx="4810027" cy="909993"/>
              </a:xfrm>
              <a:prstGeom prst="rect">
                <a:avLst/>
              </a:prstGeom>
              <a:blipFill>
                <a:blip r:embed="rId6"/>
                <a:stretch>
                  <a:fillRect l="-1394" b="-11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4522956"/>
                <a:ext cx="4247253" cy="728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Polynomial kernel: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algn="r"/>
                <a:r>
                  <a:rPr lang="en-GB" sz="2000" dirty="0"/>
                  <a:t>d is the degree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2956"/>
                <a:ext cx="4247253" cy="728789"/>
              </a:xfrm>
              <a:prstGeom prst="rect">
                <a:avLst/>
              </a:prstGeom>
              <a:blipFill>
                <a:blip r:embed="rId7"/>
                <a:stretch>
                  <a:fillRect l="-1580" t="-1667" r="-158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3947" y="5339462"/>
            <a:ext cx="9819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String kernel, chi-square kernel, histogram intersection kernel,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4581" y="5739572"/>
            <a:ext cx="8938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 all similarity functions make valid kernels.</a:t>
            </a:r>
          </a:p>
          <a:p>
            <a:r>
              <a:rPr lang="en-US" sz="2000" dirty="0"/>
              <a:t>(Need to satisfy technical condition called “Mercer’s Theorem” to make sure SVM packages’ optimizations run correctly, and do not diverge).</a:t>
            </a:r>
          </a:p>
        </p:txBody>
      </p:sp>
    </p:spTree>
    <p:extLst>
      <p:ext uri="{BB962C8B-B14F-4D97-AF65-F5344CB8AC3E}">
        <p14:creationId xmlns:p14="http://schemas.microsoft.com/office/powerpoint/2010/main" val="1071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en-GB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581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181" y="4851700"/>
            <a:ext cx="9144000" cy="12185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5658F"/>
                </a:solidFill>
                <a:latin typeface="TimesNewRomanPSMT"/>
              </a:rPr>
              <a:t>K Nearest Neighbour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497"/>
                </a:solidFill>
              </a:rPr>
              <a:t>KNN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304"/>
                <a:ext cx="10515600" cy="26569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The algorithm for the so-called </a:t>
                </a:r>
                <a:r>
                  <a:rPr lang="en-GB" sz="2000" i="1" dirty="0"/>
                  <a:t>nearest neighbour rule </a:t>
                </a:r>
                <a:r>
                  <a:rPr lang="en-GB" sz="2000" dirty="0"/>
                  <a:t>is summarized as follows.</a:t>
                </a:r>
              </a:p>
              <a:p>
                <a:pPr marL="0" indent="0">
                  <a:buNone/>
                </a:pPr>
                <a:r>
                  <a:rPr lang="en-GB" sz="2000" dirty="0"/>
                  <a:t>Given an unknown feature vector </a:t>
                </a:r>
                <a:r>
                  <a:rPr lang="en-GB" sz="2000" b="1" i="1" dirty="0"/>
                  <a:t>x </a:t>
                </a:r>
                <a:r>
                  <a:rPr lang="en-GB" sz="2000" dirty="0"/>
                  <a:t>and a </a:t>
                </a:r>
                <a:r>
                  <a:rPr lang="en-GB" sz="2000" b="1" i="1" dirty="0"/>
                  <a:t>distance measure</a:t>
                </a:r>
                <a:r>
                  <a:rPr lang="en-GB" sz="2000" dirty="0"/>
                  <a:t>, then: </a:t>
                </a:r>
              </a:p>
              <a:p>
                <a:r>
                  <a:rPr lang="en-GB" sz="2000" dirty="0">
                    <a:solidFill>
                      <a:srgbClr val="000000"/>
                    </a:solidFill>
                  </a:rPr>
                  <a:t>Out of the N training vectors, identify the k nearest neighbours, regardless of class label.</a:t>
                </a:r>
              </a:p>
              <a:p>
                <a:r>
                  <a:rPr lang="en-GB" sz="2000" dirty="0"/>
                  <a:t>Out of these </a:t>
                </a:r>
                <a:r>
                  <a:rPr lang="en-GB" sz="2000" i="1" dirty="0"/>
                  <a:t>k </a:t>
                </a:r>
                <a:r>
                  <a:rPr lang="en-GB" sz="2000" dirty="0"/>
                  <a:t>samples, identify the number of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that belong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 1, 2, . . . , </m:t>
                    </m:r>
                    <m:r>
                      <a:rPr lang="en-GB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000" b="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304"/>
                <a:ext cx="10515600" cy="2656922"/>
              </a:xfrm>
              <a:blipFill>
                <a:blip r:embed="rId2"/>
                <a:stretch>
                  <a:fillRect l="-638" t="-2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9" y="3020184"/>
            <a:ext cx="3564007" cy="334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8687" y="5677106"/>
                <a:ext cx="6096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000000"/>
                    </a:solidFill>
                  </a:rPr>
                  <a:t>The simplest version of the algorithm is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,known as the nearest neighbour (NN) rule</a:t>
                </a:r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7" y="5677106"/>
                <a:ext cx="6096000" cy="707886"/>
              </a:xfrm>
              <a:prstGeom prst="rect">
                <a:avLst/>
              </a:prstGeom>
              <a:blipFill>
                <a:blip r:embed="rId4"/>
                <a:stretch>
                  <a:fillRect l="-1000" t="-4310" r="-70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255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(y \log h_\theta(x) + (1-y) \log(1-h_\theta(x)))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= - y \log \frac{1}{1+e^{-\theta^Tx}}&#10;- (1-y) \log (1 - \frac{1}{1+e^{-\theta^Tx}}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g 0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l 0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393</Words>
  <Application>Microsoft Office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TimesNewRomanPSMT</vt:lpstr>
      <vt:lpstr>Office Theme</vt:lpstr>
      <vt:lpstr>Support Vector Machine</vt:lpstr>
      <vt:lpstr>Which classifier would you choose ?</vt:lpstr>
      <vt:lpstr>Margins and support vectors </vt:lpstr>
      <vt:lpstr>Recall logistic regression cost function</vt:lpstr>
      <vt:lpstr>The mathematics behind large margin classification</vt:lpstr>
      <vt:lpstr>What if the data is not linearly separable ?</vt:lpstr>
      <vt:lpstr>SVM</vt:lpstr>
      <vt:lpstr>K Nearest Neighbour </vt:lpstr>
      <vt:lpstr>KNN</vt:lpstr>
      <vt:lpstr>Distance (similarity) measure </vt:lpstr>
      <vt:lpstr>Distance (similarity) measure 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20</cp:revision>
  <dcterms:created xsi:type="dcterms:W3CDTF">2017-04-12T16:24:21Z</dcterms:created>
  <dcterms:modified xsi:type="dcterms:W3CDTF">2017-04-26T12:43:32Z</dcterms:modified>
</cp:coreProperties>
</file>