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4" r:id="rId22"/>
    <p:sldId id="267" r:id="rId23"/>
    <p:sldId id="268" r:id="rId24"/>
    <p:sldId id="26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56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B44C5-6919-4482-9038-14BD10A47E71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FBCE3-8B97-402A-8531-33414A38485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sigmoid function with 0.5 and 1 showing that when z = 0 h =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BF9B-0F01-4986-B985-3792726E84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decision boundary around the blue circles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BF9B-0F01-4986-B985-3792726E846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6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the derivative</a:t>
            </a:r>
            <a:r>
              <a:rPr lang="en-GB" baseline="0" dirty="0"/>
              <a:t> of the cost function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FBCE3-8B97-402A-8531-33414A38485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6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09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04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0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463A-2057-4F6D-97F8-C4D1A628D7BC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B41C-DF7D-4521-B8E5-E85F44C72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5.xml"/><Relationship Id="rId7" Type="http://schemas.openxmlformats.org/officeDocument/2006/relationships/image" Target="../media/image2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2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3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0.png"/><Relationship Id="rId5" Type="http://schemas.openxmlformats.org/officeDocument/2006/relationships/image" Target="../media/image150.png"/><Relationship Id="rId4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2" Type="http://schemas.openxmlformats.org/officeDocument/2006/relationships/image" Target="../media/image270.png"/><Relationship Id="rId7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211.png"/><Relationship Id="rId15" Type="http://schemas.openxmlformats.org/officeDocument/2006/relationships/image" Target="../media/image290.png"/><Relationship Id="rId4" Type="http://schemas.openxmlformats.org/officeDocument/2006/relationships/image" Target="../media/image190.png"/><Relationship Id="rId1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500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1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20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image" Target="../media/image1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24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image" Target="../media/image1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28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image" Target="../media/image2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3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464797" y="5000658"/>
            <a:ext cx="643156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35658F"/>
                </a:solidFill>
                <a:latin typeface="TimesNewRomanPSMT"/>
              </a:rPr>
              <a:t>Logistic Regression &amp; Introduction to</a:t>
            </a:r>
            <a:br>
              <a:rPr lang="en-GB" sz="3200" dirty="0">
                <a:solidFill>
                  <a:srgbClr val="35658F"/>
                </a:solidFill>
                <a:latin typeface="TimesNewRomanPSMT"/>
              </a:rPr>
            </a:br>
            <a:r>
              <a:rPr lang="en-GB" sz="3200" dirty="0">
                <a:solidFill>
                  <a:srgbClr val="35658F"/>
                </a:solidFill>
                <a:latin typeface="TimesNewRomanPSMT"/>
              </a:rPr>
              <a:t>Artificial neural networks.</a:t>
            </a:r>
            <a:endParaRPr lang="en-GB" sz="3200" dirty="0">
              <a:solidFill>
                <a:srgbClr val="35658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674914" y="510863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5658F"/>
                </a:solidFill>
              </a:rPr>
              <a:t>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2" t="10838" r="14185"/>
          <a:stretch/>
        </p:blipFill>
        <p:spPr>
          <a:xfrm>
            <a:off x="7094375" y="184292"/>
            <a:ext cx="4326294" cy="42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</a:rPr>
              <a:t>Classification</a:t>
            </a:r>
            <a:endParaRPr lang="en-GB" dirty="0">
              <a:solidFill>
                <a:srgbClr val="4472C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17" y="1178843"/>
            <a:ext cx="10515600" cy="3159330"/>
          </a:xfrm>
        </p:spPr>
        <p:txBody>
          <a:bodyPr/>
          <a:lstStyle/>
          <a:p>
            <a:r>
              <a:rPr lang="en-GB" dirty="0"/>
              <a:t>Reviews (sentiment): positive / negative</a:t>
            </a:r>
          </a:p>
          <a:p>
            <a:r>
              <a:rPr lang="en-US" dirty="0"/>
              <a:t>Email: Spam / Not Spam</a:t>
            </a:r>
          </a:p>
          <a:p>
            <a:r>
              <a:rPr lang="en-US" dirty="0"/>
              <a:t>User / customer type:</a:t>
            </a:r>
          </a:p>
          <a:p>
            <a:r>
              <a:rPr lang="en-US" dirty="0"/>
              <a:t>Online Transactions: Fraudulent (Yes / No)</a:t>
            </a:r>
          </a:p>
          <a:p>
            <a:r>
              <a:rPr lang="en-US" dirty="0"/>
              <a:t>Tumor: Malignant / Benign</a:t>
            </a:r>
          </a:p>
          <a:p>
            <a:r>
              <a:rPr lang="en-US" dirty="0"/>
              <a:t>User Activity: laying / walking / setting / standing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3459" y="5106584"/>
                <a:ext cx="16714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∈{0,1}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9" y="5106584"/>
                <a:ext cx="167148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03258" y="5106584"/>
                <a:ext cx="2531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∈{0,1,2,…,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258" y="5106584"/>
                <a:ext cx="2531807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08788" y="4813870"/>
                <a:ext cx="2925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0:"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788" y="4813870"/>
                <a:ext cx="2925096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9737" y="5419541"/>
                <a:ext cx="2059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1:"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37" y="5419541"/>
                <a:ext cx="2059857" cy="461665"/>
              </a:xfrm>
              <a:prstGeom prst="rect">
                <a:avLst/>
              </a:prstGeom>
              <a:blipFill>
                <a:blip r:embed="rId5"/>
                <a:stretch>
                  <a:fillRect l="-592" r="-2662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419301" y="4180026"/>
                <a:ext cx="2315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0: "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301" y="4180026"/>
                <a:ext cx="2315496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66004" y="4784544"/>
                <a:ext cx="2059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1:"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𝑠𝑒𝑐𝑜𝑛𝑑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004" y="4784544"/>
                <a:ext cx="2059857" cy="461665"/>
              </a:xfrm>
              <a:prstGeom prst="rect">
                <a:avLst/>
              </a:prstGeom>
              <a:blipFill>
                <a:blip r:embed="rId7"/>
                <a:stretch>
                  <a:fillRect l="-888" r="-18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47120" y="5892554"/>
                <a:ext cx="2059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:"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𝑘𝑡h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120" y="5892554"/>
                <a:ext cx="20598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/>
          <p:cNvCxnSpPr>
            <a:cxnSpLocks/>
            <a:endCxn id="6" idx="1"/>
          </p:cNvCxnSpPr>
          <p:nvPr/>
        </p:nvCxnSpPr>
        <p:spPr>
          <a:xfrm flipV="1">
            <a:off x="1474839" y="5044703"/>
            <a:ext cx="1233949" cy="2015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Curved 28"/>
          <p:cNvCxnSpPr>
            <a:endCxn id="7" idx="1"/>
          </p:cNvCxnSpPr>
          <p:nvPr/>
        </p:nvCxnSpPr>
        <p:spPr>
          <a:xfrm>
            <a:off x="1671484" y="5419541"/>
            <a:ext cx="1128253" cy="2308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Curved 30"/>
          <p:cNvCxnSpPr>
            <a:endCxn id="8" idx="1"/>
          </p:cNvCxnSpPr>
          <p:nvPr/>
        </p:nvCxnSpPr>
        <p:spPr>
          <a:xfrm flipV="1">
            <a:off x="7384026" y="4410859"/>
            <a:ext cx="2035275" cy="835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Curved 32"/>
          <p:cNvCxnSpPr>
            <a:endCxn id="9" idx="1"/>
          </p:cNvCxnSpPr>
          <p:nvPr/>
        </p:nvCxnSpPr>
        <p:spPr>
          <a:xfrm flipV="1">
            <a:off x="7669161" y="5015377"/>
            <a:ext cx="1796843" cy="4041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endCxn id="10" idx="1"/>
          </p:cNvCxnSpPr>
          <p:nvPr/>
        </p:nvCxnSpPr>
        <p:spPr>
          <a:xfrm>
            <a:off x="8544231" y="5419541"/>
            <a:ext cx="1002889" cy="7038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1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9675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4472C4"/>
                    </a:solidFill>
                  </a:rPr>
                  <a:t>Classification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 ∈{0,1}</m:t>
                    </m:r>
                  </m:oMath>
                </a14:m>
                <a:endParaRPr lang="en-GB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96759"/>
              </a:xfrm>
              <a:blipFill>
                <a:blip r:embed="rId2"/>
                <a:stretch>
                  <a:fillRect l="-2377" t="-27193" b="-4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3897" y="1425677"/>
                <a:ext cx="4971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𝑠h𝑜𝑢𝑙𝑑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𝑒𝑡h𝑒𝑟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7" y="1425677"/>
                <a:ext cx="4971711" cy="400110"/>
              </a:xfrm>
              <a:prstGeom prst="rect">
                <a:avLst/>
              </a:prstGeom>
              <a:blipFill>
                <a:blip r:embed="rId3"/>
                <a:stretch>
                  <a:fillRect l="-1350" t="-9091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3896" y="3284311"/>
                <a:ext cx="4044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6" y="3284311"/>
                <a:ext cx="4044401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19252" y="2956457"/>
                <a:ext cx="4681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0.5  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52" y="2956457"/>
                <a:ext cx="4681228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9252" y="3608776"/>
                <a:ext cx="4681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0.5  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52" y="3608776"/>
                <a:ext cx="468122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/>
          <p:cNvSpPr/>
          <p:nvPr/>
        </p:nvSpPr>
        <p:spPr>
          <a:xfrm>
            <a:off x="2487561" y="1936955"/>
            <a:ext cx="235974" cy="1209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022551" y="2386187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>
                  <a:solidFill>
                    <a:srgbClr val="4472C4"/>
                  </a:solidFill>
                </a:ln>
                <a:solidFill>
                  <a:schemeClr val="accent1"/>
                </a:solidFill>
              </a:rPr>
              <a:t>Simplification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22550" y="5142946"/>
                <a:ext cx="55079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𝐿𝑜𝑔𝑖𝑠𝑡𝑖𝑐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𝑅𝑒𝑔𝑟𝑒𝑠𝑠𝑖𝑜𝑛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 0 ≤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0" y="5142946"/>
                <a:ext cx="5507990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472C4"/>
                </a:solidFill>
              </a:rPr>
              <a:t>Logistic Regression Model</a:t>
            </a:r>
            <a:endParaRPr lang="en-GB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9871" y="1700980"/>
                <a:ext cx="24875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𝐿𝑜𝑔𝑖𝑠𝑡𝑖𝑐𝑠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71" y="1700980"/>
                <a:ext cx="2487561" cy="707886"/>
              </a:xfrm>
              <a:prstGeom prst="rect">
                <a:avLst/>
              </a:prstGeom>
              <a:blipFill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10" y="3880021"/>
            <a:ext cx="2592324" cy="416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38" y="1670875"/>
            <a:ext cx="2372868" cy="76809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013289" y="875072"/>
            <a:ext cx="3175819" cy="2267529"/>
            <a:chOff x="8013289" y="875072"/>
            <a:chExt cx="3175819" cy="2267529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9556954" y="875072"/>
              <a:ext cx="0" cy="226752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8013289" y="2802476"/>
              <a:ext cx="317581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458631" y="1999004"/>
              <a:ext cx="18189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9463548" y="1010863"/>
              <a:ext cx="18189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0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472C4"/>
                </a:solidFill>
              </a:rPr>
              <a:t>Interpretation of Hypothesis Output</a:t>
            </a:r>
            <a:endParaRPr lang="en-GB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1571769"/>
                <a:ext cx="6614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= estimated probability that y = 1 on input x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71769"/>
                <a:ext cx="6614651" cy="461665"/>
              </a:xfrm>
              <a:prstGeom prst="rect">
                <a:avLst/>
              </a:prstGeom>
              <a:blipFill>
                <a:blip r:embed="rId4"/>
                <a:stretch>
                  <a:fillRect l="-27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48697" y="2182761"/>
                <a:ext cx="617465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𝑐𝑙𝑎𝑠𝑠𝑖𝑓𝑖𝑐𝑎𝑡𝑖𝑜𝑛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𝑡𝑢𝑚𝑜𝑟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97" y="2182761"/>
                <a:ext cx="6174658" cy="5524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2999" y="2974258"/>
                <a:ext cx="7942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𝑡𝑢𝑚𝑜𝑟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70%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𝑚𝑎𝑖𝑙𝑔𝑛𝑒𝑛𝑡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2974258"/>
                <a:ext cx="794200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2999" y="4099748"/>
                <a:ext cx="516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“</m:t>
                      </m:r>
                      <m:r>
                        <m:rPr>
                          <m:nor/>
                        </m:rPr>
                        <a:rPr lang="en-US" dirty="0"/>
                        <m:t>probability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that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y</m:t>
                      </m:r>
                      <m:r>
                        <m:rPr>
                          <m:nor/>
                        </m:rPr>
                        <a:rPr lang="en-US" dirty="0"/>
                        <m:t> = 1, </m:t>
                      </m:r>
                      <m:r>
                        <m:rPr>
                          <m:nor/>
                        </m:rPr>
                        <a:rPr lang="en-US" dirty="0"/>
                        <m:t>given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GB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parameterized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by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dirty="0" smtClean="0"/>
                        <m:t>”</m:t>
                      </m:r>
                      <m:r>
                        <m:rPr>
                          <m:nor/>
                        </m:rPr>
                        <a:rPr lang="en-US" dirty="0"/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099748"/>
                <a:ext cx="516193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81" y="4724108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2998" y="4657426"/>
                <a:ext cx="6280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 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8" y="4657426"/>
                <a:ext cx="628035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3501" y="5046730"/>
                <a:ext cx="6280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 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𝑔𝑖𝑣𝑒𝑛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01" y="5046730"/>
                <a:ext cx="628035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0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790" y="402320"/>
            <a:ext cx="10515600" cy="736088"/>
          </a:xfrm>
        </p:spPr>
        <p:txBody>
          <a:bodyPr/>
          <a:lstStyle/>
          <a:p>
            <a:r>
              <a:rPr lang="en-GB" dirty="0">
                <a:solidFill>
                  <a:srgbClr val="4472C4"/>
                </a:solidFill>
              </a:rPr>
              <a:t>What Logistic Regression really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35041" y="1390642"/>
                <a:ext cx="3513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41" y="1390642"/>
                <a:ext cx="3513974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cxnSpLocks/>
          </p:cNvCxnSpPr>
          <p:nvPr/>
        </p:nvCxnSpPr>
        <p:spPr>
          <a:xfrm>
            <a:off x="629265" y="2192595"/>
            <a:ext cx="3647767" cy="25957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3235" y="3467175"/>
            <a:ext cx="116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945470" y="4960996"/>
                <a:ext cx="43699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𝑃𝑟𝑒𝑑𝑖𝑐𝑡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−2+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70" y="4960996"/>
                <a:ext cx="4369914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8427" y="2390451"/>
                <a:ext cx="530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" y="2390451"/>
                <a:ext cx="5309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27324" y="4468142"/>
                <a:ext cx="530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468142"/>
                <a:ext cx="5309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8319" y="1759974"/>
            <a:ext cx="3984520" cy="3201022"/>
            <a:chOff x="538319" y="1759974"/>
            <a:chExt cx="3984520" cy="320102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91381" y="1759974"/>
              <a:ext cx="0" cy="27235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1086464" y="4483510"/>
              <a:ext cx="3436375" cy="491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82760" y="4591664"/>
                  <a:ext cx="5309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760" y="4591664"/>
                  <a:ext cx="5309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8319" y="2937076"/>
                  <a:ext cx="5309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19" y="2937076"/>
                  <a:ext cx="53094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1465006" y="1759974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863212" y="206969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172929" y="186812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728452" y="213851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1" y="214343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168013" y="219751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507225" y="241874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1814052" y="2551473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1514166" y="219259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617405" y="247281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2123767" y="249739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276167" y="264979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2163095" y="280219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580967" y="2797278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1292940" y="3082414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1543663" y="319548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696063" y="334788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946785" y="328397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2000863" y="365268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2153263" y="380508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2472812" y="374117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189701" y="3451127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342101" y="366252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1268358" y="3903411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1646901" y="3701849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1799301" y="3932907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1548578" y="4124636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104101" y="4237707"/>
              <a:ext cx="117987" cy="12782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1012725" y="2525955"/>
              <a:ext cx="13273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rot="5400000" flipH="1">
              <a:off x="3790340" y="4497328"/>
              <a:ext cx="13273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600"/>
          </a:xfrm>
        </p:spPr>
        <p:txBody>
          <a:bodyPr/>
          <a:lstStyle/>
          <a:p>
            <a:r>
              <a:rPr lang="en-GB" dirty="0">
                <a:solidFill>
                  <a:srgbClr val="4472C4"/>
                </a:solidFill>
              </a:rPr>
              <a:t>In non-linear case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13235" y="3673655"/>
            <a:ext cx="116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00744" y="1373775"/>
                <a:ext cx="5891256" cy="71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44" y="1373775"/>
                <a:ext cx="5891256" cy="715581"/>
              </a:xfrm>
              <a:prstGeom prst="rect">
                <a:avLst/>
              </a:prstGeom>
              <a:blipFill>
                <a:blip r:embed="rId5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954801" y="4965369"/>
                <a:ext cx="4210192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𝑃𝑟𝑒𝑑𝑖𝑐𝑡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sz="2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−1+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01" y="4965369"/>
                <a:ext cx="4210192" cy="404213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538319" y="2089356"/>
            <a:ext cx="3581397" cy="3078120"/>
            <a:chOff x="538319" y="2089356"/>
            <a:chExt cx="3581397" cy="3078120"/>
          </a:xfrm>
        </p:grpSpPr>
        <p:cxnSp>
          <p:nvCxnSpPr>
            <p:cNvPr id="5" name="Straight Connector 4"/>
            <p:cNvCxnSpPr>
              <a:cxnSpLocks/>
            </p:cNvCxnSpPr>
            <p:nvPr/>
          </p:nvCxnSpPr>
          <p:spPr>
            <a:xfrm flipV="1">
              <a:off x="683341" y="3490452"/>
              <a:ext cx="3436375" cy="491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38319" y="2089356"/>
              <a:ext cx="2843984" cy="3078120"/>
              <a:chOff x="538319" y="2089356"/>
              <a:chExt cx="2843984" cy="307812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2305664" y="2089356"/>
                <a:ext cx="0" cy="272353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182760" y="4798144"/>
                    <a:ext cx="5309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2760" y="4798144"/>
                    <a:ext cx="5309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38319" y="3143556"/>
                    <a:ext cx="5309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19" y="3143556"/>
                    <a:ext cx="53094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Oval 7"/>
              <p:cNvSpPr/>
              <p:nvPr/>
            </p:nvSpPr>
            <p:spPr>
              <a:xfrm>
                <a:off x="1639530" y="4685072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608010" y="4344568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120885" y="2792366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56967" y="3269233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79880" y="3903412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035276" y="4434345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37192" y="4247532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27011" y="2320419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396186" y="2472822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35392" y="2305668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141406" y="3883740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23419" y="2853817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54719" y="2465454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264316" y="3313477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17405" y="2866105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976283" y="291035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28683" y="306275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79405" y="299884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33483" y="336755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85883" y="351995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05432" y="345604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22321" y="3165993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774721" y="3377387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700978" y="3618277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79521" y="3416715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31921" y="3647773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981198" y="3839502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536721" y="3952573"/>
                <a:ext cx="117987" cy="1278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227011" y="2600642"/>
                <a:ext cx="117987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251591" y="4237715"/>
                <a:ext cx="117987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 rot="5400000">
                <a:off x="3131581" y="3485549"/>
                <a:ext cx="117987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/>
            </p:nvCxnSpPr>
            <p:spPr>
              <a:xfrm rot="5400000">
                <a:off x="1307693" y="3500299"/>
                <a:ext cx="117987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065208" y="3524246"/>
                    <a:ext cx="2531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5208" y="3524246"/>
                    <a:ext cx="25317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895103" y="4083165"/>
                    <a:ext cx="2531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5103" y="4083165"/>
                    <a:ext cx="25317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365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93772" y="3527641"/>
                    <a:ext cx="2531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772" y="3527641"/>
                    <a:ext cx="25317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13047" y="2426890"/>
                    <a:ext cx="2531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3047" y="2426890"/>
                    <a:ext cx="25317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403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4472C4"/>
                </a:solidFill>
              </a:rPr>
              <a:t>Logistics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109" y="1227908"/>
                <a:ext cx="3561805" cy="83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Recall from linear regression: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9" y="1227908"/>
                <a:ext cx="3561805" cy="836319"/>
              </a:xfrm>
              <a:prstGeom prst="rect">
                <a:avLst/>
              </a:prstGeom>
              <a:blipFill>
                <a:blip r:embed="rId2"/>
                <a:stretch>
                  <a:fillRect l="-1709" t="-14493" b="-78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3109" y="2165704"/>
                <a:ext cx="723184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In logistic regression we have to cases: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𝑠h𝑜𝑢𝑙𝑑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≥0.5 </m:t>
                    </m:r>
                  </m:oMath>
                </a14:m>
                <a:endParaRPr lang="en-GB" sz="20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en-GB" sz="2000" b="0" dirty="0"/>
              </a:p>
              <a:p>
                <a:endParaRPr lang="en-GB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𝑠h𝑜𝑢𝑙𝑑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GB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9" y="2165704"/>
                <a:ext cx="7231846" cy="1938992"/>
              </a:xfrm>
              <a:prstGeom prst="rect">
                <a:avLst/>
              </a:prstGeom>
              <a:blipFill>
                <a:blip r:embed="rId3"/>
                <a:stretch>
                  <a:fillRect l="-842" t="-1572" b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02096" y="1230757"/>
            <a:ext cx="346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calculus we do have a function with similar behaviour 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213428" y="1877088"/>
            <a:ext cx="11518" cy="14442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8220029" y="3326224"/>
            <a:ext cx="2170541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5027" y="1463040"/>
                <a:ext cx="5346441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func>
                                <m:func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         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)   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7" y="1463040"/>
                <a:ext cx="5346441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39291"/>
            <a:ext cx="5046147" cy="23782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1126216" y="3039291"/>
            <a:ext cx="5898" cy="2276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21299" y="5320487"/>
            <a:ext cx="3276530" cy="91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07717" y="5417548"/>
                <a:ext cx="809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17" y="5417548"/>
                <a:ext cx="80970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46262" y="540965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62" y="540965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32024" y="545580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24" y="545580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4197530" y="5216438"/>
            <a:ext cx="1" cy="2191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530589"/>
            <a:ext cx="10515600" cy="7234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472C4"/>
                </a:solidFill>
              </a:rPr>
              <a:t>Logistic regression cost function</a:t>
            </a:r>
            <a:endParaRPr lang="en-GB" sz="4000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4878" y="1341382"/>
                <a:ext cx="3550716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78" y="1341382"/>
                <a:ext cx="3550716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4878" y="3357721"/>
                <a:ext cx="1898468" cy="65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78" y="3357721"/>
                <a:ext cx="189846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5286" y="4166903"/>
                <a:ext cx="3865685" cy="1972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Gradient decent: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𝑢𝑛𝑡𝑖𝑙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𝑐𝑜𝑛𝑣𝑒𝑟𝑔𝑒𝑛𝑐𝑒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=1,0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6" y="4166903"/>
                <a:ext cx="3865685" cy="1972720"/>
              </a:xfrm>
              <a:prstGeom prst="rect">
                <a:avLst/>
              </a:prstGeom>
              <a:blipFill>
                <a:blip r:embed="rId5"/>
                <a:stretch>
                  <a:fillRect l="-1735" t="-1858" b="-2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5982" y="2203160"/>
                <a:ext cx="7882222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82" y="2203160"/>
                <a:ext cx="7882222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472C4"/>
                </a:solidFill>
              </a:rPr>
              <a:t>Multi-class classification: One-vs-all</a:t>
            </a:r>
            <a:endParaRPr lang="en-GB" dirty="0">
              <a:solidFill>
                <a:srgbClr val="4472C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7751" y="14079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751" y="2496188"/>
            <a:ext cx="6346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User Activity: laying / walking / setting / standing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7751" y="378633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</p:spTree>
    <p:extLst>
      <p:ext uri="{BB962C8B-B14F-4D97-AF65-F5344CB8AC3E}">
        <p14:creationId xmlns:p14="http://schemas.microsoft.com/office/powerpoint/2010/main" val="356803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654090" y="2160578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16490" y="2052299"/>
            <a:ext cx="355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Binary-class classification: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7655" y="2701616"/>
            <a:ext cx="3521936" cy="3112038"/>
            <a:chOff x="1167655" y="2701616"/>
            <a:chExt cx="3521936" cy="3112038"/>
          </a:xfrm>
        </p:grpSpPr>
        <p:sp>
          <p:nvSpPr>
            <p:cNvPr id="25" name="TextBox 24"/>
            <p:cNvSpPr txBox="1"/>
            <p:nvPr/>
          </p:nvSpPr>
          <p:spPr>
            <a:xfrm>
              <a:off x="3096210" y="5393563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7655" y="3650841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710737" y="2701616"/>
              <a:ext cx="0" cy="28002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58100" y="5286948"/>
              <a:ext cx="313149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80249" y="393417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378455" y="4243889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2688172" y="4042327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243695" y="4312714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2953644" y="4317629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2683256" y="4371708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3022468" y="4592938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2329295" y="4725671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2029409" y="43667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2132648" y="464701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2639010" y="46715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2791410" y="48239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2678338" y="49763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3096210" y="4971476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2853086" y="283043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251292" y="314014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3561009" y="293858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4116532" y="320897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26481" y="321388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3556093" y="326796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3895305" y="348919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202132" y="3621929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2902246" y="32630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3005485" y="354327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511847" y="35678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3664247" y="37202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3551175" y="38726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3969047" y="3867734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05255" y="2809895"/>
            <a:ext cx="3521936" cy="3112038"/>
            <a:chOff x="7405255" y="2809895"/>
            <a:chExt cx="3521936" cy="3112038"/>
          </a:xfrm>
        </p:grpSpPr>
        <p:sp>
          <p:nvSpPr>
            <p:cNvPr id="8" name="TextBox 7"/>
            <p:cNvSpPr txBox="1"/>
            <p:nvPr/>
          </p:nvSpPr>
          <p:spPr>
            <a:xfrm>
              <a:off x="9333810" y="5501842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05255" y="3759120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948337" y="2809895"/>
              <a:ext cx="0" cy="28002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95700" y="5395227"/>
              <a:ext cx="313149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8238388" y="3302377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8812337" y="3378988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8800672" y="3039712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8454699" y="4307799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8949990" y="443070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8607353" y="4543346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9215461" y="4745338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8548982" y="503453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8269633" y="3651060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8325641" y="479941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8832003" y="48239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8984403" y="49763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8871331" y="5128793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9289203" y="5123876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8454954" y="2982830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9444285" y="329254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9754002" y="309098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10309525" y="3361372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10019474" y="3366287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9749086" y="342036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10088298" y="364159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8876100" y="3588405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8504114" y="3415451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8607353" y="3695671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9704840" y="37202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9857240" y="38726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9744168" y="402505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10162040" y="4020134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870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400" y="599786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One-</a:t>
            </a:r>
            <a:r>
              <a:rPr lang="en-US" sz="2400" b="1" dirty="0" err="1">
                <a:solidFill>
                  <a:srgbClr val="4472C4"/>
                </a:solidFill>
              </a:rPr>
              <a:t>vs</a:t>
            </a:r>
            <a:r>
              <a:rPr lang="en-US" sz="2400" b="1" dirty="0">
                <a:solidFill>
                  <a:srgbClr val="4472C4"/>
                </a:solidFill>
              </a:rPr>
              <a:t>-all (one-</a:t>
            </a:r>
            <a:r>
              <a:rPr lang="en-US" sz="2400" b="1" dirty="0" err="1">
                <a:solidFill>
                  <a:srgbClr val="4472C4"/>
                </a:solidFill>
              </a:rPr>
              <a:t>vs</a:t>
            </a:r>
            <a:r>
              <a:rPr lang="en-US" sz="2400" b="1" dirty="0">
                <a:solidFill>
                  <a:srgbClr val="4472C4"/>
                </a:solidFill>
              </a:rPr>
              <a:t>-rest):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7400" y="1442914"/>
            <a:ext cx="3521936" cy="3112038"/>
            <a:chOff x="787400" y="1442914"/>
            <a:chExt cx="3521936" cy="3112038"/>
          </a:xfrm>
        </p:grpSpPr>
        <p:sp>
          <p:nvSpPr>
            <p:cNvPr id="5" name="TextBox 4"/>
            <p:cNvSpPr txBox="1"/>
            <p:nvPr/>
          </p:nvSpPr>
          <p:spPr>
            <a:xfrm>
              <a:off x="2715955" y="4134861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7400" y="2392139"/>
              <a:ext cx="370926" cy="42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330482" y="1442914"/>
              <a:ext cx="0" cy="28002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77845" y="4028246"/>
              <a:ext cx="313149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20533" y="1935396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2194482" y="2012007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2182817" y="1672731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836844" y="2940818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332135" y="306372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989498" y="3176365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597606" y="3378357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1931127" y="3667551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651778" y="2284079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1707786" y="343243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214148" y="345701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2366548" y="360941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2253476" y="3761812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671348" y="3756895"/>
              <a:ext cx="117987" cy="12782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1837099" y="1615849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2826430" y="192556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136147" y="1724004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3691670" y="1994391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401619" y="1999306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3131231" y="205338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470443" y="2274615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2258245" y="2221424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1886259" y="2048470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989498" y="2328690"/>
              <a:ext cx="117987" cy="12782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086985" y="235327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239385" y="250567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3126313" y="2658070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3544185" y="2653153"/>
              <a:ext cx="117987" cy="12782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39364" y="478535"/>
            <a:ext cx="2311400" cy="1796080"/>
            <a:chOff x="7839364" y="478535"/>
            <a:chExt cx="2311400" cy="1796080"/>
          </a:xfrm>
        </p:grpSpPr>
        <p:sp>
          <p:nvSpPr>
            <p:cNvPr id="37" name="TextBox 36"/>
            <p:cNvSpPr txBox="1"/>
            <p:nvPr/>
          </p:nvSpPr>
          <p:spPr>
            <a:xfrm>
              <a:off x="9105049" y="2032164"/>
              <a:ext cx="243434" cy="24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39364" y="1026370"/>
              <a:ext cx="243434" cy="24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8195782" y="478535"/>
              <a:ext cx="0" cy="161612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095608" y="1970632"/>
              <a:ext cx="2055156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386138" y="762766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8762813" y="806981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8755158" y="611171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8528100" y="1343035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8853153" y="1413967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8628285" y="1478978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9027378" y="1595556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8589977" y="1762461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8406644" y="964005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8443401" y="1626764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8775720" y="1640950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8875738" y="1728907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8801530" y="1816863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9075774" y="1814025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8528268" y="578343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9177552" y="757093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9380816" y="640763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9745398" y="796814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9555041" y="799651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9377589" y="830862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9600210" y="958542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8804660" y="927844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8560531" y="828025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8628285" y="989751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9348551" y="1003937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9448569" y="1091893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/>
            <p:cNvSpPr/>
            <p:nvPr/>
          </p:nvSpPr>
          <p:spPr>
            <a:xfrm>
              <a:off x="9374362" y="1179850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9648606" y="1177012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871678" y="2633391"/>
            <a:ext cx="2311400" cy="1796080"/>
            <a:chOff x="7871678" y="2633391"/>
            <a:chExt cx="2311400" cy="1796080"/>
          </a:xfrm>
        </p:grpSpPr>
        <p:sp>
          <p:nvSpPr>
            <p:cNvPr id="71" name="TextBox 70"/>
            <p:cNvSpPr txBox="1"/>
            <p:nvPr/>
          </p:nvSpPr>
          <p:spPr>
            <a:xfrm>
              <a:off x="9137363" y="4187020"/>
              <a:ext cx="243434" cy="24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871678" y="3181226"/>
              <a:ext cx="243434" cy="24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8228096" y="2633391"/>
              <a:ext cx="0" cy="161612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27922" y="4125488"/>
              <a:ext cx="2055156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418452" y="2917622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8795127" y="2961837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8787472" y="2766027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8560414" y="3497891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/>
            <p:nvPr/>
          </p:nvSpPr>
          <p:spPr>
            <a:xfrm>
              <a:off x="8885467" y="3568823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8660599" y="3633834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9059692" y="3750412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/>
            <p:nvPr/>
          </p:nvSpPr>
          <p:spPr>
            <a:xfrm>
              <a:off x="8622291" y="3917317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8438958" y="3118861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/>
            <p:nvPr/>
          </p:nvSpPr>
          <p:spPr>
            <a:xfrm>
              <a:off x="8475715" y="3781620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8808034" y="3795806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8908052" y="3883763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8833844" y="3971719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9108088" y="3968881"/>
              <a:ext cx="77433" cy="7377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8560582" y="2733199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9209866" y="2911949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9413130" y="2795619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9777712" y="2951670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9587355" y="2954507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9409903" y="2985718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9632524" y="3113398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/>
            <p:cNvSpPr/>
            <p:nvPr/>
          </p:nvSpPr>
          <p:spPr>
            <a:xfrm>
              <a:off x="8836974" y="3082700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8592845" y="2982881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8660599" y="3144607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9380865" y="3158793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9480883" y="3246749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9406676" y="3334706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9680920" y="3331868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903992" y="4722543"/>
            <a:ext cx="2311400" cy="1796080"/>
            <a:chOff x="7903992" y="4722543"/>
            <a:chExt cx="2311400" cy="1796080"/>
          </a:xfrm>
        </p:grpSpPr>
        <p:sp>
          <p:nvSpPr>
            <p:cNvPr id="104" name="TextBox 103"/>
            <p:cNvSpPr txBox="1"/>
            <p:nvPr/>
          </p:nvSpPr>
          <p:spPr>
            <a:xfrm>
              <a:off x="9169677" y="6276172"/>
              <a:ext cx="243434" cy="24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03992" y="5270378"/>
              <a:ext cx="243434" cy="24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V="1">
              <a:off x="8260410" y="4722543"/>
              <a:ext cx="0" cy="161612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160236" y="6214640"/>
              <a:ext cx="2055156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8450766" y="5006774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8827441" y="5050989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9786" y="4855179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8592728" y="5587043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8917781" y="5657975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92913" y="5722986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9092006" y="5839564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8654605" y="6006469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8471272" y="5208013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8508029" y="5870772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/>
            <p:cNvSpPr/>
            <p:nvPr/>
          </p:nvSpPr>
          <p:spPr>
            <a:xfrm>
              <a:off x="8840348" y="5884958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8940366" y="5972915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8866158" y="6060871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9140402" y="6058033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>
              <a:off x="8592896" y="4822351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/>
            <p:cNvSpPr/>
            <p:nvPr/>
          </p:nvSpPr>
          <p:spPr>
            <a:xfrm>
              <a:off x="9242180" y="5001101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/>
            <p:cNvSpPr/>
            <p:nvPr/>
          </p:nvSpPr>
          <p:spPr>
            <a:xfrm>
              <a:off x="9445444" y="4884771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/>
            <p:cNvSpPr/>
            <p:nvPr/>
          </p:nvSpPr>
          <p:spPr>
            <a:xfrm>
              <a:off x="9810026" y="5040822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/>
          </p:nvSpPr>
          <p:spPr>
            <a:xfrm>
              <a:off x="9619669" y="5043659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Oval 126"/>
            <p:cNvSpPr/>
            <p:nvPr/>
          </p:nvSpPr>
          <p:spPr>
            <a:xfrm>
              <a:off x="9442217" y="5074870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/>
            <p:cNvSpPr/>
            <p:nvPr/>
          </p:nvSpPr>
          <p:spPr>
            <a:xfrm>
              <a:off x="9664838" y="5202550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8869288" y="5171852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/>
            <p:cNvSpPr/>
            <p:nvPr/>
          </p:nvSpPr>
          <p:spPr>
            <a:xfrm>
              <a:off x="8625159" y="5072033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/>
            <p:cNvSpPr/>
            <p:nvPr/>
          </p:nvSpPr>
          <p:spPr>
            <a:xfrm>
              <a:off x="8692913" y="5233759"/>
              <a:ext cx="77433" cy="7377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/>
            <p:cNvSpPr/>
            <p:nvPr/>
          </p:nvSpPr>
          <p:spPr>
            <a:xfrm>
              <a:off x="9413179" y="5247945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/>
            <p:cNvSpPr/>
            <p:nvPr/>
          </p:nvSpPr>
          <p:spPr>
            <a:xfrm>
              <a:off x="9513197" y="5335901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/>
            <p:cNvSpPr/>
            <p:nvPr/>
          </p:nvSpPr>
          <p:spPr>
            <a:xfrm>
              <a:off x="9438990" y="5423858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/>
            <p:cNvSpPr/>
            <p:nvPr/>
          </p:nvSpPr>
          <p:spPr>
            <a:xfrm>
              <a:off x="9713234" y="5421020"/>
              <a:ext cx="77433" cy="7377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87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800554"/>
            <a:ext cx="10515600" cy="5637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472C4"/>
                </a:solidFill>
              </a:rPr>
              <a:t>One-vs-all</a:t>
            </a:r>
            <a:endParaRPr lang="en-GB" dirty="0">
              <a:solidFill>
                <a:srgbClr val="4472C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62" y="4424325"/>
            <a:ext cx="1926863" cy="684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085" y="1834734"/>
                <a:ext cx="8229600" cy="101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Train a logistic regression classifier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for each class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predict the probability that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85" y="1834734"/>
                <a:ext cx="8229600" cy="1010533"/>
              </a:xfrm>
              <a:prstGeom prst="rect">
                <a:avLst/>
              </a:prstGeom>
              <a:blipFill>
                <a:blip r:embed="rId4"/>
                <a:stretch>
                  <a:fillRect l="-1481" t="-602" b="-162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3390428"/>
                <a:ext cx="731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 a new input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to make a prediction, pick the class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that maximizes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0428"/>
                <a:ext cx="7315200" cy="954107"/>
              </a:xfrm>
              <a:prstGeom prst="rect">
                <a:avLst/>
              </a:prstGeom>
              <a:blipFill>
                <a:blip r:embed="rId5"/>
                <a:stretch>
                  <a:fillRect l="-1750" t="-5732" r="-333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8951685" y="1082448"/>
            <a:ext cx="2704471" cy="2492957"/>
            <a:chOff x="8951685" y="1082448"/>
            <a:chExt cx="2704471" cy="2492957"/>
          </a:xfrm>
        </p:grpSpPr>
        <p:grpSp>
          <p:nvGrpSpPr>
            <p:cNvPr id="7" name="Group 6"/>
            <p:cNvGrpSpPr/>
            <p:nvPr/>
          </p:nvGrpSpPr>
          <p:grpSpPr>
            <a:xfrm>
              <a:off x="8951685" y="1104595"/>
              <a:ext cx="2704471" cy="2470810"/>
              <a:chOff x="787400" y="1442914"/>
              <a:chExt cx="3521936" cy="311203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715955" y="4134861"/>
                <a:ext cx="370926" cy="420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7400" y="2392139"/>
                <a:ext cx="370926" cy="420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aseline="-25000" dirty="0"/>
                  <a:t>2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330482" y="1442914"/>
                <a:ext cx="0" cy="2800226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177845" y="4028246"/>
                <a:ext cx="313149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620533" y="1935396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94482" y="2012007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82817" y="1672731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36844" y="2940818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32135" y="3063722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89498" y="3176365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97606" y="3378357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31127" y="3667551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51778" y="2284079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07786" y="3432432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14148" y="3457012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366548" y="3609412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53476" y="3761812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671348" y="3756895"/>
                <a:ext cx="117987" cy="1278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37099" y="1615849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26430" y="1925566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136147" y="1724004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91670" y="1994391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01619" y="1999306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131231" y="2053385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470443" y="2274615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58245" y="2221424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886259" y="2048470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989498" y="2328690"/>
                <a:ext cx="117987" cy="12782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086985" y="2353270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239385" y="2505670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126313" y="2658070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544185" y="2653153"/>
                <a:ext cx="117987" cy="12782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9155540" y="1104595"/>
              <a:ext cx="1652291" cy="189183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 flipV="1">
              <a:off x="9045083" y="1930865"/>
              <a:ext cx="2419639" cy="8232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 flipV="1">
              <a:off x="10116372" y="1082448"/>
              <a:ext cx="1007902" cy="22102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40" y="1963550"/>
            <a:ext cx="5505055" cy="27525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90" y="1528053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754</Words>
  <Application>Microsoft Office PowerPoint</Application>
  <PresentationFormat>Widescreen</PresentationFormat>
  <Paragraphs>122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TimesNewRomanPSMT</vt:lpstr>
      <vt:lpstr>Office Theme</vt:lpstr>
      <vt:lpstr>Logistic Regression &amp; Introduction to Artificial neural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Classification</vt:lpstr>
      <vt:lpstr>Classification y ∈{0,1}</vt:lpstr>
      <vt:lpstr>Logistic Regression Model</vt:lpstr>
      <vt:lpstr>Interpretation of Hypothesis Output</vt:lpstr>
      <vt:lpstr>What Logistic Regression really do?</vt:lpstr>
      <vt:lpstr>In non-linear case</vt:lpstr>
      <vt:lpstr>Logistics Regression Cost function</vt:lpstr>
      <vt:lpstr>PowerPoint Presentation</vt:lpstr>
      <vt:lpstr>Logistic regression cost function</vt:lpstr>
      <vt:lpstr>Multi-class classification: One-vs-all</vt:lpstr>
      <vt:lpstr>PowerPoint Presentation</vt:lpstr>
      <vt:lpstr>PowerPoint Presentation</vt:lpstr>
      <vt:lpstr>One-vs-all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</dc:creator>
  <cp:lastModifiedBy>mar</cp:lastModifiedBy>
  <cp:revision>28</cp:revision>
  <dcterms:created xsi:type="dcterms:W3CDTF">2017-04-08T13:16:07Z</dcterms:created>
  <dcterms:modified xsi:type="dcterms:W3CDTF">2017-04-20T14:24:26Z</dcterms:modified>
</cp:coreProperties>
</file>