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72" r:id="rId7"/>
    <p:sldId id="274" r:id="rId8"/>
    <p:sldId id="275"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E82E-91B0-01B2-A81E-1C6FB3D71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87980B-8232-F2A8-0AD9-2E02D48A7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03DC5-DB20-794D-A346-E75BA7E3B36D}"/>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4ED058A9-CE1E-4A27-9866-D9BB4A9B4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1C37F-6E4C-842C-BE37-43942672BA54}"/>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94206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F186-828C-E98B-C9BF-ACF8C96F2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D86FA-C935-CBBF-84AB-60440E4B3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80672-7949-F52B-B596-551043E1B819}"/>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6ED1DE1D-1FB3-A73E-8932-7343F230D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7F539-6411-1710-DBCE-29DDC503F70B}"/>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18922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092540-15A1-C84D-ACF1-72EFC0451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4F56B3-A53B-8874-82F8-0EC37E56B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89071-DA69-C904-BD80-6351DE02E7AF}"/>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4886B7A8-2021-00AC-1481-CF906DCD4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07025-6516-369E-1412-0C8842C5D66A}"/>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294149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29B3-403C-8C60-24FC-55AE3A1A3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0FE74-1AF5-E886-D210-19FB45469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23B8D-408E-3648-577D-AC8981879FE0}"/>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152BD9F4-2671-3DB4-3968-DFB360C94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E74C2-D378-F8CC-4C24-E0665B044608}"/>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39359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328D-ED49-2C78-2E88-349E6A1B8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D010E2-6369-3746-EED6-1799BCBFA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9B667-2462-E2C6-9A4C-83BE90E628DE}"/>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2E602CD0-3768-52DE-372C-F24B12FC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C527-20B5-3F9F-2A5B-C6FBEC342807}"/>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253022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9A5F-1621-7E3B-4E3F-4EC62348E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A4178-BC8A-B2DE-BDDD-45345BDC20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FAC386-7BBC-FE53-885D-199289849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9DD1F-2B13-0EE4-D113-B4CB9B7BABF4}"/>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6" name="Footer Placeholder 5">
            <a:extLst>
              <a:ext uri="{FF2B5EF4-FFF2-40B4-BE49-F238E27FC236}">
                <a16:creationId xmlns:a16="http://schemas.microsoft.com/office/drawing/2014/main" id="{5CAD42A1-EDCC-37A6-A872-41620B733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F142C-75CA-4E26-C785-25A127AB4B16}"/>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147403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7599-B82B-0849-631B-0B28A62FE6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2A4F3-4437-4706-26DB-F5AD6B9E0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4CD70-DB08-C7B7-8BC6-AC5646798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DE8CE-FE60-57A4-6F9F-DC34FDB7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080CF-E4C3-2260-3551-C0E432FEA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8F0D4-BA9C-5E22-BBF0-EA7BD982A072}"/>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8" name="Footer Placeholder 7">
            <a:extLst>
              <a:ext uri="{FF2B5EF4-FFF2-40B4-BE49-F238E27FC236}">
                <a16:creationId xmlns:a16="http://schemas.microsoft.com/office/drawing/2014/main" id="{AC010241-5A21-1FAF-30B0-17EAF19FCD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95E16-99EC-7B73-E996-77E1D2B400A9}"/>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263117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B4D3-1AB5-1459-C3DA-8FF9927E5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AE46BB-19E8-D9F7-BA2A-C800329F2561}"/>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4" name="Footer Placeholder 3">
            <a:extLst>
              <a:ext uri="{FF2B5EF4-FFF2-40B4-BE49-F238E27FC236}">
                <a16:creationId xmlns:a16="http://schemas.microsoft.com/office/drawing/2014/main" id="{72AED867-E34F-82CD-C980-1D1B64632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91241-8043-1AF8-F9EB-CC217C4B0248}"/>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402660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EA86F-F630-4D81-9291-F58B6C3E3D1E}"/>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3" name="Footer Placeholder 2">
            <a:extLst>
              <a:ext uri="{FF2B5EF4-FFF2-40B4-BE49-F238E27FC236}">
                <a16:creationId xmlns:a16="http://schemas.microsoft.com/office/drawing/2014/main" id="{80A5803D-E805-A3A2-D0DA-CB8FF200C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9A707-F367-DFF9-019E-D0EAF1E9190B}"/>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192142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5A29-6FBE-5009-D93A-75882A16E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14444-8985-3290-E092-3542FDAD2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DB5952-2450-34C6-500F-1F62676DE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126E6-6758-D64D-C250-C2C0C13DA7B9}"/>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6" name="Footer Placeholder 5">
            <a:extLst>
              <a:ext uri="{FF2B5EF4-FFF2-40B4-BE49-F238E27FC236}">
                <a16:creationId xmlns:a16="http://schemas.microsoft.com/office/drawing/2014/main" id="{CE7CDDE9-E7C5-6629-BEC0-21D5833CA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BEBE1-86D9-085F-4D35-C6EF035A9BBA}"/>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34084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F159-40E5-6420-F40D-599EEE74B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E82570-7C8D-3339-BDC4-687015236F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A55A0-409F-4CB3-E034-4950C071A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9CC40-5AA5-C5FB-32BD-3E80C6F75594}"/>
              </a:ext>
            </a:extLst>
          </p:cNvPr>
          <p:cNvSpPr>
            <a:spLocks noGrp="1"/>
          </p:cNvSpPr>
          <p:nvPr>
            <p:ph type="dt" sz="half" idx="10"/>
          </p:nvPr>
        </p:nvSpPr>
        <p:spPr/>
        <p:txBody>
          <a:bodyPr/>
          <a:lstStyle/>
          <a:p>
            <a:fld id="{87725726-89F2-4974-8DFF-E41F23F35370}" type="datetimeFigureOut">
              <a:rPr lang="en-US" smtClean="0"/>
              <a:t>5/7/2024</a:t>
            </a:fld>
            <a:endParaRPr lang="en-US"/>
          </a:p>
        </p:txBody>
      </p:sp>
      <p:sp>
        <p:nvSpPr>
          <p:cNvPr id="6" name="Footer Placeholder 5">
            <a:extLst>
              <a:ext uri="{FF2B5EF4-FFF2-40B4-BE49-F238E27FC236}">
                <a16:creationId xmlns:a16="http://schemas.microsoft.com/office/drawing/2014/main" id="{30D3066A-56C5-D817-D5E8-8B92A013B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56C18-F071-ECEA-49F1-51E1D82DB848}"/>
              </a:ext>
            </a:extLst>
          </p:cNvPr>
          <p:cNvSpPr>
            <a:spLocks noGrp="1"/>
          </p:cNvSpPr>
          <p:nvPr>
            <p:ph type="sldNum" sz="quarter" idx="12"/>
          </p:nvPr>
        </p:nvSpPr>
        <p:spPr/>
        <p:txBody>
          <a:bodyPr/>
          <a:lstStyle/>
          <a:p>
            <a:fld id="{033F6DE2-B0BC-4A89-91F2-8388CB7E5B88}" type="slidenum">
              <a:rPr lang="en-US" smtClean="0"/>
              <a:t>‹#›</a:t>
            </a:fld>
            <a:endParaRPr lang="en-US"/>
          </a:p>
        </p:txBody>
      </p:sp>
    </p:spTree>
    <p:extLst>
      <p:ext uri="{BB962C8B-B14F-4D97-AF65-F5344CB8AC3E}">
        <p14:creationId xmlns:p14="http://schemas.microsoft.com/office/powerpoint/2010/main" val="246501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0C93C-5F42-EEF1-B8DC-EC5A97B28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3F181-72D5-2225-6FA2-F88EC5EF5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F9A99-067A-3CA7-D353-E2F3AA43D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25726-89F2-4974-8DFF-E41F23F35370}" type="datetimeFigureOut">
              <a:rPr lang="en-US" smtClean="0"/>
              <a:t>5/7/2024</a:t>
            </a:fld>
            <a:endParaRPr lang="en-US"/>
          </a:p>
        </p:txBody>
      </p:sp>
      <p:sp>
        <p:nvSpPr>
          <p:cNvPr id="5" name="Footer Placeholder 4">
            <a:extLst>
              <a:ext uri="{FF2B5EF4-FFF2-40B4-BE49-F238E27FC236}">
                <a16:creationId xmlns:a16="http://schemas.microsoft.com/office/drawing/2014/main" id="{EFD17F50-EBDB-656E-815D-133FB59E1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A92C39-1F84-CDD9-D4FB-326706269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F6DE2-B0BC-4A89-91F2-8388CB7E5B88}" type="slidenum">
              <a:rPr lang="en-US" smtClean="0"/>
              <a:t>‹#›</a:t>
            </a:fld>
            <a:endParaRPr lang="en-US"/>
          </a:p>
        </p:txBody>
      </p:sp>
    </p:spTree>
    <p:extLst>
      <p:ext uri="{BB962C8B-B14F-4D97-AF65-F5344CB8AC3E}">
        <p14:creationId xmlns:p14="http://schemas.microsoft.com/office/powerpoint/2010/main" val="246138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35342" y="2044347"/>
            <a:ext cx="7521316" cy="1006238"/>
          </a:xfrm>
          <a:prstGeom prst="rect">
            <a:avLst/>
          </a:prstGeom>
        </p:spPr>
        <p:txBody>
          <a:bodyPr lIns="0" tIns="0" rIns="0" bIns="0" rtlCol="0" anchor="t">
            <a:spAutoFit/>
          </a:bodyPr>
          <a:lstStyle/>
          <a:p>
            <a:pPr algn="ctr">
              <a:lnSpc>
                <a:spcPts val="8587"/>
              </a:lnSpc>
            </a:pPr>
            <a:r>
              <a:rPr lang="en-US" sz="6134">
                <a:solidFill>
                  <a:srgbClr val="DB5300"/>
                </a:solidFill>
                <a:latin typeface="Arimo Bold"/>
              </a:rPr>
              <a:t>VIRTUAL </a:t>
            </a:r>
          </a:p>
        </p:txBody>
      </p:sp>
      <p:sp>
        <p:nvSpPr>
          <p:cNvPr id="3" name="TextBox 3"/>
          <p:cNvSpPr txBox="1"/>
          <p:nvPr/>
        </p:nvSpPr>
        <p:spPr>
          <a:xfrm>
            <a:off x="1995610" y="2825710"/>
            <a:ext cx="8200780" cy="1204689"/>
          </a:xfrm>
          <a:prstGeom prst="rect">
            <a:avLst/>
          </a:prstGeom>
        </p:spPr>
        <p:txBody>
          <a:bodyPr lIns="0" tIns="0" rIns="0" bIns="0" rtlCol="0" anchor="t">
            <a:spAutoFit/>
          </a:bodyPr>
          <a:lstStyle/>
          <a:p>
            <a:pPr algn="ctr">
              <a:lnSpc>
                <a:spcPts val="10268"/>
              </a:lnSpc>
            </a:pPr>
            <a:r>
              <a:rPr lang="en-US" sz="7334">
                <a:solidFill>
                  <a:srgbClr val="0049AB"/>
                </a:solidFill>
                <a:latin typeface="Arimo Bold"/>
              </a:rPr>
              <a:t>DNA</a:t>
            </a:r>
          </a:p>
        </p:txBody>
      </p:sp>
      <p:sp>
        <p:nvSpPr>
          <p:cNvPr id="4" name="TextBox 4"/>
          <p:cNvSpPr txBox="1"/>
          <p:nvPr/>
        </p:nvSpPr>
        <p:spPr>
          <a:xfrm>
            <a:off x="1435064" y="4386112"/>
            <a:ext cx="9321873" cy="564898"/>
          </a:xfrm>
          <a:prstGeom prst="rect">
            <a:avLst/>
          </a:prstGeom>
        </p:spPr>
        <p:txBody>
          <a:bodyPr lIns="0" tIns="0" rIns="0" bIns="0" rtlCol="0" anchor="t">
            <a:spAutoFit/>
          </a:bodyPr>
          <a:lstStyle/>
          <a:p>
            <a:pPr algn="ctr">
              <a:lnSpc>
                <a:spcPts val="2333"/>
              </a:lnSpc>
            </a:pPr>
            <a:r>
              <a:rPr lang="en-US" sz="1667" spc="500">
                <a:solidFill>
                  <a:srgbClr val="000000"/>
                </a:solidFill>
                <a:latin typeface="Montserrat Classic"/>
              </a:rPr>
              <a:t> BRIDGING GENES AND PIXELS TO UNVEIL GENETIC CONNECTIONS</a:t>
            </a:r>
          </a:p>
        </p:txBody>
      </p:sp>
      <p:grpSp>
        <p:nvGrpSpPr>
          <p:cNvPr id="5" name="Group 5"/>
          <p:cNvGrpSpPr/>
          <p:nvPr/>
        </p:nvGrpSpPr>
        <p:grpSpPr>
          <a:xfrm>
            <a:off x="8265427" y="-133636"/>
            <a:ext cx="2882559" cy="819695"/>
            <a:chOff x="0" y="0"/>
            <a:chExt cx="5181401" cy="1473402"/>
          </a:xfrm>
        </p:grpSpPr>
        <p:sp>
          <p:nvSpPr>
            <p:cNvPr id="6" name="Freeform 6"/>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7" name="Group 7"/>
          <p:cNvGrpSpPr/>
          <p:nvPr/>
        </p:nvGrpSpPr>
        <p:grpSpPr>
          <a:xfrm>
            <a:off x="6979280" y="-127286"/>
            <a:ext cx="5322202" cy="498489"/>
            <a:chOff x="0" y="0"/>
            <a:chExt cx="9566659" cy="896034"/>
          </a:xfrm>
        </p:grpSpPr>
        <p:sp>
          <p:nvSpPr>
            <p:cNvPr id="8" name="Freeform 8"/>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9" name="Group 9"/>
          <p:cNvGrpSpPr/>
          <p:nvPr/>
        </p:nvGrpSpPr>
        <p:grpSpPr>
          <a:xfrm>
            <a:off x="11442785" y="648259"/>
            <a:ext cx="963560" cy="1002543"/>
            <a:chOff x="0" y="0"/>
            <a:chExt cx="1732000" cy="1802072"/>
          </a:xfrm>
        </p:grpSpPr>
        <p:sp>
          <p:nvSpPr>
            <p:cNvPr id="10" name="Freeform 10"/>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1" name="Group 11"/>
          <p:cNvGrpSpPr/>
          <p:nvPr/>
        </p:nvGrpSpPr>
        <p:grpSpPr>
          <a:xfrm>
            <a:off x="11851752" y="835584"/>
            <a:ext cx="554593" cy="2418198"/>
            <a:chOff x="0" y="0"/>
            <a:chExt cx="996882" cy="4346712"/>
          </a:xfrm>
        </p:grpSpPr>
        <p:sp>
          <p:nvSpPr>
            <p:cNvPr id="12" name="Freeform 12"/>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grpSp>
        <p:nvGrpSpPr>
          <p:cNvPr id="13" name="Group 13"/>
          <p:cNvGrpSpPr/>
          <p:nvPr/>
        </p:nvGrpSpPr>
        <p:grpSpPr>
          <a:xfrm>
            <a:off x="-118785" y="4874269"/>
            <a:ext cx="820490" cy="2129207"/>
            <a:chOff x="0" y="0"/>
            <a:chExt cx="1474831" cy="3827250"/>
          </a:xfrm>
        </p:grpSpPr>
        <p:sp>
          <p:nvSpPr>
            <p:cNvPr id="14" name="Freeform 14"/>
            <p:cNvSpPr/>
            <p:nvPr/>
          </p:nvSpPr>
          <p:spPr>
            <a:xfrm>
              <a:off x="0" y="0"/>
              <a:ext cx="1474831" cy="3827250"/>
            </a:xfrm>
            <a:custGeom>
              <a:avLst/>
              <a:gdLst/>
              <a:ahLst/>
              <a:cxnLst/>
              <a:rect l="l" t="t" r="r" b="b"/>
              <a:pathLst>
                <a:path w="1474831" h="3827250">
                  <a:moveTo>
                    <a:pt x="0" y="0"/>
                  </a:moveTo>
                  <a:lnTo>
                    <a:pt x="0" y="3827250"/>
                  </a:lnTo>
                  <a:lnTo>
                    <a:pt x="1474831" y="3827250"/>
                  </a:lnTo>
                  <a:lnTo>
                    <a:pt x="1474831" y="0"/>
                  </a:lnTo>
                  <a:lnTo>
                    <a:pt x="0" y="0"/>
                  </a:lnTo>
                  <a:close/>
                  <a:moveTo>
                    <a:pt x="1413871" y="3766290"/>
                  </a:moveTo>
                  <a:lnTo>
                    <a:pt x="59690" y="3766290"/>
                  </a:lnTo>
                  <a:lnTo>
                    <a:pt x="59690" y="59690"/>
                  </a:lnTo>
                  <a:lnTo>
                    <a:pt x="1413871" y="59690"/>
                  </a:lnTo>
                  <a:lnTo>
                    <a:pt x="1413871" y="3766290"/>
                  </a:lnTo>
                  <a:close/>
                </a:path>
              </a:pathLst>
            </a:custGeom>
            <a:solidFill>
              <a:srgbClr val="006DFF"/>
            </a:solidFill>
          </p:spPr>
        </p:sp>
      </p:grpSp>
      <p:grpSp>
        <p:nvGrpSpPr>
          <p:cNvPr id="15" name="Group 15"/>
          <p:cNvGrpSpPr/>
          <p:nvPr/>
        </p:nvGrpSpPr>
        <p:grpSpPr>
          <a:xfrm>
            <a:off x="1213442" y="5986354"/>
            <a:ext cx="4301953" cy="614214"/>
            <a:chOff x="0" y="0"/>
            <a:chExt cx="7732761" cy="1104050"/>
          </a:xfrm>
        </p:grpSpPr>
        <p:sp>
          <p:nvSpPr>
            <p:cNvPr id="16" name="Freeform 16"/>
            <p:cNvSpPr/>
            <p:nvPr/>
          </p:nvSpPr>
          <p:spPr>
            <a:xfrm>
              <a:off x="0" y="0"/>
              <a:ext cx="7732761" cy="1104050"/>
            </a:xfrm>
            <a:custGeom>
              <a:avLst/>
              <a:gdLst/>
              <a:ahLst/>
              <a:cxnLst/>
              <a:rect l="l" t="t" r="r" b="b"/>
              <a:pathLst>
                <a:path w="7732761" h="1104050">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p:spPr>
        </p:sp>
      </p:grpSp>
      <p:grpSp>
        <p:nvGrpSpPr>
          <p:cNvPr id="17" name="Group 17"/>
          <p:cNvGrpSpPr/>
          <p:nvPr/>
        </p:nvGrpSpPr>
        <p:grpSpPr>
          <a:xfrm>
            <a:off x="200457" y="6251890"/>
            <a:ext cx="2573803" cy="770441"/>
            <a:chOff x="0" y="0"/>
            <a:chExt cx="4626412" cy="1384868"/>
          </a:xfrm>
        </p:grpSpPr>
        <p:sp>
          <p:nvSpPr>
            <p:cNvPr id="18" name="Freeform 18"/>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grpSp>
        <p:nvGrpSpPr>
          <p:cNvPr id="19" name="Group 19"/>
          <p:cNvGrpSpPr/>
          <p:nvPr/>
        </p:nvGrpSpPr>
        <p:grpSpPr>
          <a:xfrm>
            <a:off x="-372502" y="3741911"/>
            <a:ext cx="1341903" cy="1603093"/>
            <a:chOff x="0" y="0"/>
            <a:chExt cx="2412072" cy="2881560"/>
          </a:xfrm>
        </p:grpSpPr>
        <p:sp>
          <p:nvSpPr>
            <p:cNvPr id="20" name="Freeform 20"/>
            <p:cNvSpPr/>
            <p:nvPr/>
          </p:nvSpPr>
          <p:spPr>
            <a:xfrm>
              <a:off x="0" y="0"/>
              <a:ext cx="2412072" cy="2881560"/>
            </a:xfrm>
            <a:custGeom>
              <a:avLst/>
              <a:gdLst/>
              <a:ahLst/>
              <a:cxnLst/>
              <a:rect l="l" t="t" r="r" b="b"/>
              <a:pathLst>
                <a:path w="2412072" h="2881560">
                  <a:moveTo>
                    <a:pt x="0" y="0"/>
                  </a:moveTo>
                  <a:lnTo>
                    <a:pt x="0" y="2881560"/>
                  </a:lnTo>
                  <a:lnTo>
                    <a:pt x="2412072" y="2881560"/>
                  </a:lnTo>
                  <a:lnTo>
                    <a:pt x="2412072" y="0"/>
                  </a:lnTo>
                  <a:lnTo>
                    <a:pt x="0" y="0"/>
                  </a:lnTo>
                  <a:close/>
                  <a:moveTo>
                    <a:pt x="2351112" y="2820600"/>
                  </a:moveTo>
                  <a:lnTo>
                    <a:pt x="59690" y="2820600"/>
                  </a:lnTo>
                  <a:lnTo>
                    <a:pt x="59690" y="59690"/>
                  </a:lnTo>
                  <a:lnTo>
                    <a:pt x="2351112" y="59690"/>
                  </a:lnTo>
                  <a:lnTo>
                    <a:pt x="2351112" y="2820600"/>
                  </a:lnTo>
                  <a:close/>
                </a:path>
              </a:pathLst>
            </a:custGeom>
            <a:solidFill>
              <a:srgbClr val="FF7D2D"/>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BLOOD</a:t>
            </a:r>
          </a:p>
        </p:txBody>
      </p:sp>
      <p:sp>
        <p:nvSpPr>
          <p:cNvPr id="15" name="TextBox 14">
            <a:extLst>
              <a:ext uri="{FF2B5EF4-FFF2-40B4-BE49-F238E27FC236}">
                <a16:creationId xmlns:a16="http://schemas.microsoft.com/office/drawing/2014/main" id="{35788B54-BE64-B731-ED76-B53A23076A09}"/>
              </a:ext>
            </a:extLst>
          </p:cNvPr>
          <p:cNvSpPr txBox="1"/>
          <p:nvPr/>
        </p:nvSpPr>
        <p:spPr>
          <a:xfrm>
            <a:off x="685800" y="1775746"/>
            <a:ext cx="10103971" cy="3929537"/>
          </a:xfrm>
          <a:prstGeom prst="rect">
            <a:avLst/>
          </a:prstGeom>
          <a:noFill/>
        </p:spPr>
        <p:txBody>
          <a:bodyPr wrap="square">
            <a:spAutoFit/>
          </a:bodyPr>
          <a:lstStyle/>
          <a:p>
            <a:pPr marL="285750" indent="-285750">
              <a:lnSpc>
                <a:spcPts val="2040"/>
              </a:lnSpc>
              <a:buFont typeface="Arial" panose="020B0604020202020204" pitchFamily="34" charset="0"/>
              <a:buChar char="•"/>
            </a:pPr>
            <a:r>
              <a:rPr lang="en-US" sz="1600" b="1" dirty="0">
                <a:latin typeface="Arial" panose="020B0604020202020204" pitchFamily="34" charset="0"/>
                <a:cs typeface="Arial" panose="020B0604020202020204" pitchFamily="34" charset="0"/>
              </a:rPr>
              <a:t>DATASET</a:t>
            </a:r>
          </a:p>
          <a:p>
            <a:pPr>
              <a:lnSpc>
                <a:spcPts val="2040"/>
              </a:lnSpc>
            </a:pPr>
            <a:r>
              <a:rPr lang="en-US" sz="16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Manual insertion of dataset in code</a:t>
            </a:r>
          </a:p>
          <a:p>
            <a:pPr>
              <a:lnSpc>
                <a:spcPts val="2040"/>
              </a:lnSpc>
            </a:pPr>
            <a:endParaRPr lang="en-US" sz="1600" b="1" dirty="0">
              <a:latin typeface="Arial" panose="020B0604020202020204" pitchFamily="34" charset="0"/>
              <a:cs typeface="Arial" panose="020B0604020202020204" pitchFamily="34" charset="0"/>
            </a:endParaRPr>
          </a:p>
          <a:p>
            <a:pPr marL="285750" indent="-285750">
              <a:lnSpc>
                <a:spcPts val="204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APPROACH</a:t>
            </a:r>
          </a:p>
          <a:p>
            <a:pPr>
              <a:lnSpc>
                <a:spcPts val="2040"/>
              </a:lnSpc>
            </a:pPr>
            <a:r>
              <a:rPr lang="en-US" sz="1600" dirty="0"/>
              <a:t>	</a:t>
            </a:r>
            <a:r>
              <a:rPr lang="en-US" sz="2000" b="1" dirty="0"/>
              <a:t>.</a:t>
            </a:r>
            <a:r>
              <a:rPr lang="en-US" sz="1600" b="1" dirty="0"/>
              <a:t> </a:t>
            </a:r>
            <a:r>
              <a:rPr lang="en-US" dirty="0"/>
              <a:t>Here, we've employed an approach wherein the provided dataset indicates that certain blood group combinations from parents yield specific blood group outputs in their offspring. Initially, we'll consider the blood groups of the parents, and subsequently, those of their child. We'll then determine from the dataset whether these blood group combinations align with our anticipated outcomes</a:t>
            </a:r>
            <a:r>
              <a:rPr lang="en-US" sz="1600" dirty="0"/>
              <a:t>.</a:t>
            </a:r>
            <a:endParaRPr lang="en-US" sz="1600" b="1"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r>
              <a:rPr lang="en-US" sz="1200" dirty="0">
                <a:latin typeface="Arial" panose="020B0604020202020204" pitchFamily="34" charset="0"/>
                <a:cs typeface="Arial" panose="020B0604020202020204" pitchFamily="34" charset="0"/>
              </a:rPr>
              <a:t>	</a:t>
            </a:r>
          </a:p>
          <a:p>
            <a:pPr>
              <a:lnSpc>
                <a:spcPts val="2040"/>
              </a:lnSpc>
            </a:pPr>
            <a:endParaRPr lang="en-US" sz="1600" dirty="0">
              <a:latin typeface="Montserrat Classic"/>
            </a:endParaRPr>
          </a:p>
          <a:p>
            <a:pPr>
              <a:lnSpc>
                <a:spcPts val="2040"/>
              </a:lnSpc>
            </a:pPr>
            <a:endParaRPr lang="en-US" sz="1600" dirty="0">
              <a:latin typeface="Montserrat Classic"/>
            </a:endParaRPr>
          </a:p>
          <a:p>
            <a:pPr>
              <a:lnSpc>
                <a:spcPts val="2040"/>
              </a:lnSpc>
            </a:pPr>
            <a:endParaRPr lang="en-US" sz="1600" dirty="0">
              <a:latin typeface="Montserrat Classic"/>
            </a:endParaRPr>
          </a:p>
        </p:txBody>
      </p:sp>
    </p:spTree>
    <p:extLst>
      <p:ext uri="{BB962C8B-B14F-4D97-AF65-F5344CB8AC3E}">
        <p14:creationId xmlns:p14="http://schemas.microsoft.com/office/powerpoint/2010/main" val="18959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BLOOD</a:t>
            </a:r>
          </a:p>
        </p:txBody>
      </p:sp>
      <p:pic>
        <p:nvPicPr>
          <p:cNvPr id="15" name="Picture 14">
            <a:extLst>
              <a:ext uri="{FF2B5EF4-FFF2-40B4-BE49-F238E27FC236}">
                <a16:creationId xmlns:a16="http://schemas.microsoft.com/office/drawing/2014/main" id="{FF125AC7-D0B0-67BE-68A1-C5847F2B0354}"/>
              </a:ext>
            </a:extLst>
          </p:cNvPr>
          <p:cNvPicPr>
            <a:picLocks noChangeAspect="1"/>
          </p:cNvPicPr>
          <p:nvPr/>
        </p:nvPicPr>
        <p:blipFill>
          <a:blip r:embed="rId2"/>
          <a:stretch>
            <a:fillRect/>
          </a:stretch>
        </p:blipFill>
        <p:spPr>
          <a:xfrm>
            <a:off x="3144337" y="1099875"/>
            <a:ext cx="5668621" cy="5269718"/>
          </a:xfrm>
          <a:prstGeom prst="rect">
            <a:avLst/>
          </a:prstGeom>
        </p:spPr>
      </p:pic>
    </p:spTree>
    <p:extLst>
      <p:ext uri="{BB962C8B-B14F-4D97-AF65-F5344CB8AC3E}">
        <p14:creationId xmlns:p14="http://schemas.microsoft.com/office/powerpoint/2010/main" val="325698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23072" y="685587"/>
            <a:ext cx="2161919" cy="614771"/>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434912" y="5100326"/>
            <a:ext cx="431675" cy="1019057"/>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758460" y="690349"/>
            <a:ext cx="3991652" cy="373867"/>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1674344" y="5703712"/>
            <a:ext cx="4061699" cy="483973"/>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0106089" y="1141742"/>
            <a:ext cx="722670" cy="751907"/>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0412815" y="1282236"/>
            <a:ext cx="415945" cy="1813649"/>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2038351" y="1489405"/>
            <a:ext cx="4505007" cy="410369"/>
          </a:xfrm>
          <a:prstGeom prst="rect">
            <a:avLst/>
          </a:prstGeom>
        </p:spPr>
        <p:txBody>
          <a:bodyPr lIns="0" tIns="0" rIns="0" bIns="0" rtlCol="0" anchor="t">
            <a:spAutoFit/>
          </a:bodyPr>
          <a:lstStyle/>
          <a:p>
            <a:pPr>
              <a:lnSpc>
                <a:spcPts val="3162"/>
              </a:lnSpc>
            </a:pPr>
            <a:r>
              <a:rPr lang="en-US" sz="3101" dirty="0" err="1">
                <a:solidFill>
                  <a:srgbClr val="000000"/>
                </a:solidFill>
                <a:latin typeface="Montserrat Classic"/>
              </a:rPr>
              <a:t>Skintone</a:t>
            </a:r>
            <a:r>
              <a:rPr lang="en-US" sz="3101" dirty="0">
                <a:solidFill>
                  <a:srgbClr val="000000"/>
                </a:solidFill>
                <a:latin typeface="Montserrat Classic"/>
              </a:rPr>
              <a:t> Recognition</a:t>
            </a:r>
          </a:p>
        </p:txBody>
      </p:sp>
      <p:sp>
        <p:nvSpPr>
          <p:cNvPr id="25" name="TextBox 25"/>
          <p:cNvSpPr txBox="1"/>
          <p:nvPr/>
        </p:nvSpPr>
        <p:spPr>
          <a:xfrm>
            <a:off x="1866586" y="2033962"/>
            <a:ext cx="8344214" cy="3754874"/>
          </a:xfrm>
          <a:prstGeom prst="rect">
            <a:avLst/>
          </a:prstGeom>
          <a:solidFill>
            <a:schemeClr val="bg1"/>
          </a:solidFill>
        </p:spPr>
        <p:txBody>
          <a:bodyPr wrap="square" lIns="0" tIns="0" rIns="0" bIns="0" rtlCol="0" anchor="t">
            <a:spAutoFit/>
          </a:bodyPr>
          <a:lstStyle/>
          <a:p>
            <a:pPr marL="228611" indent="-228611">
              <a:lnSpc>
                <a:spcPts val="1530"/>
              </a:lnSpc>
              <a:buFont typeface="Arial" panose="020B0604020202020204" pitchFamily="34" charset="0"/>
              <a:buChar char="•"/>
            </a:pPr>
            <a:r>
              <a:rPr lang="en-US" sz="1500" b="1" dirty="0">
                <a:latin typeface="Arial" panose="020B0604020202020204" pitchFamily="34" charset="0"/>
                <a:cs typeface="Arial" panose="020B0604020202020204" pitchFamily="34" charset="0"/>
              </a:rPr>
              <a:t>DATASET</a:t>
            </a:r>
          </a:p>
          <a:p>
            <a:pPr>
              <a:lnSpc>
                <a:spcPts val="1530"/>
              </a:lnSpc>
            </a:pP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The dataset used is of 200,000 and was </a:t>
            </a:r>
            <a:r>
              <a:rPr lang="en-US" sz="1200" dirty="0" err="1">
                <a:latin typeface="Arial" panose="020B0604020202020204" pitchFamily="34" charset="0"/>
                <a:cs typeface="Arial" panose="020B0604020202020204" pitchFamily="34" charset="0"/>
              </a:rPr>
              <a:t>refrenced</a:t>
            </a:r>
            <a:r>
              <a:rPr lang="en-US" sz="1200" dirty="0">
                <a:latin typeface="Arial" panose="020B0604020202020204" pitchFamily="34" charset="0"/>
                <a:cs typeface="Arial" panose="020B0604020202020204" pitchFamily="34" charset="0"/>
              </a:rPr>
              <a:t> from https://mmlab.ie.cuhk.edu.hk/projects/CelebA.html</a:t>
            </a:r>
          </a:p>
          <a:p>
            <a:pPr marL="900113" lvl="2" indent="-214313">
              <a:lnSpc>
                <a:spcPts val="1530"/>
              </a:lnSpc>
              <a:buFont typeface="Arial" panose="020B0604020202020204" pitchFamily="34" charset="0"/>
              <a:buChar char="•"/>
            </a:pPr>
            <a:r>
              <a:rPr lang="en-US" sz="1200" dirty="0">
                <a:latin typeface="Arial" panose="020B0604020202020204" pitchFamily="34" charset="0"/>
                <a:cs typeface="Arial" panose="020B0604020202020204" pitchFamily="34" charset="0"/>
              </a:rPr>
              <a:t> Necessary data augmentations were done like alignment of the pictures, cropping the images in the same sizes and only using .jpg format  of data. </a:t>
            </a:r>
          </a:p>
          <a:p>
            <a:pPr marL="228611" indent="-228611">
              <a:lnSpc>
                <a:spcPts val="1530"/>
              </a:lnSpc>
              <a:buFont typeface="Arial" panose="020B0604020202020204" pitchFamily="34" charset="0"/>
              <a:buChar char="•"/>
            </a:pPr>
            <a:r>
              <a:rPr lang="en-US" sz="1500" b="1" dirty="0">
                <a:latin typeface="Arial" panose="020B0604020202020204" pitchFamily="34" charset="0"/>
                <a:cs typeface="Arial" panose="020B0604020202020204" pitchFamily="34" charset="0"/>
              </a:rPr>
              <a:t>REFRENCES</a:t>
            </a:r>
          </a:p>
          <a:p>
            <a:pPr>
              <a:lnSpc>
                <a:spcPts val="1530"/>
              </a:lnSpc>
            </a:pP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t>
            </a:r>
            <a:r>
              <a:rPr lang="sv-SE" sz="1200" dirty="0"/>
              <a:t>IEEE Signal Process. Lett., 24 (3) (2017)</a:t>
            </a:r>
            <a:r>
              <a:rPr lang="en-US" sz="1200" dirty="0">
                <a:latin typeface="Arial" panose="020B0604020202020204" pitchFamily="34" charset="0"/>
                <a:cs typeface="Arial" panose="020B0604020202020204" pitchFamily="34" charset="0"/>
              </a:rPr>
              <a:t> , </a:t>
            </a:r>
            <a:r>
              <a:rPr lang="en-US" sz="1200" dirty="0" err="1"/>
              <a:t>Shakir</a:t>
            </a:r>
            <a:r>
              <a:rPr lang="en-US" sz="1200" dirty="0"/>
              <a:t> H.R., George L.E., </a:t>
            </a:r>
            <a:r>
              <a:rPr lang="en-US" sz="1200" dirty="0" err="1"/>
              <a:t>Tuama</a:t>
            </a:r>
            <a:r>
              <a:rPr lang="en-US" sz="1200" dirty="0"/>
              <a:t> G.K 2015 , </a:t>
            </a:r>
            <a:r>
              <a:rPr lang="en-US" sz="12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Multimodal approach to human-face detection and tracking </a:t>
            </a:r>
            <a:r>
              <a:rPr lang="en-US" sz="1200" dirty="0"/>
              <a:t>IEEE Trans. Ind. Electron., 55 (3) (2008) </a:t>
            </a:r>
          </a:p>
          <a:p>
            <a:r>
              <a:rPr lang="en-US" sz="1200" dirty="0"/>
              <a:t> 	</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200" dirty="0"/>
              <a:t>A comparative assessment of pixel-based skin detection methods GML </a:t>
            </a:r>
            <a:r>
              <a:rPr lang="en-US" sz="1200" dirty="0" err="1"/>
              <a:t>Comput</a:t>
            </a:r>
            <a:r>
              <a:rPr lang="en-US" sz="1200" dirty="0"/>
              <a:t>. Vis. Group (2005)</a:t>
            </a:r>
          </a:p>
          <a:p>
            <a:endParaRPr lang="en-US" sz="1200" dirty="0"/>
          </a:p>
          <a:p>
            <a:pPr marL="228611" indent="-228611">
              <a:lnSpc>
                <a:spcPts val="1530"/>
              </a:lnSpc>
              <a:buFont typeface="Arial" panose="020B0604020202020204" pitchFamily="34" charset="0"/>
              <a:buChar char="•"/>
            </a:pPr>
            <a:r>
              <a:rPr lang="en-US" sz="1500" b="1" dirty="0">
                <a:latin typeface="Arial" panose="020B0604020202020204" pitchFamily="34" charset="0"/>
                <a:cs typeface="Arial" panose="020B0604020202020204" pitchFamily="34" charset="0"/>
              </a:rPr>
              <a:t>APPROACH</a:t>
            </a:r>
          </a:p>
          <a:p>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In the image processing notebook </a:t>
            </a:r>
            <a:r>
              <a:rPr lang="en-US" sz="1200" dirty="0"/>
              <a:t>We used the original </a:t>
            </a:r>
            <a:r>
              <a:rPr lang="en-US" sz="1200" dirty="0" err="1"/>
              <a:t>CelebA</a:t>
            </a:r>
            <a:r>
              <a:rPr lang="en-US" sz="1200" dirty="0"/>
              <a:t> dataset. It extracts face images using the MTCNN face detection pre-trained model, combines them, and prepares the dataset for skin tone classification.</a:t>
            </a:r>
          </a:p>
          <a:p>
            <a:pPr marL="900113" lvl="2" indent="-214313">
              <a:buFont typeface="Arial" panose="020B0604020202020204" pitchFamily="34" charset="0"/>
              <a:buChar char="•"/>
            </a:pPr>
            <a:r>
              <a:rPr lang="en-US" sz="1200" dirty="0"/>
              <a:t> The skin tone classification notebook uses the processed face images to classify them based on three predefined skin tones: Fair/Light, Medium/Tan, and Dark/Deep. The MobileNetV2 model is employed for this classification task.</a:t>
            </a:r>
          </a:p>
          <a:p>
            <a:br>
              <a:rPr lang="en-US" sz="1200" dirty="0"/>
            </a:br>
            <a:r>
              <a:rPr lang="en-US" sz="1200" dirty="0">
                <a:latin typeface="Arial" panose="020B0604020202020204" pitchFamily="34" charset="0"/>
                <a:cs typeface="Arial" panose="020B0604020202020204" pitchFamily="34" charset="0"/>
              </a:rPr>
              <a:t>	</a:t>
            </a:r>
          </a:p>
          <a:p>
            <a:pPr>
              <a:lnSpc>
                <a:spcPts val="1530"/>
              </a:lnSpc>
            </a:pPr>
            <a:endParaRPr lang="en-US" sz="1500" dirty="0">
              <a:latin typeface="Montserrat Classic"/>
            </a:endParaRPr>
          </a:p>
          <a:p>
            <a:pPr>
              <a:lnSpc>
                <a:spcPts val="1530"/>
              </a:lnSpc>
            </a:pPr>
            <a:endParaRPr lang="en-US" sz="1500" dirty="0">
              <a:latin typeface="Montserrat Classic"/>
            </a:endParaRPr>
          </a:p>
          <a:p>
            <a:pPr>
              <a:lnSpc>
                <a:spcPts val="1530"/>
              </a:lnSpc>
            </a:pPr>
            <a:endParaRPr lang="en-US" sz="1500" dirty="0">
              <a:latin typeface="Montserrat Classic"/>
            </a:endParaRPr>
          </a:p>
        </p:txBody>
      </p:sp>
    </p:spTree>
    <p:extLst>
      <p:ext uri="{BB962C8B-B14F-4D97-AF65-F5344CB8AC3E}">
        <p14:creationId xmlns:p14="http://schemas.microsoft.com/office/powerpoint/2010/main" val="371283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8801" y="2654994"/>
            <a:ext cx="1506817" cy="1238750"/>
          </a:xfrm>
          <a:prstGeom prst="round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cxnSp>
        <p:nvCxnSpPr>
          <p:cNvPr id="11" name="Straight Arrow Connector 10"/>
          <p:cNvCxnSpPr>
            <a:stCxn id="2" idx="3"/>
          </p:cNvCxnSpPr>
          <p:nvPr/>
        </p:nvCxnSpPr>
        <p:spPr>
          <a:xfrm>
            <a:off x="2065618" y="3274369"/>
            <a:ext cx="515490" cy="103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8454" y="2802611"/>
            <a:ext cx="1566296" cy="954300"/>
          </a:xfrm>
          <a:prstGeom prst="rect">
            <a:avLst/>
          </a:prstGeom>
          <a:noFill/>
        </p:spPr>
        <p:txBody>
          <a:bodyPr wrap="square" rtlCol="0">
            <a:spAutoFit/>
          </a:bodyPr>
          <a:lstStyle/>
          <a:p>
            <a:r>
              <a:rPr lang="en-US" sz="1867" dirty="0">
                <a:ln w="0"/>
                <a:effectLst>
                  <a:outerShdw blurRad="38100" dist="19050" dir="2700000" algn="tl" rotWithShape="0">
                    <a:schemeClr val="dk1">
                      <a:alpha val="40000"/>
                    </a:schemeClr>
                  </a:outerShdw>
                </a:effectLst>
              </a:rPr>
              <a:t>Input images </a:t>
            </a:r>
          </a:p>
          <a:p>
            <a:r>
              <a:rPr lang="en-US" sz="1867" dirty="0">
                <a:ln w="0"/>
                <a:effectLst>
                  <a:outerShdw blurRad="38100" dist="19050" dir="2700000" algn="tl" rotWithShape="0">
                    <a:schemeClr val="dk1">
                      <a:alpha val="40000"/>
                    </a:schemeClr>
                  </a:outerShdw>
                </a:effectLst>
              </a:rPr>
              <a:t>Parent and child</a:t>
            </a:r>
          </a:p>
        </p:txBody>
      </p:sp>
      <p:grpSp>
        <p:nvGrpSpPr>
          <p:cNvPr id="33" name="Group 32"/>
          <p:cNvGrpSpPr/>
          <p:nvPr/>
        </p:nvGrpSpPr>
        <p:grpSpPr>
          <a:xfrm>
            <a:off x="4563762" y="939801"/>
            <a:ext cx="1308551" cy="1238750"/>
            <a:chOff x="9220200" y="453902"/>
            <a:chExt cx="2514600" cy="1981200"/>
          </a:xfrm>
        </p:grpSpPr>
        <p:sp>
          <p:nvSpPr>
            <p:cNvPr id="7" name="Rounded Rectangle 6"/>
            <p:cNvSpPr/>
            <p:nvPr/>
          </p:nvSpPr>
          <p:spPr>
            <a:xfrm>
              <a:off x="9220200" y="453902"/>
              <a:ext cx="2422609" cy="1981200"/>
            </a:xfrm>
            <a:prstGeom prst="roundRect">
              <a:avLst/>
            </a:prstGeom>
            <a:solidFill>
              <a:schemeClr val="accent4"/>
            </a:solidFill>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16" name="TextBox 15"/>
            <p:cNvSpPr txBox="1"/>
            <p:nvPr/>
          </p:nvSpPr>
          <p:spPr>
            <a:xfrm>
              <a:off x="9471573" y="602041"/>
              <a:ext cx="2263227" cy="1526264"/>
            </a:xfrm>
            <a:prstGeom prst="rect">
              <a:avLst/>
            </a:prstGeom>
            <a:noFill/>
          </p:spPr>
          <p:txBody>
            <a:bodyPr wrap="square" rtlCol="0">
              <a:spAutoFit/>
            </a:bodyPr>
            <a:lstStyle/>
            <a:p>
              <a:r>
                <a:rPr lang="en-US" sz="1867" dirty="0">
                  <a:ln w="0"/>
                  <a:effectLst>
                    <a:outerShdw blurRad="38100" dist="19050" dir="2700000" algn="tl" rotWithShape="0">
                      <a:schemeClr val="dk1">
                        <a:alpha val="40000"/>
                      </a:schemeClr>
                    </a:outerShdw>
                  </a:effectLst>
                </a:rPr>
                <a:t>   Face  Detection</a:t>
              </a:r>
            </a:p>
            <a:p>
              <a:r>
                <a:rPr lang="en-US" sz="1867" dirty="0">
                  <a:ln w="0"/>
                  <a:effectLst>
                    <a:outerShdw blurRad="38100" dist="19050" dir="2700000" algn="tl" rotWithShape="0">
                      <a:schemeClr val="dk1">
                        <a:alpha val="40000"/>
                      </a:schemeClr>
                    </a:outerShdw>
                  </a:effectLst>
                </a:rPr>
                <a:t> MTCNN</a:t>
              </a:r>
            </a:p>
          </p:txBody>
        </p:sp>
      </p:grpSp>
      <p:grpSp>
        <p:nvGrpSpPr>
          <p:cNvPr id="32" name="Group 31"/>
          <p:cNvGrpSpPr/>
          <p:nvPr/>
        </p:nvGrpSpPr>
        <p:grpSpPr>
          <a:xfrm>
            <a:off x="4591564" y="4500390"/>
            <a:ext cx="1479014" cy="1238750"/>
            <a:chOff x="9220200" y="3446742"/>
            <a:chExt cx="2842173" cy="1981200"/>
          </a:xfrm>
        </p:grpSpPr>
        <p:sp>
          <p:nvSpPr>
            <p:cNvPr id="6" name="Rounded Rectangle 5"/>
            <p:cNvSpPr/>
            <p:nvPr/>
          </p:nvSpPr>
          <p:spPr>
            <a:xfrm>
              <a:off x="9220200" y="3446742"/>
              <a:ext cx="2422609" cy="1981200"/>
            </a:xfrm>
            <a:prstGeom prst="roundRect">
              <a:avLst/>
            </a:prstGeom>
            <a:solidFill>
              <a:schemeClr val="accent4"/>
            </a:solidFill>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17" name="TextBox 16"/>
            <p:cNvSpPr txBox="1"/>
            <p:nvPr/>
          </p:nvSpPr>
          <p:spPr>
            <a:xfrm>
              <a:off x="9448506" y="3584019"/>
              <a:ext cx="2613867" cy="1755259"/>
            </a:xfrm>
            <a:prstGeom prst="rect">
              <a:avLst/>
            </a:prstGeom>
            <a:noFill/>
          </p:spPr>
          <p:txBody>
            <a:bodyPr wrap="square" rtlCol="0">
              <a:spAutoFit/>
            </a:bodyPr>
            <a:lstStyle/>
            <a:p>
              <a:r>
                <a:rPr lang="en-US" sz="1333" b="1" dirty="0"/>
                <a:t>Extracting</a:t>
              </a:r>
            </a:p>
            <a:p>
              <a:r>
                <a:rPr lang="en-US" sz="1333" b="1" dirty="0"/>
                <a:t>and saving </a:t>
              </a:r>
            </a:p>
            <a:p>
              <a:r>
                <a:rPr lang="en-US" sz="1333" b="1" dirty="0"/>
                <a:t>the Detected</a:t>
              </a:r>
            </a:p>
            <a:p>
              <a:r>
                <a:rPr lang="en-US" sz="1333" b="1" dirty="0"/>
                <a:t>face images</a:t>
              </a:r>
            </a:p>
            <a:p>
              <a:endParaRPr lang="en-US" sz="1200" dirty="0"/>
            </a:p>
          </p:txBody>
        </p:sp>
      </p:grpSp>
      <p:grpSp>
        <p:nvGrpSpPr>
          <p:cNvPr id="24" name="Group 23"/>
          <p:cNvGrpSpPr/>
          <p:nvPr/>
        </p:nvGrpSpPr>
        <p:grpSpPr>
          <a:xfrm>
            <a:off x="2581108" y="2679598"/>
            <a:ext cx="1407313" cy="1238750"/>
            <a:chOff x="5334000" y="3407391"/>
            <a:chExt cx="3140419" cy="1981200"/>
          </a:xfrm>
        </p:grpSpPr>
        <p:sp>
          <p:nvSpPr>
            <p:cNvPr id="5" name="Rounded Rectangle 4"/>
            <p:cNvSpPr/>
            <p:nvPr/>
          </p:nvSpPr>
          <p:spPr>
            <a:xfrm>
              <a:off x="5334000" y="3407391"/>
              <a:ext cx="2895600" cy="1981200"/>
            </a:xfrm>
            <a:prstGeom prst="roundRect">
              <a:avLst/>
            </a:prstGeom>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21" name="TextBox 20"/>
            <p:cNvSpPr txBox="1"/>
            <p:nvPr/>
          </p:nvSpPr>
          <p:spPr>
            <a:xfrm>
              <a:off x="5769321" y="3752165"/>
              <a:ext cx="2705098" cy="1066732"/>
            </a:xfrm>
            <a:prstGeom prst="rect">
              <a:avLst/>
            </a:prstGeom>
            <a:noFill/>
          </p:spPr>
          <p:txBody>
            <a:bodyPr wrap="square" rtlCol="0">
              <a:spAutoFit/>
            </a:bodyPr>
            <a:lstStyle/>
            <a:p>
              <a:r>
                <a:rPr lang="en-US" sz="1867" dirty="0">
                  <a:ln w="0"/>
                  <a:effectLst>
                    <a:outerShdw blurRad="38100" dist="19050" dir="2700000" algn="tl" rotWithShape="0">
                      <a:schemeClr val="dk1">
                        <a:alpha val="40000"/>
                      </a:schemeClr>
                    </a:outerShdw>
                  </a:effectLst>
                </a:rPr>
                <a:t>    Face Detection</a:t>
              </a:r>
            </a:p>
          </p:txBody>
        </p:sp>
      </p:grpSp>
      <p:grpSp>
        <p:nvGrpSpPr>
          <p:cNvPr id="26" name="Group 25"/>
          <p:cNvGrpSpPr/>
          <p:nvPr/>
        </p:nvGrpSpPr>
        <p:grpSpPr>
          <a:xfrm>
            <a:off x="8031746" y="1783143"/>
            <a:ext cx="1467855" cy="3110030"/>
            <a:chOff x="10214781" y="414551"/>
            <a:chExt cx="3371445" cy="4974040"/>
          </a:xfrm>
        </p:grpSpPr>
        <p:sp>
          <p:nvSpPr>
            <p:cNvPr id="27" name="Rounded Rectangle 26"/>
            <p:cNvSpPr/>
            <p:nvPr/>
          </p:nvSpPr>
          <p:spPr>
            <a:xfrm>
              <a:off x="10214781" y="3407391"/>
              <a:ext cx="2895600" cy="1981200"/>
            </a:xfrm>
            <a:prstGeom prst="roundRect">
              <a:avLst/>
            </a:prstGeom>
            <a:solidFill>
              <a:schemeClr val="accent4"/>
            </a:solidFill>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28" name="Rounded Rectangle 27"/>
            <p:cNvSpPr/>
            <p:nvPr/>
          </p:nvSpPr>
          <p:spPr>
            <a:xfrm>
              <a:off x="10214781" y="414551"/>
              <a:ext cx="2895600" cy="1981200"/>
            </a:xfrm>
            <a:prstGeom prst="roundRect">
              <a:avLst/>
            </a:prstGeom>
            <a:solidFill>
              <a:schemeClr val="accent4"/>
            </a:solidFill>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30" name="TextBox 29"/>
            <p:cNvSpPr txBox="1"/>
            <p:nvPr/>
          </p:nvSpPr>
          <p:spPr>
            <a:xfrm>
              <a:off x="10373755" y="822177"/>
              <a:ext cx="3212471" cy="1460222"/>
            </a:xfrm>
            <a:prstGeom prst="rect">
              <a:avLst/>
            </a:prstGeom>
            <a:noFill/>
          </p:spPr>
          <p:txBody>
            <a:bodyPr wrap="square" rtlCol="0">
              <a:spAutoFit/>
            </a:bodyPr>
            <a:lstStyle/>
            <a:p>
              <a:r>
                <a:rPr lang="en-US" sz="1600" b="1" dirty="0"/>
                <a:t>MobileNetV2</a:t>
              </a:r>
            </a:p>
            <a:p>
              <a:r>
                <a:rPr lang="en-US" sz="1600" b="1" dirty="0"/>
                <a:t>model for</a:t>
              </a:r>
            </a:p>
            <a:p>
              <a:r>
                <a:rPr lang="en-US" sz="1600" b="1" dirty="0"/>
                <a:t>classification</a:t>
              </a:r>
              <a:r>
                <a:rPr lang="en-US" sz="2133" b="1" dirty="0"/>
                <a:t> </a:t>
              </a:r>
              <a:endParaRPr lang="en-US" sz="2133" b="1" dirty="0">
                <a:ln w="0"/>
                <a:effectLst>
                  <a:outerShdw blurRad="38100" dist="19050" dir="2700000" algn="tl" rotWithShape="0">
                    <a:schemeClr val="dk1">
                      <a:alpha val="40000"/>
                    </a:schemeClr>
                  </a:outerShdw>
                </a:effectLst>
              </a:endParaRPr>
            </a:p>
          </p:txBody>
        </p:sp>
        <p:sp>
          <p:nvSpPr>
            <p:cNvPr id="31" name="TextBox 30"/>
            <p:cNvSpPr txBox="1"/>
            <p:nvPr/>
          </p:nvSpPr>
          <p:spPr>
            <a:xfrm>
              <a:off x="10277467" y="3534344"/>
              <a:ext cx="3124200" cy="1787974"/>
            </a:xfrm>
            <a:prstGeom prst="rect">
              <a:avLst/>
            </a:prstGeom>
            <a:noFill/>
          </p:spPr>
          <p:txBody>
            <a:bodyPr wrap="square" rtlCol="0">
              <a:spAutoFit/>
            </a:bodyPr>
            <a:lstStyle/>
            <a:p>
              <a:r>
                <a:rPr lang="en-US" sz="1333" b="1" dirty="0"/>
                <a:t>Evaluating the </a:t>
              </a:r>
            </a:p>
            <a:p>
              <a:r>
                <a:rPr lang="en-US" sz="1333" b="1" dirty="0"/>
                <a:t>model's performance &amp; saving it for deployment</a:t>
              </a:r>
              <a:endParaRPr lang="en-US" sz="933" b="1" dirty="0"/>
            </a:p>
          </p:txBody>
        </p:sp>
      </p:grpSp>
      <p:sp>
        <p:nvSpPr>
          <p:cNvPr id="35" name="Left Brace 34"/>
          <p:cNvSpPr/>
          <p:nvPr/>
        </p:nvSpPr>
        <p:spPr>
          <a:xfrm>
            <a:off x="4168875" y="1370524"/>
            <a:ext cx="438685" cy="3763895"/>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b="1" dirty="0"/>
          </a:p>
        </p:txBody>
      </p:sp>
      <p:grpSp>
        <p:nvGrpSpPr>
          <p:cNvPr id="39" name="Group 38"/>
          <p:cNvGrpSpPr/>
          <p:nvPr/>
        </p:nvGrpSpPr>
        <p:grpSpPr>
          <a:xfrm>
            <a:off x="6104256" y="2759826"/>
            <a:ext cx="1723483" cy="1080463"/>
            <a:chOff x="11734800" y="3124200"/>
            <a:chExt cx="3311959" cy="1728043"/>
          </a:xfrm>
        </p:grpSpPr>
        <p:sp>
          <p:nvSpPr>
            <p:cNvPr id="9" name="Rounded Rectangle 8"/>
            <p:cNvSpPr/>
            <p:nvPr/>
          </p:nvSpPr>
          <p:spPr>
            <a:xfrm>
              <a:off x="11734800" y="3124200"/>
              <a:ext cx="2362200" cy="1728043"/>
            </a:xfrm>
            <a:prstGeom prst="roundRect">
              <a:avLst/>
            </a:prstGeom>
            <a:solidFill>
              <a:schemeClr val="accent2"/>
            </a:solidFill>
            <a:ln w="28575">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36" name="TextBox 35"/>
            <p:cNvSpPr txBox="1"/>
            <p:nvPr/>
          </p:nvSpPr>
          <p:spPr>
            <a:xfrm>
              <a:off x="11978317" y="3390900"/>
              <a:ext cx="3068442" cy="1066732"/>
            </a:xfrm>
            <a:prstGeom prst="rect">
              <a:avLst/>
            </a:prstGeom>
            <a:noFill/>
          </p:spPr>
          <p:txBody>
            <a:bodyPr wrap="square" rtlCol="0">
              <a:spAutoFit/>
            </a:bodyPr>
            <a:lstStyle/>
            <a:p>
              <a:r>
                <a:rPr lang="en-US" sz="1867" dirty="0">
                  <a:ln w="0"/>
                  <a:effectLst>
                    <a:outerShdw blurRad="38100" dist="19050" dir="2700000" algn="tl" rotWithShape="0">
                      <a:schemeClr val="dk1">
                        <a:alpha val="40000"/>
                      </a:schemeClr>
                    </a:outerShdw>
                  </a:effectLst>
                </a:rPr>
                <a:t>Skin-tone                Detection</a:t>
              </a:r>
            </a:p>
          </p:txBody>
        </p:sp>
      </p:grpSp>
      <p:sp>
        <p:nvSpPr>
          <p:cNvPr id="37" name="Right Brace 36"/>
          <p:cNvSpPr/>
          <p:nvPr/>
        </p:nvSpPr>
        <p:spPr>
          <a:xfrm>
            <a:off x="4151066" y="2626408"/>
            <a:ext cx="23791" cy="2858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cxnSp>
        <p:nvCxnSpPr>
          <p:cNvPr id="41" name="Curved Connector 40"/>
          <p:cNvCxnSpPr/>
          <p:nvPr/>
        </p:nvCxnSpPr>
        <p:spPr>
          <a:xfrm rot="5400000" flipH="1" flipV="1">
            <a:off x="4892630" y="3291226"/>
            <a:ext cx="1220866" cy="1187151"/>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Left Brace 42"/>
          <p:cNvSpPr/>
          <p:nvPr/>
        </p:nvSpPr>
        <p:spPr>
          <a:xfrm>
            <a:off x="7651038" y="2074930"/>
            <a:ext cx="273949" cy="2420306"/>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b="1" dirty="0"/>
          </a:p>
        </p:txBody>
      </p:sp>
      <p:grpSp>
        <p:nvGrpSpPr>
          <p:cNvPr id="48" name="Group 47"/>
          <p:cNvGrpSpPr/>
          <p:nvPr/>
        </p:nvGrpSpPr>
        <p:grpSpPr>
          <a:xfrm>
            <a:off x="10208805" y="2585838"/>
            <a:ext cx="1739356" cy="1620402"/>
            <a:chOff x="15140559" y="3515872"/>
            <a:chExt cx="2953636" cy="2517144"/>
          </a:xfrm>
        </p:grpSpPr>
        <p:sp>
          <p:nvSpPr>
            <p:cNvPr id="45" name="Rounded Rectangle 44"/>
            <p:cNvSpPr/>
            <p:nvPr/>
          </p:nvSpPr>
          <p:spPr>
            <a:xfrm>
              <a:off x="15140559" y="3515872"/>
              <a:ext cx="2953636" cy="2517144"/>
            </a:xfrm>
            <a:prstGeom prst="round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p>
          </p:txBody>
        </p:sp>
        <p:sp>
          <p:nvSpPr>
            <p:cNvPr id="46" name="TextBox 45"/>
            <p:cNvSpPr txBox="1"/>
            <p:nvPr/>
          </p:nvSpPr>
          <p:spPr>
            <a:xfrm>
              <a:off x="15705670" y="3866503"/>
              <a:ext cx="2349444" cy="1862433"/>
            </a:xfrm>
            <a:prstGeom prst="rect">
              <a:avLst/>
            </a:prstGeom>
            <a:noFill/>
          </p:spPr>
          <p:txBody>
            <a:bodyPr wrap="square" rtlCol="0">
              <a:spAutoFit/>
            </a:bodyPr>
            <a:lstStyle/>
            <a:p>
              <a:r>
                <a:rPr lang="en-US" sz="1867" dirty="0">
                  <a:ln w="0"/>
                  <a:effectLst>
                    <a:outerShdw blurRad="38100" dist="19050" dir="2700000" algn="tl" rotWithShape="0">
                      <a:schemeClr val="dk1">
                        <a:alpha val="40000"/>
                      </a:schemeClr>
                    </a:outerShdw>
                  </a:effectLst>
                </a:rPr>
                <a:t>Output likelihood of</a:t>
              </a:r>
            </a:p>
            <a:p>
              <a:r>
                <a:rPr lang="en-US" sz="1867" dirty="0">
                  <a:ln w="0"/>
                  <a:effectLst>
                    <a:outerShdw blurRad="38100" dist="19050" dir="2700000" algn="tl" rotWithShape="0">
                      <a:schemeClr val="dk1">
                        <a:alpha val="40000"/>
                      </a:schemeClr>
                    </a:outerShdw>
                  </a:effectLst>
                </a:rPr>
                <a:t>Similar Skin tones</a:t>
              </a:r>
            </a:p>
          </p:txBody>
        </p:sp>
      </p:grpSp>
      <p:sp>
        <p:nvSpPr>
          <p:cNvPr id="47" name="Left Brace 46"/>
          <p:cNvSpPr/>
          <p:nvPr/>
        </p:nvSpPr>
        <p:spPr>
          <a:xfrm flipH="1">
            <a:off x="9374520" y="2086984"/>
            <a:ext cx="498925" cy="2588120"/>
          </a:xfrm>
          <a:prstGeom prst="leftBrace">
            <a:avLst>
              <a:gd name="adj1" fmla="val 28697"/>
              <a:gd name="adj2"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b="1" dirty="0"/>
          </a:p>
        </p:txBody>
      </p:sp>
      <p:sp>
        <p:nvSpPr>
          <p:cNvPr id="34" name="TextBox 24"/>
          <p:cNvSpPr txBox="1"/>
          <p:nvPr/>
        </p:nvSpPr>
        <p:spPr>
          <a:xfrm>
            <a:off x="346711" y="605485"/>
            <a:ext cx="4505007" cy="410369"/>
          </a:xfrm>
          <a:prstGeom prst="rect">
            <a:avLst/>
          </a:prstGeom>
        </p:spPr>
        <p:txBody>
          <a:bodyPr lIns="0" tIns="0" rIns="0" bIns="0" rtlCol="0" anchor="t">
            <a:spAutoFit/>
          </a:bodyPr>
          <a:lstStyle/>
          <a:p>
            <a:pPr>
              <a:lnSpc>
                <a:spcPts val="3162"/>
              </a:lnSpc>
            </a:pPr>
            <a:r>
              <a:rPr lang="en-US" sz="3101" dirty="0" err="1">
                <a:solidFill>
                  <a:srgbClr val="000000"/>
                </a:solidFill>
                <a:latin typeface="Montserrat Classic"/>
              </a:rPr>
              <a:t>Skintone</a:t>
            </a:r>
            <a:r>
              <a:rPr lang="en-US" sz="3101" dirty="0">
                <a:solidFill>
                  <a:srgbClr val="000000"/>
                </a:solidFill>
                <a:latin typeface="Montserrat Classic"/>
              </a:rPr>
              <a:t> Recognition</a:t>
            </a:r>
          </a:p>
        </p:txBody>
      </p:sp>
    </p:spTree>
    <p:extLst>
      <p:ext uri="{BB962C8B-B14F-4D97-AF65-F5344CB8AC3E}">
        <p14:creationId xmlns:p14="http://schemas.microsoft.com/office/powerpoint/2010/main" val="32309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EB9A4A2B-9ED1-EF18-5869-1176CA03D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345" y="1882739"/>
            <a:ext cx="3907139" cy="3887505"/>
          </a:xfrm>
          <a:prstGeom prst="rect">
            <a:avLst/>
          </a:prstGeom>
        </p:spPr>
      </p:pic>
      <p:sp>
        <p:nvSpPr>
          <p:cNvPr id="2" name="AutoShape 2"/>
          <p:cNvSpPr/>
          <p:nvPr/>
        </p:nvSpPr>
        <p:spPr>
          <a:xfrm flipV="1">
            <a:off x="3977767" y="3204900"/>
            <a:ext cx="1718887" cy="165618"/>
          </a:xfrm>
          <a:prstGeom prst="line">
            <a:avLst/>
          </a:prstGeom>
          <a:ln w="47625" cap="rnd">
            <a:solidFill>
              <a:srgbClr val="0049AB"/>
            </a:solidFill>
            <a:prstDash val="solid"/>
            <a:headEnd type="none" w="sm" len="sm"/>
            <a:tailEnd type="none" w="sm" len="sm"/>
          </a:ln>
        </p:spPr>
      </p:sp>
      <p:sp>
        <p:nvSpPr>
          <p:cNvPr id="6" name="AutoShape 6"/>
          <p:cNvSpPr/>
          <p:nvPr/>
        </p:nvSpPr>
        <p:spPr>
          <a:xfrm rot="-1800000">
            <a:off x="3480198" y="4603109"/>
            <a:ext cx="1035998" cy="889407"/>
          </a:xfrm>
          <a:prstGeom prst="line">
            <a:avLst/>
          </a:prstGeom>
          <a:ln w="47625" cap="rnd">
            <a:solidFill>
              <a:srgbClr val="0049AB"/>
            </a:solidFill>
            <a:prstDash val="solid"/>
            <a:headEnd type="none" w="sm" len="sm"/>
            <a:tailEnd type="none" w="sm" len="sm"/>
          </a:ln>
        </p:spPr>
      </p:sp>
      <p:sp>
        <p:nvSpPr>
          <p:cNvPr id="7" name="AutoShape 7"/>
          <p:cNvSpPr/>
          <p:nvPr/>
        </p:nvSpPr>
        <p:spPr>
          <a:xfrm rot="-1469781">
            <a:off x="6328224" y="2488355"/>
            <a:ext cx="2053941" cy="916737"/>
          </a:xfrm>
          <a:prstGeom prst="line">
            <a:avLst/>
          </a:prstGeom>
          <a:ln w="47625" cap="rnd">
            <a:solidFill>
              <a:srgbClr val="0049AB"/>
            </a:solidFill>
            <a:prstDash val="solid"/>
            <a:headEnd type="none" w="sm" len="sm"/>
            <a:tailEnd type="none" w="sm" len="sm"/>
          </a:ln>
        </p:spPr>
      </p:sp>
      <p:sp>
        <p:nvSpPr>
          <p:cNvPr id="8" name="AutoShape 8"/>
          <p:cNvSpPr/>
          <p:nvPr/>
        </p:nvSpPr>
        <p:spPr>
          <a:xfrm rot="-531989" flipV="1">
            <a:off x="6739595" y="3866901"/>
            <a:ext cx="1156012" cy="179567"/>
          </a:xfrm>
          <a:prstGeom prst="line">
            <a:avLst/>
          </a:prstGeom>
          <a:ln w="47625" cap="rnd">
            <a:solidFill>
              <a:srgbClr val="0049AB"/>
            </a:solidFill>
            <a:prstDash val="solid"/>
            <a:headEnd type="none" w="sm" len="sm"/>
            <a:tailEnd type="none" w="sm" len="sm"/>
          </a:ln>
        </p:spPr>
      </p:sp>
      <p:sp>
        <p:nvSpPr>
          <p:cNvPr id="9" name="AutoShape 9"/>
          <p:cNvSpPr/>
          <p:nvPr/>
        </p:nvSpPr>
        <p:spPr>
          <a:xfrm rot="558960" flipV="1">
            <a:off x="5058528" y="1785740"/>
            <a:ext cx="2006729" cy="359588"/>
          </a:xfrm>
          <a:prstGeom prst="line">
            <a:avLst/>
          </a:prstGeom>
          <a:ln w="47625" cap="rnd">
            <a:solidFill>
              <a:srgbClr val="0049AB"/>
            </a:solidFill>
            <a:prstDash val="solid"/>
            <a:headEnd type="none" w="sm" len="sm"/>
            <a:tailEnd type="none" w="sm" len="sm"/>
          </a:ln>
        </p:spPr>
      </p:sp>
      <p:sp>
        <p:nvSpPr>
          <p:cNvPr id="11" name="TextBox 11"/>
          <p:cNvSpPr txBox="1"/>
          <p:nvPr/>
        </p:nvSpPr>
        <p:spPr>
          <a:xfrm>
            <a:off x="-245629" y="4678474"/>
            <a:ext cx="3404159" cy="327718"/>
          </a:xfrm>
          <a:prstGeom prst="rect">
            <a:avLst/>
          </a:prstGeom>
        </p:spPr>
        <p:txBody>
          <a:bodyPr lIns="0" tIns="0" rIns="0" bIns="0" rtlCol="0" anchor="t">
            <a:spAutoFit/>
          </a:bodyPr>
          <a:lstStyle/>
          <a:p>
            <a:pPr algn="r">
              <a:lnSpc>
                <a:spcPts val="2800"/>
              </a:lnSpc>
              <a:spcBef>
                <a:spcPct val="0"/>
              </a:spcBef>
            </a:pPr>
            <a:r>
              <a:rPr lang="en-US" sz="2000" dirty="0">
                <a:solidFill>
                  <a:srgbClr val="292828"/>
                </a:solidFill>
                <a:latin typeface="Arimo Bold"/>
              </a:rPr>
              <a:t>Skin Tone</a:t>
            </a:r>
          </a:p>
        </p:txBody>
      </p:sp>
      <p:sp>
        <p:nvSpPr>
          <p:cNvPr id="12" name="TextBox 12"/>
          <p:cNvSpPr txBox="1"/>
          <p:nvPr/>
        </p:nvSpPr>
        <p:spPr>
          <a:xfrm>
            <a:off x="3067208" y="1608659"/>
            <a:ext cx="3404159" cy="327718"/>
          </a:xfrm>
          <a:prstGeom prst="rect">
            <a:avLst/>
          </a:prstGeom>
        </p:spPr>
        <p:txBody>
          <a:bodyPr lIns="0" tIns="0" rIns="0" bIns="0" rtlCol="0" anchor="t">
            <a:spAutoFit/>
          </a:bodyPr>
          <a:lstStyle/>
          <a:p>
            <a:pPr algn="r">
              <a:lnSpc>
                <a:spcPts val="2800"/>
              </a:lnSpc>
              <a:spcBef>
                <a:spcPct val="0"/>
              </a:spcBef>
            </a:pPr>
            <a:r>
              <a:rPr lang="en-US" sz="2000" dirty="0">
                <a:solidFill>
                  <a:srgbClr val="292828"/>
                </a:solidFill>
                <a:latin typeface="Arimo Bold"/>
              </a:rPr>
              <a:t>Height</a:t>
            </a:r>
          </a:p>
        </p:txBody>
      </p:sp>
      <p:grpSp>
        <p:nvGrpSpPr>
          <p:cNvPr id="14" name="Group 14"/>
          <p:cNvGrpSpPr/>
          <p:nvPr/>
        </p:nvGrpSpPr>
        <p:grpSpPr>
          <a:xfrm>
            <a:off x="-118785" y="4886969"/>
            <a:ext cx="820490" cy="2129207"/>
            <a:chOff x="0" y="0"/>
            <a:chExt cx="1474831" cy="3827250"/>
          </a:xfrm>
        </p:grpSpPr>
        <p:sp>
          <p:nvSpPr>
            <p:cNvPr id="15" name="Freeform 15"/>
            <p:cNvSpPr/>
            <p:nvPr/>
          </p:nvSpPr>
          <p:spPr>
            <a:xfrm>
              <a:off x="0" y="0"/>
              <a:ext cx="1474831" cy="3827250"/>
            </a:xfrm>
            <a:custGeom>
              <a:avLst/>
              <a:gdLst/>
              <a:ahLst/>
              <a:cxnLst/>
              <a:rect l="l" t="t" r="r" b="b"/>
              <a:pathLst>
                <a:path w="1474831" h="3827250">
                  <a:moveTo>
                    <a:pt x="0" y="0"/>
                  </a:moveTo>
                  <a:lnTo>
                    <a:pt x="0" y="3827250"/>
                  </a:lnTo>
                  <a:lnTo>
                    <a:pt x="1474831" y="3827250"/>
                  </a:lnTo>
                  <a:lnTo>
                    <a:pt x="1474831" y="0"/>
                  </a:lnTo>
                  <a:lnTo>
                    <a:pt x="0" y="0"/>
                  </a:lnTo>
                  <a:close/>
                  <a:moveTo>
                    <a:pt x="1413871" y="3766290"/>
                  </a:moveTo>
                  <a:lnTo>
                    <a:pt x="59690" y="3766290"/>
                  </a:lnTo>
                  <a:lnTo>
                    <a:pt x="59690" y="59690"/>
                  </a:lnTo>
                  <a:lnTo>
                    <a:pt x="1413871" y="59690"/>
                  </a:lnTo>
                  <a:lnTo>
                    <a:pt x="1413871" y="3766290"/>
                  </a:lnTo>
                  <a:close/>
                </a:path>
              </a:pathLst>
            </a:custGeom>
            <a:solidFill>
              <a:srgbClr val="006DFF"/>
            </a:solidFill>
          </p:spPr>
        </p:sp>
      </p:grpSp>
      <p:grpSp>
        <p:nvGrpSpPr>
          <p:cNvPr id="16" name="Group 16"/>
          <p:cNvGrpSpPr/>
          <p:nvPr/>
        </p:nvGrpSpPr>
        <p:grpSpPr>
          <a:xfrm>
            <a:off x="1213442" y="6071268"/>
            <a:ext cx="4301953" cy="614214"/>
            <a:chOff x="0" y="0"/>
            <a:chExt cx="7732761" cy="1104050"/>
          </a:xfrm>
        </p:grpSpPr>
        <p:sp>
          <p:nvSpPr>
            <p:cNvPr id="17" name="Freeform 17"/>
            <p:cNvSpPr/>
            <p:nvPr/>
          </p:nvSpPr>
          <p:spPr>
            <a:xfrm>
              <a:off x="0" y="0"/>
              <a:ext cx="7732761" cy="1104050"/>
            </a:xfrm>
            <a:custGeom>
              <a:avLst/>
              <a:gdLst/>
              <a:ahLst/>
              <a:cxnLst/>
              <a:rect l="l" t="t" r="r" b="b"/>
              <a:pathLst>
                <a:path w="7732761" h="1104050">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p:spPr>
        </p:sp>
      </p:grpSp>
      <p:grpSp>
        <p:nvGrpSpPr>
          <p:cNvPr id="18" name="Group 18"/>
          <p:cNvGrpSpPr/>
          <p:nvPr/>
        </p:nvGrpSpPr>
        <p:grpSpPr>
          <a:xfrm>
            <a:off x="200457" y="6336804"/>
            <a:ext cx="2573803" cy="770441"/>
            <a:chOff x="0" y="0"/>
            <a:chExt cx="4626412" cy="1384868"/>
          </a:xfrm>
        </p:grpSpPr>
        <p:sp>
          <p:nvSpPr>
            <p:cNvPr id="19" name="Freeform 19"/>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grpSp>
        <p:nvGrpSpPr>
          <p:cNvPr id="20" name="Group 20"/>
          <p:cNvGrpSpPr/>
          <p:nvPr/>
        </p:nvGrpSpPr>
        <p:grpSpPr>
          <a:xfrm>
            <a:off x="-372502" y="3754611"/>
            <a:ext cx="1341903" cy="1603093"/>
            <a:chOff x="0" y="0"/>
            <a:chExt cx="2412072" cy="2881560"/>
          </a:xfrm>
        </p:grpSpPr>
        <p:sp>
          <p:nvSpPr>
            <p:cNvPr id="21" name="Freeform 21"/>
            <p:cNvSpPr/>
            <p:nvPr/>
          </p:nvSpPr>
          <p:spPr>
            <a:xfrm>
              <a:off x="0" y="0"/>
              <a:ext cx="2412072" cy="2881560"/>
            </a:xfrm>
            <a:custGeom>
              <a:avLst/>
              <a:gdLst/>
              <a:ahLst/>
              <a:cxnLst/>
              <a:rect l="l" t="t" r="r" b="b"/>
              <a:pathLst>
                <a:path w="2412072" h="2881560">
                  <a:moveTo>
                    <a:pt x="0" y="0"/>
                  </a:moveTo>
                  <a:lnTo>
                    <a:pt x="0" y="2881560"/>
                  </a:lnTo>
                  <a:lnTo>
                    <a:pt x="2412072" y="2881560"/>
                  </a:lnTo>
                  <a:lnTo>
                    <a:pt x="2412072" y="0"/>
                  </a:lnTo>
                  <a:lnTo>
                    <a:pt x="0" y="0"/>
                  </a:lnTo>
                  <a:close/>
                  <a:moveTo>
                    <a:pt x="2351112" y="2820600"/>
                  </a:moveTo>
                  <a:lnTo>
                    <a:pt x="59690" y="2820600"/>
                  </a:lnTo>
                  <a:lnTo>
                    <a:pt x="59690" y="59690"/>
                  </a:lnTo>
                  <a:lnTo>
                    <a:pt x="2351112" y="59690"/>
                  </a:lnTo>
                  <a:lnTo>
                    <a:pt x="2351112" y="2820600"/>
                  </a:lnTo>
                  <a:close/>
                </a:path>
              </a:pathLst>
            </a:custGeom>
            <a:solidFill>
              <a:srgbClr val="FF7D2D"/>
            </a:solidFill>
          </p:spPr>
        </p:sp>
      </p:grpSp>
      <p:grpSp>
        <p:nvGrpSpPr>
          <p:cNvPr id="22" name="Group 22"/>
          <p:cNvGrpSpPr/>
          <p:nvPr/>
        </p:nvGrpSpPr>
        <p:grpSpPr>
          <a:xfrm>
            <a:off x="11366417" y="6071268"/>
            <a:ext cx="1039928" cy="1133536"/>
            <a:chOff x="0" y="0"/>
            <a:chExt cx="1869270" cy="2037531"/>
          </a:xfrm>
        </p:grpSpPr>
        <p:sp>
          <p:nvSpPr>
            <p:cNvPr id="23" name="Freeform 23"/>
            <p:cNvSpPr/>
            <p:nvPr/>
          </p:nvSpPr>
          <p:spPr>
            <a:xfrm>
              <a:off x="0" y="0"/>
              <a:ext cx="1869270" cy="2037531"/>
            </a:xfrm>
            <a:custGeom>
              <a:avLst/>
              <a:gdLst/>
              <a:ahLst/>
              <a:cxnLst/>
              <a:rect l="l" t="t" r="r" b="b"/>
              <a:pathLst>
                <a:path w="1869270" h="2037531">
                  <a:moveTo>
                    <a:pt x="0" y="0"/>
                  </a:moveTo>
                  <a:lnTo>
                    <a:pt x="0" y="2037531"/>
                  </a:lnTo>
                  <a:lnTo>
                    <a:pt x="1869270" y="2037531"/>
                  </a:lnTo>
                  <a:lnTo>
                    <a:pt x="1869270" y="0"/>
                  </a:lnTo>
                  <a:lnTo>
                    <a:pt x="0" y="0"/>
                  </a:lnTo>
                  <a:close/>
                  <a:moveTo>
                    <a:pt x="1808310" y="1976571"/>
                  </a:moveTo>
                  <a:lnTo>
                    <a:pt x="59690" y="1976571"/>
                  </a:lnTo>
                  <a:lnTo>
                    <a:pt x="59690" y="59690"/>
                  </a:lnTo>
                  <a:lnTo>
                    <a:pt x="1808310" y="59690"/>
                  </a:lnTo>
                  <a:lnTo>
                    <a:pt x="1808310" y="1976571"/>
                  </a:lnTo>
                  <a:close/>
                </a:path>
              </a:pathLst>
            </a:custGeom>
            <a:solidFill>
              <a:srgbClr val="FF7D2D"/>
            </a:solidFill>
          </p:spPr>
        </p:sp>
      </p:grpSp>
      <p:grpSp>
        <p:nvGrpSpPr>
          <p:cNvPr id="24" name="Group 24"/>
          <p:cNvGrpSpPr/>
          <p:nvPr/>
        </p:nvGrpSpPr>
        <p:grpSpPr>
          <a:xfrm>
            <a:off x="9895963" y="5742282"/>
            <a:ext cx="1867831" cy="943200"/>
            <a:chOff x="0" y="0"/>
            <a:chExt cx="3357426" cy="1695403"/>
          </a:xfrm>
        </p:grpSpPr>
        <p:sp>
          <p:nvSpPr>
            <p:cNvPr id="25" name="Freeform 25"/>
            <p:cNvSpPr/>
            <p:nvPr/>
          </p:nvSpPr>
          <p:spPr>
            <a:xfrm>
              <a:off x="0" y="0"/>
              <a:ext cx="3357426" cy="1695403"/>
            </a:xfrm>
            <a:custGeom>
              <a:avLst/>
              <a:gdLst/>
              <a:ahLst/>
              <a:cxnLst/>
              <a:rect l="l" t="t" r="r" b="b"/>
              <a:pathLst>
                <a:path w="3357426" h="1695403">
                  <a:moveTo>
                    <a:pt x="0" y="0"/>
                  </a:moveTo>
                  <a:lnTo>
                    <a:pt x="0" y="1695403"/>
                  </a:lnTo>
                  <a:lnTo>
                    <a:pt x="3357426" y="1695403"/>
                  </a:lnTo>
                  <a:lnTo>
                    <a:pt x="3357426" y="0"/>
                  </a:lnTo>
                  <a:lnTo>
                    <a:pt x="0" y="0"/>
                  </a:lnTo>
                  <a:close/>
                  <a:moveTo>
                    <a:pt x="3296465" y="1634442"/>
                  </a:moveTo>
                  <a:lnTo>
                    <a:pt x="59690" y="1634442"/>
                  </a:lnTo>
                  <a:lnTo>
                    <a:pt x="59690" y="59690"/>
                  </a:lnTo>
                  <a:lnTo>
                    <a:pt x="3296465" y="59690"/>
                  </a:lnTo>
                  <a:lnTo>
                    <a:pt x="3296465" y="1634442"/>
                  </a:lnTo>
                  <a:close/>
                </a:path>
              </a:pathLst>
            </a:custGeom>
            <a:solidFill>
              <a:srgbClr val="006DFF"/>
            </a:solidFill>
          </p:spPr>
        </p:sp>
      </p:grpSp>
      <p:sp>
        <p:nvSpPr>
          <p:cNvPr id="26" name="TextBox 26"/>
          <p:cNvSpPr txBox="1"/>
          <p:nvPr/>
        </p:nvSpPr>
        <p:spPr>
          <a:xfrm>
            <a:off x="291460" y="732682"/>
            <a:ext cx="8366101"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TABLE OF CONTENTS</a:t>
            </a:r>
          </a:p>
        </p:txBody>
      </p:sp>
      <p:sp>
        <p:nvSpPr>
          <p:cNvPr id="27" name="TextBox 27"/>
          <p:cNvSpPr txBox="1"/>
          <p:nvPr/>
        </p:nvSpPr>
        <p:spPr>
          <a:xfrm>
            <a:off x="459708" y="3194373"/>
            <a:ext cx="3404159" cy="327718"/>
          </a:xfrm>
          <a:prstGeom prst="rect">
            <a:avLst/>
          </a:prstGeom>
        </p:spPr>
        <p:txBody>
          <a:bodyPr lIns="0" tIns="0" rIns="0" bIns="0" rtlCol="0" anchor="t">
            <a:spAutoFit/>
          </a:bodyPr>
          <a:lstStyle/>
          <a:p>
            <a:pPr algn="r">
              <a:lnSpc>
                <a:spcPts val="2800"/>
              </a:lnSpc>
              <a:spcBef>
                <a:spcPct val="0"/>
              </a:spcBef>
            </a:pPr>
            <a:r>
              <a:rPr lang="en-US" sz="2000" dirty="0">
                <a:solidFill>
                  <a:srgbClr val="292828"/>
                </a:solidFill>
                <a:latin typeface="Arimo Bold"/>
              </a:rPr>
              <a:t>Facial features</a:t>
            </a:r>
          </a:p>
        </p:txBody>
      </p:sp>
      <p:sp>
        <p:nvSpPr>
          <p:cNvPr id="29" name="TextBox 29"/>
          <p:cNvSpPr txBox="1"/>
          <p:nvPr/>
        </p:nvSpPr>
        <p:spPr>
          <a:xfrm>
            <a:off x="8642440" y="2762321"/>
            <a:ext cx="2974927" cy="327718"/>
          </a:xfrm>
          <a:prstGeom prst="rect">
            <a:avLst/>
          </a:prstGeom>
        </p:spPr>
        <p:txBody>
          <a:bodyPr lIns="0" tIns="0" rIns="0" bIns="0" rtlCol="0" anchor="t">
            <a:spAutoFit/>
          </a:bodyPr>
          <a:lstStyle/>
          <a:p>
            <a:pPr>
              <a:lnSpc>
                <a:spcPts val="2800"/>
              </a:lnSpc>
              <a:spcBef>
                <a:spcPct val="0"/>
              </a:spcBef>
            </a:pPr>
            <a:r>
              <a:rPr lang="en-US" sz="2000" dirty="0">
                <a:solidFill>
                  <a:srgbClr val="292828"/>
                </a:solidFill>
                <a:latin typeface="Arimo Bold"/>
              </a:rPr>
              <a:t>Eyes </a:t>
            </a:r>
          </a:p>
        </p:txBody>
      </p:sp>
      <p:sp>
        <p:nvSpPr>
          <p:cNvPr id="30" name="TextBox 30"/>
          <p:cNvSpPr txBox="1"/>
          <p:nvPr/>
        </p:nvSpPr>
        <p:spPr>
          <a:xfrm>
            <a:off x="8004824" y="3595861"/>
            <a:ext cx="2974927" cy="327718"/>
          </a:xfrm>
          <a:prstGeom prst="rect">
            <a:avLst/>
          </a:prstGeom>
        </p:spPr>
        <p:txBody>
          <a:bodyPr lIns="0" tIns="0" rIns="0" bIns="0" rtlCol="0" anchor="t">
            <a:spAutoFit/>
          </a:bodyPr>
          <a:lstStyle/>
          <a:p>
            <a:pPr>
              <a:lnSpc>
                <a:spcPts val="2800"/>
              </a:lnSpc>
              <a:spcBef>
                <a:spcPct val="0"/>
              </a:spcBef>
            </a:pPr>
            <a:r>
              <a:rPr lang="en-US" sz="2000" dirty="0">
                <a:solidFill>
                  <a:srgbClr val="292828"/>
                </a:solidFill>
                <a:latin typeface="Arimo Bold"/>
              </a:rPr>
              <a:t>Fingerprint</a:t>
            </a:r>
          </a:p>
        </p:txBody>
      </p:sp>
      <p:grpSp>
        <p:nvGrpSpPr>
          <p:cNvPr id="33" name="Group 33"/>
          <p:cNvGrpSpPr/>
          <p:nvPr/>
        </p:nvGrpSpPr>
        <p:grpSpPr>
          <a:xfrm>
            <a:off x="9253966" y="-228886"/>
            <a:ext cx="2338862" cy="1756421"/>
            <a:chOff x="0" y="0"/>
            <a:chExt cx="4204105" cy="3157167"/>
          </a:xfrm>
        </p:grpSpPr>
        <p:sp>
          <p:nvSpPr>
            <p:cNvPr id="34" name="Freeform 34"/>
            <p:cNvSpPr/>
            <p:nvPr/>
          </p:nvSpPr>
          <p:spPr>
            <a:xfrm>
              <a:off x="0" y="0"/>
              <a:ext cx="4204105" cy="3157167"/>
            </a:xfrm>
            <a:custGeom>
              <a:avLst/>
              <a:gdLst/>
              <a:ahLst/>
              <a:cxnLst/>
              <a:rect l="l" t="t" r="r" b="b"/>
              <a:pathLst>
                <a:path w="4204105" h="3157167">
                  <a:moveTo>
                    <a:pt x="0" y="0"/>
                  </a:moveTo>
                  <a:lnTo>
                    <a:pt x="0" y="3157167"/>
                  </a:lnTo>
                  <a:lnTo>
                    <a:pt x="4204105" y="3157167"/>
                  </a:lnTo>
                  <a:lnTo>
                    <a:pt x="4204105" y="0"/>
                  </a:lnTo>
                  <a:lnTo>
                    <a:pt x="0" y="0"/>
                  </a:lnTo>
                  <a:close/>
                  <a:moveTo>
                    <a:pt x="4143145" y="3096207"/>
                  </a:moveTo>
                  <a:lnTo>
                    <a:pt x="59690" y="3096207"/>
                  </a:lnTo>
                  <a:lnTo>
                    <a:pt x="59690" y="59690"/>
                  </a:lnTo>
                  <a:lnTo>
                    <a:pt x="4143145" y="59690"/>
                  </a:lnTo>
                  <a:lnTo>
                    <a:pt x="4143145" y="3096207"/>
                  </a:lnTo>
                  <a:close/>
                </a:path>
              </a:pathLst>
            </a:custGeom>
            <a:solidFill>
              <a:srgbClr val="006DFF"/>
            </a:solidFill>
          </p:spPr>
        </p:sp>
      </p:grpSp>
      <p:grpSp>
        <p:nvGrpSpPr>
          <p:cNvPr id="35" name="Group 35"/>
          <p:cNvGrpSpPr/>
          <p:nvPr/>
        </p:nvGrpSpPr>
        <p:grpSpPr>
          <a:xfrm>
            <a:off x="7386080" y="-222536"/>
            <a:ext cx="3303725" cy="1161603"/>
            <a:chOff x="0" y="0"/>
            <a:chExt cx="5938447" cy="2087981"/>
          </a:xfrm>
        </p:grpSpPr>
        <p:sp>
          <p:nvSpPr>
            <p:cNvPr id="36" name="Freeform 36"/>
            <p:cNvSpPr/>
            <p:nvPr/>
          </p:nvSpPr>
          <p:spPr>
            <a:xfrm>
              <a:off x="0" y="0"/>
              <a:ext cx="5938447" cy="2087981"/>
            </a:xfrm>
            <a:custGeom>
              <a:avLst/>
              <a:gdLst/>
              <a:ahLst/>
              <a:cxnLst/>
              <a:rect l="l" t="t" r="r" b="b"/>
              <a:pathLst>
                <a:path w="5938447" h="2087981">
                  <a:moveTo>
                    <a:pt x="0" y="0"/>
                  </a:moveTo>
                  <a:lnTo>
                    <a:pt x="0" y="2087981"/>
                  </a:lnTo>
                  <a:lnTo>
                    <a:pt x="5938447" y="2087981"/>
                  </a:lnTo>
                  <a:lnTo>
                    <a:pt x="5938447" y="0"/>
                  </a:lnTo>
                  <a:lnTo>
                    <a:pt x="0" y="0"/>
                  </a:lnTo>
                  <a:close/>
                  <a:moveTo>
                    <a:pt x="5877487" y="2027021"/>
                  </a:moveTo>
                  <a:lnTo>
                    <a:pt x="59690" y="2027021"/>
                  </a:lnTo>
                  <a:lnTo>
                    <a:pt x="59690" y="59690"/>
                  </a:lnTo>
                  <a:lnTo>
                    <a:pt x="5877487" y="59690"/>
                  </a:lnTo>
                  <a:lnTo>
                    <a:pt x="5877487" y="2027021"/>
                  </a:lnTo>
                  <a:close/>
                </a:path>
              </a:pathLst>
            </a:custGeom>
            <a:solidFill>
              <a:srgbClr val="FF7D2D"/>
            </a:solidFill>
          </p:spPr>
        </p:sp>
      </p:grpSp>
      <p:grpSp>
        <p:nvGrpSpPr>
          <p:cNvPr id="37" name="Group 37"/>
          <p:cNvGrpSpPr/>
          <p:nvPr/>
        </p:nvGrpSpPr>
        <p:grpSpPr>
          <a:xfrm>
            <a:off x="11287685" y="1087348"/>
            <a:ext cx="1287375" cy="2117553"/>
            <a:chOff x="0" y="0"/>
            <a:chExt cx="2314056" cy="3806303"/>
          </a:xfrm>
        </p:grpSpPr>
        <p:sp>
          <p:nvSpPr>
            <p:cNvPr id="38" name="Freeform 38"/>
            <p:cNvSpPr/>
            <p:nvPr/>
          </p:nvSpPr>
          <p:spPr>
            <a:xfrm>
              <a:off x="0" y="0"/>
              <a:ext cx="2314056" cy="3806303"/>
            </a:xfrm>
            <a:custGeom>
              <a:avLst/>
              <a:gdLst/>
              <a:ahLst/>
              <a:cxnLst/>
              <a:rect l="l" t="t" r="r" b="b"/>
              <a:pathLst>
                <a:path w="2314056" h="3806303">
                  <a:moveTo>
                    <a:pt x="0" y="0"/>
                  </a:moveTo>
                  <a:lnTo>
                    <a:pt x="0" y="3806303"/>
                  </a:lnTo>
                  <a:lnTo>
                    <a:pt x="2314056" y="3806303"/>
                  </a:lnTo>
                  <a:lnTo>
                    <a:pt x="2314056" y="0"/>
                  </a:lnTo>
                  <a:lnTo>
                    <a:pt x="0" y="0"/>
                  </a:lnTo>
                  <a:close/>
                  <a:moveTo>
                    <a:pt x="2253096" y="3745343"/>
                  </a:moveTo>
                  <a:lnTo>
                    <a:pt x="59690" y="3745343"/>
                  </a:lnTo>
                  <a:lnTo>
                    <a:pt x="59690" y="59690"/>
                  </a:lnTo>
                  <a:lnTo>
                    <a:pt x="2253096" y="59690"/>
                  </a:lnTo>
                  <a:lnTo>
                    <a:pt x="2253096" y="3745343"/>
                  </a:lnTo>
                  <a:close/>
                </a:path>
              </a:pathLst>
            </a:custGeom>
            <a:solidFill>
              <a:srgbClr val="FF7D2D"/>
            </a:solidFill>
          </p:spPr>
        </p:sp>
      </p:grpSp>
      <p:grpSp>
        <p:nvGrpSpPr>
          <p:cNvPr id="39" name="Group 39"/>
          <p:cNvGrpSpPr/>
          <p:nvPr/>
        </p:nvGrpSpPr>
        <p:grpSpPr>
          <a:xfrm>
            <a:off x="11809074" y="566647"/>
            <a:ext cx="597271" cy="4735842"/>
            <a:chOff x="0" y="0"/>
            <a:chExt cx="1073594" cy="8512678"/>
          </a:xfrm>
        </p:grpSpPr>
        <p:sp>
          <p:nvSpPr>
            <p:cNvPr id="40" name="Freeform 40"/>
            <p:cNvSpPr/>
            <p:nvPr/>
          </p:nvSpPr>
          <p:spPr>
            <a:xfrm>
              <a:off x="0" y="0"/>
              <a:ext cx="1073594" cy="8512678"/>
            </a:xfrm>
            <a:custGeom>
              <a:avLst/>
              <a:gdLst/>
              <a:ahLst/>
              <a:cxnLst/>
              <a:rect l="l" t="t" r="r" b="b"/>
              <a:pathLst>
                <a:path w="1073594" h="8512678">
                  <a:moveTo>
                    <a:pt x="0" y="0"/>
                  </a:moveTo>
                  <a:lnTo>
                    <a:pt x="0" y="8512678"/>
                  </a:lnTo>
                  <a:lnTo>
                    <a:pt x="1073594" y="8512678"/>
                  </a:lnTo>
                  <a:lnTo>
                    <a:pt x="1073594" y="0"/>
                  </a:lnTo>
                  <a:lnTo>
                    <a:pt x="0" y="0"/>
                  </a:lnTo>
                  <a:close/>
                  <a:moveTo>
                    <a:pt x="1012634" y="8451718"/>
                  </a:moveTo>
                  <a:lnTo>
                    <a:pt x="59690" y="8451718"/>
                  </a:lnTo>
                  <a:lnTo>
                    <a:pt x="59690" y="59690"/>
                  </a:lnTo>
                  <a:lnTo>
                    <a:pt x="1012634" y="59690"/>
                  </a:lnTo>
                  <a:lnTo>
                    <a:pt x="1012634" y="8451718"/>
                  </a:lnTo>
                  <a:close/>
                </a:path>
              </a:pathLst>
            </a:custGeom>
            <a:solidFill>
              <a:srgbClr val="006DFF"/>
            </a:solidFill>
          </p:spPr>
        </p:sp>
      </p:grpSp>
      <p:sp>
        <p:nvSpPr>
          <p:cNvPr id="48" name="TextBox 47">
            <a:extLst>
              <a:ext uri="{FF2B5EF4-FFF2-40B4-BE49-F238E27FC236}">
                <a16:creationId xmlns:a16="http://schemas.microsoft.com/office/drawing/2014/main" id="{06C3E19C-4EE7-8CB3-27AD-2BF1A9F9DD21}"/>
              </a:ext>
            </a:extLst>
          </p:cNvPr>
          <p:cNvSpPr txBox="1"/>
          <p:nvPr/>
        </p:nvSpPr>
        <p:spPr>
          <a:xfrm>
            <a:off x="2864427" y="3361308"/>
            <a:ext cx="6477000" cy="276999"/>
          </a:xfrm>
          <a:prstGeom prst="rect">
            <a:avLst/>
          </a:prstGeom>
          <a:noFill/>
        </p:spPr>
        <p:txBody>
          <a:bodyPr wrap="square">
            <a:spAutoFit/>
          </a:bodyPr>
          <a:lstStyle/>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82344" y="5503326"/>
            <a:ext cx="1738145" cy="1734354"/>
            <a:chOff x="0" y="0"/>
            <a:chExt cx="5181401" cy="6770023"/>
          </a:xfrm>
        </p:grpSpPr>
        <p:sp>
          <p:nvSpPr>
            <p:cNvPr id="3" name="Freeform 3"/>
            <p:cNvSpPr/>
            <p:nvPr/>
          </p:nvSpPr>
          <p:spPr>
            <a:xfrm>
              <a:off x="0" y="0"/>
              <a:ext cx="5181401" cy="6770023"/>
            </a:xfrm>
            <a:custGeom>
              <a:avLst/>
              <a:gdLst/>
              <a:ahLst/>
              <a:cxnLst/>
              <a:rect l="l" t="t" r="r" b="b"/>
              <a:pathLst>
                <a:path w="5181401" h="6770023">
                  <a:moveTo>
                    <a:pt x="0" y="0"/>
                  </a:moveTo>
                  <a:lnTo>
                    <a:pt x="0" y="6770023"/>
                  </a:lnTo>
                  <a:lnTo>
                    <a:pt x="5181401" y="6770023"/>
                  </a:lnTo>
                  <a:lnTo>
                    <a:pt x="5181401" y="0"/>
                  </a:lnTo>
                  <a:lnTo>
                    <a:pt x="0" y="0"/>
                  </a:lnTo>
                  <a:close/>
                  <a:moveTo>
                    <a:pt x="5120441" y="6709063"/>
                  </a:moveTo>
                  <a:lnTo>
                    <a:pt x="59690" y="6709063"/>
                  </a:lnTo>
                  <a:lnTo>
                    <a:pt x="59690" y="59690"/>
                  </a:lnTo>
                  <a:lnTo>
                    <a:pt x="5120441" y="59690"/>
                  </a:lnTo>
                  <a:lnTo>
                    <a:pt x="5120441" y="6709063"/>
                  </a:lnTo>
                  <a:close/>
                </a:path>
              </a:pathLst>
            </a:custGeom>
            <a:solidFill>
              <a:srgbClr val="006DFF"/>
            </a:solidFill>
          </p:spPr>
        </p:sp>
      </p:grpSp>
      <p:grpSp>
        <p:nvGrpSpPr>
          <p:cNvPr id="4" name="Group 4"/>
          <p:cNvGrpSpPr/>
          <p:nvPr/>
        </p:nvGrpSpPr>
        <p:grpSpPr>
          <a:xfrm>
            <a:off x="9231413" y="5876721"/>
            <a:ext cx="3174931" cy="1185836"/>
            <a:chOff x="0" y="0"/>
            <a:chExt cx="9943643" cy="4263081"/>
          </a:xfrm>
        </p:grpSpPr>
        <p:sp>
          <p:nvSpPr>
            <p:cNvPr id="5" name="Freeform 5"/>
            <p:cNvSpPr/>
            <p:nvPr/>
          </p:nvSpPr>
          <p:spPr>
            <a:xfrm>
              <a:off x="0" y="0"/>
              <a:ext cx="9943643" cy="4263081"/>
            </a:xfrm>
            <a:custGeom>
              <a:avLst/>
              <a:gdLst/>
              <a:ahLst/>
              <a:cxnLst/>
              <a:rect l="l" t="t" r="r" b="b"/>
              <a:pathLst>
                <a:path w="9943643" h="4263081">
                  <a:moveTo>
                    <a:pt x="0" y="0"/>
                  </a:moveTo>
                  <a:lnTo>
                    <a:pt x="0" y="4263081"/>
                  </a:lnTo>
                  <a:lnTo>
                    <a:pt x="9943643" y="4263081"/>
                  </a:lnTo>
                  <a:lnTo>
                    <a:pt x="9943643" y="0"/>
                  </a:lnTo>
                  <a:lnTo>
                    <a:pt x="0" y="0"/>
                  </a:lnTo>
                  <a:close/>
                  <a:moveTo>
                    <a:pt x="9882683" y="4202121"/>
                  </a:moveTo>
                  <a:lnTo>
                    <a:pt x="59690" y="4202121"/>
                  </a:lnTo>
                  <a:lnTo>
                    <a:pt x="59690" y="59690"/>
                  </a:lnTo>
                  <a:lnTo>
                    <a:pt x="9882683" y="59690"/>
                  </a:lnTo>
                  <a:lnTo>
                    <a:pt x="9882683" y="4202121"/>
                  </a:lnTo>
                  <a:close/>
                </a:path>
              </a:pathLst>
            </a:custGeom>
            <a:solidFill>
              <a:srgbClr val="FF7D2D"/>
            </a:solidFill>
          </p:spPr>
        </p:sp>
      </p:grpSp>
      <p:grpSp>
        <p:nvGrpSpPr>
          <p:cNvPr id="8" name="Group 8"/>
          <p:cNvGrpSpPr/>
          <p:nvPr/>
        </p:nvGrpSpPr>
        <p:grpSpPr>
          <a:xfrm>
            <a:off x="8265427" y="-228886"/>
            <a:ext cx="2882559" cy="819695"/>
            <a:chOff x="0" y="0"/>
            <a:chExt cx="5181401" cy="1473402"/>
          </a:xfrm>
        </p:grpSpPr>
        <p:sp>
          <p:nvSpPr>
            <p:cNvPr id="9" name="Freeform 9"/>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0" name="Group 10"/>
          <p:cNvGrpSpPr/>
          <p:nvPr/>
        </p:nvGrpSpPr>
        <p:grpSpPr>
          <a:xfrm>
            <a:off x="-118785" y="6370503"/>
            <a:ext cx="2882559" cy="645673"/>
            <a:chOff x="0" y="0"/>
            <a:chExt cx="5181401" cy="1160597"/>
          </a:xfrm>
        </p:grpSpPr>
        <p:sp>
          <p:nvSpPr>
            <p:cNvPr id="11" name="Freeform 11"/>
            <p:cNvSpPr/>
            <p:nvPr/>
          </p:nvSpPr>
          <p:spPr>
            <a:xfrm>
              <a:off x="0" y="0"/>
              <a:ext cx="5181401" cy="1160597"/>
            </a:xfrm>
            <a:custGeom>
              <a:avLst/>
              <a:gdLst/>
              <a:ahLst/>
              <a:cxnLst/>
              <a:rect l="l" t="t" r="r" b="b"/>
              <a:pathLst>
                <a:path w="5181401" h="1160597">
                  <a:moveTo>
                    <a:pt x="0" y="0"/>
                  </a:moveTo>
                  <a:lnTo>
                    <a:pt x="0" y="1160597"/>
                  </a:lnTo>
                  <a:lnTo>
                    <a:pt x="5181401" y="1160597"/>
                  </a:lnTo>
                  <a:lnTo>
                    <a:pt x="5181401" y="0"/>
                  </a:lnTo>
                  <a:lnTo>
                    <a:pt x="0" y="0"/>
                  </a:lnTo>
                  <a:close/>
                  <a:moveTo>
                    <a:pt x="5120441" y="1099637"/>
                  </a:moveTo>
                  <a:lnTo>
                    <a:pt x="59690" y="1099637"/>
                  </a:lnTo>
                  <a:lnTo>
                    <a:pt x="59690" y="59690"/>
                  </a:lnTo>
                  <a:lnTo>
                    <a:pt x="5120441" y="59690"/>
                  </a:lnTo>
                  <a:lnTo>
                    <a:pt x="5120441" y="1099637"/>
                  </a:lnTo>
                  <a:close/>
                </a:path>
              </a:pathLst>
            </a:custGeom>
            <a:solidFill>
              <a:srgbClr val="006DFF"/>
            </a:solidFill>
          </p:spPr>
        </p:sp>
      </p:grpSp>
      <p:grpSp>
        <p:nvGrpSpPr>
          <p:cNvPr id="12" name="Group 12"/>
          <p:cNvGrpSpPr/>
          <p:nvPr/>
        </p:nvGrpSpPr>
        <p:grpSpPr>
          <a:xfrm>
            <a:off x="6979280" y="-222536"/>
            <a:ext cx="5322202" cy="498489"/>
            <a:chOff x="0" y="0"/>
            <a:chExt cx="9566659" cy="896034"/>
          </a:xfrm>
        </p:grpSpPr>
        <p:sp>
          <p:nvSpPr>
            <p:cNvPr id="13" name="Freeform 13"/>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4" name="Group 14"/>
          <p:cNvGrpSpPr/>
          <p:nvPr/>
        </p:nvGrpSpPr>
        <p:grpSpPr>
          <a:xfrm>
            <a:off x="293855" y="6172200"/>
            <a:ext cx="5322202" cy="498489"/>
            <a:chOff x="0" y="0"/>
            <a:chExt cx="9566659" cy="896034"/>
          </a:xfrm>
        </p:grpSpPr>
        <p:sp>
          <p:nvSpPr>
            <p:cNvPr id="15" name="Freeform 15"/>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6" name="Group 16"/>
          <p:cNvGrpSpPr/>
          <p:nvPr/>
        </p:nvGrpSpPr>
        <p:grpSpPr>
          <a:xfrm>
            <a:off x="11442785" y="379321"/>
            <a:ext cx="963560" cy="1002543"/>
            <a:chOff x="0" y="0"/>
            <a:chExt cx="1732000" cy="1802072"/>
          </a:xfrm>
        </p:grpSpPr>
        <p:sp>
          <p:nvSpPr>
            <p:cNvPr id="17" name="Freeform 17"/>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8" name="Group 18"/>
          <p:cNvGrpSpPr/>
          <p:nvPr/>
        </p:nvGrpSpPr>
        <p:grpSpPr>
          <a:xfrm>
            <a:off x="11851752" y="566647"/>
            <a:ext cx="554593" cy="2418198"/>
            <a:chOff x="0" y="0"/>
            <a:chExt cx="996882" cy="4346712"/>
          </a:xfrm>
        </p:grpSpPr>
        <p:sp>
          <p:nvSpPr>
            <p:cNvPr id="19" name="Freeform 19"/>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0" name="TextBox 20"/>
          <p:cNvSpPr txBox="1"/>
          <p:nvPr/>
        </p:nvSpPr>
        <p:spPr>
          <a:xfrm>
            <a:off x="598317" y="426058"/>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ABOUT US</a:t>
            </a:r>
          </a:p>
        </p:txBody>
      </p:sp>
      <p:graphicFrame>
        <p:nvGraphicFramePr>
          <p:cNvPr id="28" name="Table 28">
            <a:extLst>
              <a:ext uri="{FF2B5EF4-FFF2-40B4-BE49-F238E27FC236}">
                <a16:creationId xmlns:a16="http://schemas.microsoft.com/office/drawing/2014/main" id="{D16D09DE-53A6-6E6F-16AC-8AFDAB0CC04A}"/>
              </a:ext>
            </a:extLst>
          </p:cNvPr>
          <p:cNvGraphicFramePr>
            <a:graphicFrameLocks noGrp="1"/>
          </p:cNvGraphicFramePr>
          <p:nvPr>
            <p:extLst>
              <p:ext uri="{D42A27DB-BD31-4B8C-83A1-F6EECF244321}">
                <p14:modId xmlns:p14="http://schemas.microsoft.com/office/powerpoint/2010/main" val="3671145050"/>
              </p:ext>
            </p:extLst>
          </p:nvPr>
        </p:nvGraphicFramePr>
        <p:xfrm>
          <a:off x="598317" y="1353193"/>
          <a:ext cx="10639984" cy="3982245"/>
        </p:xfrm>
        <a:graphic>
          <a:graphicData uri="http://schemas.openxmlformats.org/drawingml/2006/table">
            <a:tbl>
              <a:tblPr firstRow="1" bandRow="1">
                <a:tableStyleId>{5C22544A-7EE6-4342-B048-85BDC9FD1C3A}</a:tableStyleId>
              </a:tblPr>
              <a:tblGrid>
                <a:gridCol w="1784652">
                  <a:extLst>
                    <a:ext uri="{9D8B030D-6E8A-4147-A177-3AD203B41FA5}">
                      <a16:colId xmlns:a16="http://schemas.microsoft.com/office/drawing/2014/main" val="1661320431"/>
                    </a:ext>
                  </a:extLst>
                </a:gridCol>
                <a:gridCol w="1000453">
                  <a:extLst>
                    <a:ext uri="{9D8B030D-6E8A-4147-A177-3AD203B41FA5}">
                      <a16:colId xmlns:a16="http://schemas.microsoft.com/office/drawing/2014/main" val="3935137546"/>
                    </a:ext>
                  </a:extLst>
                </a:gridCol>
                <a:gridCol w="1393608">
                  <a:extLst>
                    <a:ext uri="{9D8B030D-6E8A-4147-A177-3AD203B41FA5}">
                      <a16:colId xmlns:a16="http://schemas.microsoft.com/office/drawing/2014/main" val="1885464215"/>
                    </a:ext>
                  </a:extLst>
                </a:gridCol>
                <a:gridCol w="1013533">
                  <a:extLst>
                    <a:ext uri="{9D8B030D-6E8A-4147-A177-3AD203B41FA5}">
                      <a16:colId xmlns:a16="http://schemas.microsoft.com/office/drawing/2014/main" val="4190237473"/>
                    </a:ext>
                  </a:extLst>
                </a:gridCol>
                <a:gridCol w="1013533">
                  <a:extLst>
                    <a:ext uri="{9D8B030D-6E8A-4147-A177-3AD203B41FA5}">
                      <a16:colId xmlns:a16="http://schemas.microsoft.com/office/drawing/2014/main" val="2264264231"/>
                    </a:ext>
                  </a:extLst>
                </a:gridCol>
                <a:gridCol w="1583645">
                  <a:extLst>
                    <a:ext uri="{9D8B030D-6E8A-4147-A177-3AD203B41FA5}">
                      <a16:colId xmlns:a16="http://schemas.microsoft.com/office/drawing/2014/main" val="1734580539"/>
                    </a:ext>
                  </a:extLst>
                </a:gridCol>
                <a:gridCol w="988638">
                  <a:extLst>
                    <a:ext uri="{9D8B030D-6E8A-4147-A177-3AD203B41FA5}">
                      <a16:colId xmlns:a16="http://schemas.microsoft.com/office/drawing/2014/main" val="2892571019"/>
                    </a:ext>
                  </a:extLst>
                </a:gridCol>
                <a:gridCol w="721698">
                  <a:extLst>
                    <a:ext uri="{9D8B030D-6E8A-4147-A177-3AD203B41FA5}">
                      <a16:colId xmlns:a16="http://schemas.microsoft.com/office/drawing/2014/main" val="229371070"/>
                    </a:ext>
                  </a:extLst>
                </a:gridCol>
                <a:gridCol w="1140224">
                  <a:extLst>
                    <a:ext uri="{9D8B030D-6E8A-4147-A177-3AD203B41FA5}">
                      <a16:colId xmlns:a16="http://schemas.microsoft.com/office/drawing/2014/main" val="3857707748"/>
                    </a:ext>
                  </a:extLst>
                </a:gridCol>
              </a:tblGrid>
              <a:tr h="541583">
                <a:tc>
                  <a:txBody>
                    <a:bodyPr/>
                    <a:lstStyle/>
                    <a:p>
                      <a:pPr algn="ctr"/>
                      <a:r>
                        <a:rPr lang="en-US" sz="1300" b="1" dirty="0"/>
                        <a:t>NAME</a:t>
                      </a:r>
                    </a:p>
                  </a:txBody>
                  <a:tcPr marL="70362" marR="70362" marT="35181" marB="35181"/>
                </a:tc>
                <a:tc>
                  <a:txBody>
                    <a:bodyPr/>
                    <a:lstStyle/>
                    <a:p>
                      <a:pPr algn="ctr"/>
                      <a:r>
                        <a:rPr lang="en-US" sz="1300" b="1" dirty="0"/>
                        <a:t>Fingerprint</a:t>
                      </a:r>
                    </a:p>
                  </a:txBody>
                  <a:tcPr marL="70362" marR="70362" marT="35181" marB="35181"/>
                </a:tc>
                <a:tc>
                  <a:txBody>
                    <a:bodyPr/>
                    <a:lstStyle/>
                    <a:p>
                      <a:pPr algn="ctr"/>
                      <a:r>
                        <a:rPr lang="en-US" sz="1300" b="1" dirty="0"/>
                        <a:t>Model Deployment</a:t>
                      </a:r>
                    </a:p>
                  </a:txBody>
                  <a:tcPr marL="70362" marR="70362" marT="35181" marB="35181"/>
                </a:tc>
                <a:tc>
                  <a:txBody>
                    <a:bodyPr/>
                    <a:lstStyle/>
                    <a:p>
                      <a:pPr algn="ctr"/>
                      <a:r>
                        <a:rPr lang="en-US" sz="1300" b="1" dirty="0"/>
                        <a:t>Facial Features</a:t>
                      </a:r>
                    </a:p>
                  </a:txBody>
                  <a:tcPr marL="70362" marR="70362" marT="35181" marB="35181"/>
                </a:tc>
                <a:tc>
                  <a:txBody>
                    <a:bodyPr/>
                    <a:lstStyle/>
                    <a:p>
                      <a:pPr algn="ctr"/>
                      <a:r>
                        <a:rPr lang="en-US" sz="1300" b="1" dirty="0"/>
                        <a:t>Skin Tone</a:t>
                      </a:r>
                    </a:p>
                  </a:txBody>
                  <a:tcPr marL="70362" marR="70362" marT="35181" marB="35181"/>
                </a:tc>
                <a:tc>
                  <a:txBody>
                    <a:bodyPr/>
                    <a:lstStyle/>
                    <a:p>
                      <a:pPr algn="ctr"/>
                      <a:r>
                        <a:rPr lang="en-US" sz="1300" b="1" dirty="0"/>
                        <a:t>Web</a:t>
                      </a:r>
                    </a:p>
                    <a:p>
                      <a:pPr algn="ctr"/>
                      <a:r>
                        <a:rPr lang="en-US" sz="1300" b="1" dirty="0"/>
                        <a:t>Development</a:t>
                      </a:r>
                    </a:p>
                  </a:txBody>
                  <a:tcPr marL="70362" marR="70362" marT="35181" marB="35181"/>
                </a:tc>
                <a:tc>
                  <a:txBody>
                    <a:bodyPr/>
                    <a:lstStyle/>
                    <a:p>
                      <a:pPr algn="ctr"/>
                      <a:r>
                        <a:rPr lang="en-US" sz="1300" b="1" dirty="0"/>
                        <a:t>Height</a:t>
                      </a:r>
                    </a:p>
                  </a:txBody>
                  <a:tcPr marL="70362" marR="70362" marT="35181" marB="35181"/>
                </a:tc>
                <a:tc>
                  <a:txBody>
                    <a:bodyPr/>
                    <a:lstStyle/>
                    <a:p>
                      <a:pPr algn="ctr"/>
                      <a:r>
                        <a:rPr lang="en-US" sz="1300" b="1" dirty="0"/>
                        <a:t>Eyes</a:t>
                      </a:r>
                    </a:p>
                  </a:txBody>
                  <a:tcPr marL="70362" marR="70362" marT="35181" marB="35181"/>
                </a:tc>
                <a:tc>
                  <a:txBody>
                    <a:bodyPr/>
                    <a:lstStyle/>
                    <a:p>
                      <a:pPr algn="ctr"/>
                      <a:r>
                        <a:rPr lang="en-US" sz="1300" b="1" dirty="0"/>
                        <a:t>Blood</a:t>
                      </a:r>
                    </a:p>
                  </a:txBody>
                  <a:tcPr marL="70362" marR="70362" marT="35181" marB="35181"/>
                </a:tc>
                <a:extLst>
                  <a:ext uri="{0D108BD9-81ED-4DB2-BD59-A6C34878D82A}">
                    <a16:rowId xmlns:a16="http://schemas.microsoft.com/office/drawing/2014/main" val="2309627887"/>
                  </a:ext>
                </a:extLst>
              </a:tr>
              <a:tr h="315694">
                <a:tc>
                  <a:txBody>
                    <a:bodyPr/>
                    <a:lstStyle/>
                    <a:p>
                      <a:pPr algn="ctr"/>
                      <a:r>
                        <a:rPr lang="en-US" sz="1300" b="1" dirty="0"/>
                        <a:t>Omer </a:t>
                      </a:r>
                      <a:r>
                        <a:rPr lang="en-US" sz="1300" b="1" dirty="0" err="1"/>
                        <a:t>Jouhar</a:t>
                      </a: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extLst>
                  <a:ext uri="{0D108BD9-81ED-4DB2-BD59-A6C34878D82A}">
                    <a16:rowId xmlns:a16="http://schemas.microsoft.com/office/drawing/2014/main" val="4245833510"/>
                  </a:ext>
                </a:extLst>
              </a:tr>
              <a:tr h="315694">
                <a:tc>
                  <a:txBody>
                    <a:bodyPr/>
                    <a:lstStyle/>
                    <a:p>
                      <a:pPr algn="ctr"/>
                      <a:r>
                        <a:rPr lang="en-US" sz="1300" b="1" dirty="0"/>
                        <a:t>Mubeen Ali shah</a:t>
                      </a:r>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extLst>
                  <a:ext uri="{0D108BD9-81ED-4DB2-BD59-A6C34878D82A}">
                    <a16:rowId xmlns:a16="http://schemas.microsoft.com/office/drawing/2014/main" val="1577689870"/>
                  </a:ext>
                </a:extLst>
              </a:tr>
              <a:tr h="315694">
                <a:tc>
                  <a:txBody>
                    <a:bodyPr/>
                    <a:lstStyle/>
                    <a:p>
                      <a:pPr algn="ctr"/>
                      <a:r>
                        <a:rPr lang="en-US" sz="1300" b="1" dirty="0"/>
                        <a:t>Muhammad Nauman</a:t>
                      </a:r>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300" dirty="0"/>
                        <a:t>✅</a:t>
                      </a:r>
                      <a:endParaRPr lang="en-US" sz="1300" b="1" dirty="0"/>
                    </a:p>
                  </a:txBody>
                  <a:tcPr marL="70362" marR="70362" marT="35181" marB="35181"/>
                </a:tc>
                <a:extLst>
                  <a:ext uri="{0D108BD9-81ED-4DB2-BD59-A6C34878D82A}">
                    <a16:rowId xmlns:a16="http://schemas.microsoft.com/office/drawing/2014/main" val="4244730837"/>
                  </a:ext>
                </a:extLst>
              </a:tr>
              <a:tr h="315694">
                <a:tc>
                  <a:txBody>
                    <a:bodyPr/>
                    <a:lstStyle/>
                    <a:p>
                      <a:pPr algn="ctr"/>
                      <a:r>
                        <a:rPr lang="en-US" sz="1300" b="1" dirty="0"/>
                        <a:t>Ammar </a:t>
                      </a:r>
                      <a:r>
                        <a:rPr lang="en-US" sz="1300" b="1" dirty="0" err="1"/>
                        <a:t>Chattha</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extLst>
                  <a:ext uri="{0D108BD9-81ED-4DB2-BD59-A6C34878D82A}">
                    <a16:rowId xmlns:a16="http://schemas.microsoft.com/office/drawing/2014/main" val="2713304750"/>
                  </a:ext>
                </a:extLst>
              </a:tr>
              <a:tr h="315694">
                <a:tc>
                  <a:txBody>
                    <a:bodyPr/>
                    <a:lstStyle/>
                    <a:p>
                      <a:pPr algn="ctr"/>
                      <a:r>
                        <a:rPr lang="en-US" sz="1300" b="1" dirty="0"/>
                        <a:t>Zainab</a:t>
                      </a:r>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dirty="0"/>
                    </a:p>
                  </a:txBody>
                  <a:tcPr marL="70362" marR="70362" marT="35181" marB="35181"/>
                </a:tc>
                <a:extLst>
                  <a:ext uri="{0D108BD9-81ED-4DB2-BD59-A6C34878D82A}">
                    <a16:rowId xmlns:a16="http://schemas.microsoft.com/office/drawing/2014/main" val="694878946"/>
                  </a:ext>
                </a:extLst>
              </a:tr>
              <a:tr h="315694">
                <a:tc>
                  <a:txBody>
                    <a:bodyPr/>
                    <a:lstStyle/>
                    <a:p>
                      <a:pPr algn="ctr"/>
                      <a:r>
                        <a:rPr lang="en-US" sz="1300" b="1" dirty="0" err="1"/>
                        <a:t>Munazah</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extLst>
                  <a:ext uri="{0D108BD9-81ED-4DB2-BD59-A6C34878D82A}">
                    <a16:rowId xmlns:a16="http://schemas.microsoft.com/office/drawing/2014/main" val="3408245827"/>
                  </a:ext>
                </a:extLst>
              </a:tr>
              <a:tr h="190192">
                <a:tc>
                  <a:txBody>
                    <a:bodyPr/>
                    <a:lstStyle/>
                    <a:p>
                      <a:pPr algn="ctr"/>
                      <a:r>
                        <a:rPr lang="en-US" sz="1300" b="1" dirty="0"/>
                        <a:t>Saad Ali</a:t>
                      </a:r>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t>✅</a:t>
                      </a:r>
                    </a:p>
                  </a:txBody>
                  <a:tcPr marL="70362" marR="70362" marT="35181" marB="35181"/>
                </a:tc>
                <a:tc>
                  <a:txBody>
                    <a:bodyPr/>
                    <a:lstStyle/>
                    <a:p>
                      <a:pPr algn="ctr"/>
                      <a:endParaRPr lang="en-US" sz="1300" b="1"/>
                    </a:p>
                  </a:txBody>
                  <a:tcPr marL="70362" marR="70362" marT="35181" marB="3518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a:t>
                      </a:r>
                    </a:p>
                  </a:txBody>
                  <a:tcPr marL="70362" marR="70362" marT="35181" marB="35181"/>
                </a:tc>
                <a:tc>
                  <a:txBody>
                    <a:bodyPr/>
                    <a:lstStyle/>
                    <a:p>
                      <a:pPr algn="ctr"/>
                      <a:endParaRPr lang="en-US" sz="1300" b="1"/>
                    </a:p>
                  </a:txBody>
                  <a:tcPr marL="70362" marR="70362" marT="35181" marB="35181"/>
                </a:tc>
                <a:extLst>
                  <a:ext uri="{0D108BD9-81ED-4DB2-BD59-A6C34878D82A}">
                    <a16:rowId xmlns:a16="http://schemas.microsoft.com/office/drawing/2014/main" val="2062041476"/>
                  </a:ext>
                </a:extLst>
              </a:tr>
              <a:tr h="315694">
                <a:tc>
                  <a:txBody>
                    <a:bodyPr/>
                    <a:lstStyle/>
                    <a:p>
                      <a:pPr algn="ctr"/>
                      <a:r>
                        <a:rPr lang="en-US" sz="1300" b="1" dirty="0" err="1"/>
                        <a:t>Mawiya</a:t>
                      </a:r>
                      <a:r>
                        <a:rPr lang="en-US" sz="1300" b="1" dirty="0"/>
                        <a:t> Kaleem</a:t>
                      </a:r>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extLst>
                  <a:ext uri="{0D108BD9-81ED-4DB2-BD59-A6C34878D82A}">
                    <a16:rowId xmlns:a16="http://schemas.microsoft.com/office/drawing/2014/main" val="2136365739"/>
                  </a:ext>
                </a:extLst>
              </a:tr>
              <a:tr h="315694">
                <a:tc>
                  <a:txBody>
                    <a:bodyPr/>
                    <a:lstStyle/>
                    <a:p>
                      <a:pPr algn="ctr"/>
                      <a:r>
                        <a:rPr lang="en-US" sz="1300" b="1" dirty="0"/>
                        <a:t>Ahad Malik</a:t>
                      </a:r>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dirty="0"/>
                    </a:p>
                  </a:txBody>
                  <a:tcPr marL="70362" marR="70362" marT="35181" marB="35181"/>
                </a:tc>
                <a:extLst>
                  <a:ext uri="{0D108BD9-81ED-4DB2-BD59-A6C34878D82A}">
                    <a16:rowId xmlns:a16="http://schemas.microsoft.com/office/drawing/2014/main" val="60684351"/>
                  </a:ext>
                </a:extLst>
              </a:tr>
              <a:tr h="315694">
                <a:tc>
                  <a:txBody>
                    <a:bodyPr/>
                    <a:lstStyle/>
                    <a:p>
                      <a:pPr algn="ctr"/>
                      <a:r>
                        <a:rPr lang="en-US" sz="1300" b="1" dirty="0"/>
                        <a:t>Asad Mehmood</a:t>
                      </a:r>
                    </a:p>
                  </a:txBody>
                  <a:tcPr marL="70362" marR="70362" marT="35181" marB="35181"/>
                </a:tc>
                <a:tc>
                  <a:txBody>
                    <a:bodyPr/>
                    <a:lstStyle/>
                    <a:p>
                      <a:pPr algn="ctr"/>
                      <a:endParaRPr lang="en-US" sz="1300" b="1"/>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extLst>
                  <a:ext uri="{0D108BD9-81ED-4DB2-BD59-A6C34878D82A}">
                    <a16:rowId xmlns:a16="http://schemas.microsoft.com/office/drawing/2014/main" val="2098110576"/>
                  </a:ext>
                </a:extLst>
              </a:tr>
              <a:tr h="315694">
                <a:tc>
                  <a:txBody>
                    <a:bodyPr/>
                    <a:lstStyle/>
                    <a:p>
                      <a:pPr algn="ctr"/>
                      <a:r>
                        <a:rPr lang="en-US" sz="1300" b="1" dirty="0"/>
                        <a:t>Hassan Ahmad</a:t>
                      </a:r>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tc>
                  <a:txBody>
                    <a:bodyPr/>
                    <a:lstStyle/>
                    <a:p>
                      <a:pPr algn="ctr"/>
                      <a:endParaRPr lang="en-US" sz="1300" b="1"/>
                    </a:p>
                  </a:txBody>
                  <a:tcPr marL="70362" marR="70362" marT="35181" marB="35181"/>
                </a:tc>
                <a:tc>
                  <a:txBody>
                    <a:bodyPr/>
                    <a:lstStyle/>
                    <a:p>
                      <a:pPr algn="ct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tc>
                  <a:txBody>
                    <a:bodyPr/>
                    <a:lstStyle/>
                    <a:p>
                      <a:pPr algn="ctr"/>
                      <a:endParaRPr lang="en-US" sz="1300" b="1" dirty="0"/>
                    </a:p>
                  </a:txBody>
                  <a:tcPr marL="70362" marR="70362" marT="35181" marB="35181"/>
                </a:tc>
                <a:tc>
                  <a:txBody>
                    <a:bodyPr/>
                    <a:lstStyle/>
                    <a:p>
                      <a:pPr algn="ctr"/>
                      <a:r>
                        <a:rPr lang="en-US" sz="1400" b="1" dirty="0"/>
                        <a:t>✅</a:t>
                      </a:r>
                      <a:endParaRPr lang="en-US" sz="1300" b="1" dirty="0"/>
                    </a:p>
                  </a:txBody>
                  <a:tcPr marL="70362" marR="70362" marT="35181" marB="35181"/>
                </a:tc>
                <a:extLst>
                  <a:ext uri="{0D108BD9-81ED-4DB2-BD59-A6C34878D82A}">
                    <a16:rowId xmlns:a16="http://schemas.microsoft.com/office/drawing/2014/main" val="247582359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Fingerprint</a:t>
            </a:r>
          </a:p>
        </p:txBody>
      </p:sp>
      <p:sp>
        <p:nvSpPr>
          <p:cNvPr id="25" name="TextBox 25"/>
          <p:cNvSpPr txBox="1"/>
          <p:nvPr/>
        </p:nvSpPr>
        <p:spPr>
          <a:xfrm>
            <a:off x="456781" y="1568949"/>
            <a:ext cx="11125619" cy="4616648"/>
          </a:xfrm>
          <a:prstGeom prst="rect">
            <a:avLst/>
          </a:prstGeom>
          <a:solidFill>
            <a:schemeClr val="bg1"/>
          </a:solidFill>
        </p:spPr>
        <p:txBody>
          <a:bodyPr wrap="square" lIns="0" tIns="0" rIns="0" bIns="0" rtlCol="0" anchor="t">
            <a:spAutoFit/>
          </a:bodyPr>
          <a:lstStyle/>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DATASET</a:t>
            </a:r>
          </a:p>
          <a:p>
            <a:pPr>
              <a:lnSpc>
                <a:spcPts val="204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1200 Dpi, 512 by 512 necessary image processing applied</a:t>
            </a:r>
          </a:p>
          <a:p>
            <a:pPr>
              <a:lnSpc>
                <a:spcPts val="2040"/>
              </a:lnSpc>
            </a:pPr>
            <a:r>
              <a:rPr lang="en-US" sz="1600" dirty="0">
                <a:latin typeface="Arial" panose="020B0604020202020204" pitchFamily="34" charset="0"/>
                <a:cs typeface="Arial" panose="020B0604020202020204" pitchFamily="34" charset="0"/>
              </a:rPr>
              <a:t>	</a:t>
            </a:r>
            <a:r>
              <a:rPr lang="en-US" sz="2133"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Data augmentation techniques have been applied to enhance positive images through rotation and image mirroring approaches. Additionally, for the negative class, random pairing of fingerprint data points has been implemented.</a:t>
            </a:r>
          </a:p>
          <a:p>
            <a:pPr>
              <a:lnSpc>
                <a:spcPts val="2040"/>
              </a:lnSpc>
            </a:pPr>
            <a:endParaRPr lang="en-US" sz="2000" dirty="0">
              <a:latin typeface="Arial" panose="020B0604020202020204" pitchFamily="34" charset="0"/>
              <a:cs typeface="Arial" panose="020B0604020202020204" pitchFamily="34" charset="0"/>
            </a:endParaRPr>
          </a:p>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REFRENCES</a:t>
            </a:r>
          </a:p>
          <a:p>
            <a:pPr>
              <a:lnSpc>
                <a:spcPts val="204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Maiti</a:t>
            </a:r>
            <a:r>
              <a:rPr lang="en-US" sz="1600" dirty="0">
                <a:latin typeface="Arial" panose="020B0604020202020204" pitchFamily="34" charset="0"/>
                <a:cs typeface="Arial" panose="020B0604020202020204" pitchFamily="34" charset="0"/>
              </a:rPr>
              <a:t>, D., </a:t>
            </a:r>
            <a:r>
              <a:rPr lang="en-US" sz="1600" dirty="0" err="1">
                <a:latin typeface="Arial" panose="020B0604020202020204" pitchFamily="34" charset="0"/>
                <a:cs typeface="Arial" panose="020B0604020202020204" pitchFamily="34" charset="0"/>
              </a:rPr>
              <a:t>Basak</a:t>
            </a:r>
            <a:r>
              <a:rPr lang="en-US" sz="1600" dirty="0">
                <a:latin typeface="Arial" panose="020B0604020202020204" pitchFamily="34" charset="0"/>
                <a:cs typeface="Arial" panose="020B0604020202020204" pitchFamily="34" charset="0"/>
              </a:rPr>
              <a:t>, M., &amp; Das, D. (2023). Quality and Feature Analysis of Parent and Child Fingerprints in West Bengal, India. International Journal for Research in Applied Science &amp; Engineering Technology (IJRASET), 11(X), 127. </a:t>
            </a:r>
            <a:endParaRPr lang="en-US" sz="2133" dirty="0">
              <a:latin typeface="Arial" panose="020B0604020202020204" pitchFamily="34" charset="0"/>
              <a:cs typeface="Arial" panose="020B0604020202020204" pitchFamily="34" charset="0"/>
            </a:endParaRPr>
          </a:p>
          <a:p>
            <a:pPr>
              <a:lnSpc>
                <a:spcPts val="2040"/>
              </a:lnSpc>
            </a:pPr>
            <a:r>
              <a:rPr lang="en-US" sz="2133" dirty="0">
                <a:latin typeface="Arial" panose="020B0604020202020204" pitchFamily="34" charset="0"/>
                <a:cs typeface="Arial" panose="020B0604020202020204" pitchFamily="34" charset="0"/>
              </a:rPr>
              <a:t>	</a:t>
            </a:r>
            <a:r>
              <a:rPr lang="en-US" sz="2133" b="1" dirty="0">
                <a:latin typeface="Arial" panose="020B0604020202020204" pitchFamily="34" charset="0"/>
                <a:cs typeface="Arial" panose="020B0604020202020204" pitchFamily="34" charset="0"/>
              </a:rPr>
              <a:t>.</a:t>
            </a:r>
            <a:r>
              <a:rPr lang="en-US" sz="2133"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Aigbogun</a:t>
            </a:r>
            <a:r>
              <a:rPr lang="en-US" sz="1600" dirty="0">
                <a:latin typeface="Arial" panose="020B0604020202020204" pitchFamily="34" charset="0"/>
                <a:cs typeface="Arial" panose="020B0604020202020204" pitchFamily="34" charset="0"/>
              </a:rPr>
              <a:t> Jr., E. O., </a:t>
            </a:r>
            <a:r>
              <a:rPr lang="en-US" sz="1600" dirty="0" err="1">
                <a:latin typeface="Arial" panose="020B0604020202020204" pitchFamily="34" charset="0"/>
                <a:cs typeface="Arial" panose="020B0604020202020204" pitchFamily="34" charset="0"/>
              </a:rPr>
              <a:t>Ibeachu</a:t>
            </a:r>
            <a:r>
              <a:rPr lang="en-US" sz="1600" dirty="0">
                <a:latin typeface="Arial" panose="020B0604020202020204" pitchFamily="34" charset="0"/>
                <a:cs typeface="Arial" panose="020B0604020202020204" pitchFamily="34" charset="0"/>
              </a:rPr>
              <a:t>, C. P., &amp; Lemuel, A. M. (2019). Fingerprint pattern similarity: a family-based study using novel classification. Anatomy, doi:10.2399/ana.19.065.</a:t>
            </a:r>
          </a:p>
          <a:p>
            <a:pPr>
              <a:lnSpc>
                <a:spcPts val="2040"/>
              </a:lnSpc>
            </a:pPr>
            <a:endParaRPr lang="en-US" sz="2000" dirty="0">
              <a:latin typeface="Arial" panose="020B0604020202020204" pitchFamily="34" charset="0"/>
              <a:cs typeface="Arial" panose="020B0604020202020204" pitchFamily="34" charset="0"/>
            </a:endParaRPr>
          </a:p>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APPROACH</a:t>
            </a:r>
          </a:p>
          <a:p>
            <a:pPr>
              <a:lnSpc>
                <a:spcPts val="204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 Siamese neural network has been implemented using constructive loss function with </a:t>
            </a:r>
            <a:r>
              <a:rPr lang="en-US" sz="1600" dirty="0" err="1">
                <a:latin typeface="Arial" panose="020B0604020202020204" pitchFamily="34" charset="0"/>
                <a:cs typeface="Arial" panose="020B0604020202020204" pitchFamily="34" charset="0"/>
              </a:rPr>
              <a:t>PyTorch</a:t>
            </a:r>
            <a:r>
              <a:rPr lang="en-US" sz="1600" dirty="0">
                <a:latin typeface="Arial" panose="020B0604020202020204" pitchFamily="34" charset="0"/>
                <a:cs typeface="Arial" panose="020B0604020202020204" pitchFamily="34" charset="0"/>
              </a:rPr>
              <a:t>. A convolutional neural network (CNN) employed to create the feature vector.</a:t>
            </a:r>
          </a:p>
          <a:p>
            <a:pPr>
              <a:lnSpc>
                <a:spcPts val="2040"/>
              </a:lnSpc>
            </a:pPr>
            <a:r>
              <a:rPr lang="en-US" sz="1600" dirty="0">
                <a:latin typeface="Arial" panose="020B0604020202020204" pitchFamily="34" charset="0"/>
                <a:cs typeface="Arial" panose="020B0604020202020204" pitchFamily="34" charset="0"/>
              </a:rPr>
              <a:t>	</a:t>
            </a:r>
          </a:p>
          <a:p>
            <a:pPr>
              <a:lnSpc>
                <a:spcPts val="2040"/>
              </a:lnSpc>
            </a:pPr>
            <a:endParaRPr lang="en-US" sz="2000" dirty="0">
              <a:latin typeface="Montserrat Classic"/>
            </a:endParaRPr>
          </a:p>
          <a:p>
            <a:pPr>
              <a:lnSpc>
                <a:spcPts val="2040"/>
              </a:lnSpc>
            </a:pPr>
            <a:endParaRPr lang="en-US" sz="2000" dirty="0">
              <a:latin typeface="Montserrat Classic"/>
            </a:endParaRPr>
          </a:p>
          <a:p>
            <a:pPr>
              <a:lnSpc>
                <a:spcPts val="2040"/>
              </a:lnSpc>
            </a:pPr>
            <a:endParaRPr lang="en-US" sz="2000" dirty="0">
              <a:latin typeface="Montserrat Class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45A28BB-25FB-CD47-FC98-B125AB859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63" y="1606721"/>
            <a:ext cx="10540269" cy="5087010"/>
          </a:xfrm>
          <a:prstGeom prst="rect">
            <a:avLst/>
          </a:prstGeom>
        </p:spPr>
      </p:pic>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Fingerprint</a:t>
            </a:r>
          </a:p>
        </p:txBody>
      </p:sp>
    </p:spTree>
    <p:extLst>
      <p:ext uri="{BB962C8B-B14F-4D97-AF65-F5344CB8AC3E}">
        <p14:creationId xmlns:p14="http://schemas.microsoft.com/office/powerpoint/2010/main" val="179846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FACIAL</a:t>
            </a:r>
          </a:p>
        </p:txBody>
      </p:sp>
      <p:sp>
        <p:nvSpPr>
          <p:cNvPr id="15" name="TextBox 14">
            <a:extLst>
              <a:ext uri="{FF2B5EF4-FFF2-40B4-BE49-F238E27FC236}">
                <a16:creationId xmlns:a16="http://schemas.microsoft.com/office/drawing/2014/main" id="{35788B54-BE64-B731-ED76-B53A23076A09}"/>
              </a:ext>
            </a:extLst>
          </p:cNvPr>
          <p:cNvSpPr txBox="1"/>
          <p:nvPr/>
        </p:nvSpPr>
        <p:spPr>
          <a:xfrm>
            <a:off x="776023" y="1600200"/>
            <a:ext cx="10103971" cy="6302238"/>
          </a:xfrm>
          <a:prstGeom prst="rect">
            <a:avLst/>
          </a:prstGeom>
          <a:noFill/>
        </p:spPr>
        <p:txBody>
          <a:bodyPr wrap="square">
            <a:spAutoFit/>
          </a:bodyPr>
          <a:lstStyle/>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DATASET</a:t>
            </a:r>
          </a:p>
          <a:p>
            <a:pPr marL="228611" indent="-228611">
              <a:buFont typeface="Arial" panose="020B0604020202020204" pitchFamily="34" charset="0"/>
              <a:buChar char="•"/>
            </a:pP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KinFaceW</a:t>
            </a:r>
            <a:r>
              <a:rPr lang="en-US" sz="1600" b="1" dirty="0">
                <a:latin typeface="Arial" panose="020B0604020202020204" pitchFamily="34" charset="0"/>
                <a:cs typeface="Arial" panose="020B0604020202020204" pitchFamily="34" charset="0"/>
              </a:rPr>
              <a:t>-I , </a:t>
            </a:r>
            <a:r>
              <a:rPr lang="en-US" sz="1600" b="1" dirty="0" err="1">
                <a:latin typeface="Arial" panose="020B0604020202020204" pitchFamily="34" charset="0"/>
                <a:cs typeface="Arial" panose="020B0604020202020204" pitchFamily="34" charset="0"/>
              </a:rPr>
              <a:t>KinFaceW</a:t>
            </a:r>
            <a:r>
              <a:rPr lang="en-US" sz="1600" b="1" dirty="0">
                <a:latin typeface="Arial" panose="020B0604020202020204" pitchFamily="34" charset="0"/>
                <a:cs typeface="Arial" panose="020B0604020202020204" pitchFamily="34" charset="0"/>
              </a:rPr>
              <a:t>-II </a:t>
            </a:r>
          </a:p>
          <a:p>
            <a:r>
              <a:rPr lang="en-US" sz="16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Introduced by Lu et al. in Min Xu, </a:t>
            </a:r>
            <a:r>
              <a:rPr lang="en-US" sz="1600" dirty="0" err="1">
                <a:latin typeface="Arial" panose="020B0604020202020204" pitchFamily="34" charset="0"/>
                <a:cs typeface="Arial" panose="020B0604020202020204" pitchFamily="34" charset="0"/>
              </a:rPr>
              <a:t>Ximiao</a:t>
            </a:r>
            <a:r>
              <a:rPr lang="en-US" sz="1600" dirty="0">
                <a:latin typeface="Arial" panose="020B0604020202020204" pitchFamily="34" charset="0"/>
                <a:cs typeface="Arial" panose="020B0604020202020204" pitchFamily="34" charset="0"/>
              </a:rPr>
              <a:t> Zhang, </a:t>
            </a:r>
            <a:r>
              <a:rPr lang="en-US" sz="1600" dirty="0" err="1">
                <a:latin typeface="Arial" panose="020B0604020202020204" pitchFamily="34" charset="0"/>
                <a:cs typeface="Arial" panose="020B0604020202020204" pitchFamily="34" charset="0"/>
              </a:rPr>
              <a:t>Xiuzhuang</a:t>
            </a:r>
            <a:r>
              <a:rPr lang="en-US" sz="1600" dirty="0">
                <a:latin typeface="Arial" panose="020B0604020202020204" pitchFamily="34" charset="0"/>
                <a:cs typeface="Arial" panose="020B0604020202020204" pitchFamily="34" charset="0"/>
              </a:rPr>
              <a:t> Zhou</a:t>
            </a:r>
          </a:p>
          <a:p>
            <a:r>
              <a:rPr lang="en-US" sz="16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KinFaceW</a:t>
            </a:r>
            <a:r>
              <a:rPr lang="en-US" sz="1600" dirty="0">
                <a:latin typeface="Arial" panose="020B0604020202020204" pitchFamily="34" charset="0"/>
                <a:cs typeface="Arial" panose="020B0604020202020204" pitchFamily="34" charset="0"/>
              </a:rPr>
              <a:t>-I dataset contains 533 pairs of facial images of persons with a kin relation. Four different kin relations are considered in the dataset: father and daughter (F-D) with 134 pairs, father and son (F-S) with 156 pairs, mother and daughter (M-D) with 127 pairs, mother and son (M-S) with 116 pairs. Each sample is composed of one parent face image and one child face image.</a:t>
            </a:r>
          </a:p>
          <a:p>
            <a:r>
              <a:rPr lang="en-US" sz="16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KinFaceW</a:t>
            </a:r>
            <a:r>
              <a:rPr lang="en-US" sz="1600" dirty="0">
                <a:latin typeface="Arial" panose="020B0604020202020204" pitchFamily="34" charset="0"/>
                <a:cs typeface="Arial" panose="020B0604020202020204" pitchFamily="34" charset="0"/>
              </a:rPr>
              <a:t>-II Dataset consists of 1000 pairs of facial images of individuals with a kin relation. This database also considers four common kin relations: father and daughter (F-D), father and son (F-S), mother and daughter (M-D), mother and son (M-S). Different from the </a:t>
            </a:r>
            <a:r>
              <a:rPr lang="en-US" sz="1600" dirty="0" err="1">
                <a:latin typeface="Arial" panose="020B0604020202020204" pitchFamily="34" charset="0"/>
                <a:cs typeface="Arial" panose="020B0604020202020204" pitchFamily="34" charset="0"/>
              </a:rPr>
              <a:t>KinFaceW</a:t>
            </a:r>
            <a:r>
              <a:rPr lang="en-US" sz="1600" dirty="0">
                <a:latin typeface="Arial" panose="020B0604020202020204" pitchFamily="34" charset="0"/>
                <a:cs typeface="Arial" panose="020B0604020202020204" pitchFamily="34" charset="0"/>
              </a:rPr>
              <a:t>-I database, the positive pairs in this dataset are taken from the same photo.</a:t>
            </a:r>
          </a:p>
          <a:p>
            <a:endParaRPr lang="en-US" sz="1600" dirty="0">
              <a:latin typeface="Arial" panose="020B0604020202020204" pitchFamily="34" charset="0"/>
              <a:cs typeface="Arial" panose="020B0604020202020204" pitchFamily="34" charset="0"/>
            </a:endParaRPr>
          </a:p>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REFRENCES</a:t>
            </a:r>
          </a:p>
          <a:p>
            <a:pPr>
              <a:lnSpc>
                <a:spcPts val="2040"/>
              </a:lnSpc>
            </a:pPr>
            <a:r>
              <a:rPr lang="en-US" sz="20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 Xu, X. Zhang and X. Zhou, "Confidence-Calibrated Face and Kinship Verification," in IEEE Transactions on Information Forensics and Security, vol. 19, pp. 372-384, 2024, </a:t>
            </a:r>
            <a:r>
              <a:rPr lang="en-US" sz="1600" dirty="0" err="1">
                <a:latin typeface="Arial" panose="020B0604020202020204" pitchFamily="34" charset="0"/>
                <a:cs typeface="Arial" panose="020B0604020202020204" pitchFamily="34" charset="0"/>
              </a:rPr>
              <a:t>doi</a:t>
            </a:r>
            <a:r>
              <a:rPr lang="en-US" sz="1600" dirty="0">
                <a:latin typeface="Arial" panose="020B0604020202020204" pitchFamily="34" charset="0"/>
                <a:cs typeface="Arial" panose="020B0604020202020204" pitchFamily="34" charset="0"/>
              </a:rPr>
              <a:t>: 10.1109/TIFS.2023.3318957.</a:t>
            </a: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r>
              <a:rPr lang="en-US" sz="1200" dirty="0">
                <a:latin typeface="Arial" panose="020B0604020202020204" pitchFamily="34" charset="0"/>
                <a:cs typeface="Arial" panose="020B0604020202020204" pitchFamily="34" charset="0"/>
              </a:rPr>
              <a:t>	</a:t>
            </a:r>
          </a:p>
          <a:p>
            <a:pPr>
              <a:lnSpc>
                <a:spcPts val="2040"/>
              </a:lnSpc>
            </a:pPr>
            <a:endParaRPr lang="en-US" sz="1600" dirty="0">
              <a:latin typeface="Montserrat Classic"/>
            </a:endParaRPr>
          </a:p>
          <a:p>
            <a:pPr>
              <a:lnSpc>
                <a:spcPts val="2040"/>
              </a:lnSpc>
            </a:pPr>
            <a:endParaRPr lang="en-US" sz="1600" dirty="0">
              <a:latin typeface="Montserrat Classic"/>
            </a:endParaRPr>
          </a:p>
          <a:p>
            <a:pPr>
              <a:lnSpc>
                <a:spcPts val="2040"/>
              </a:lnSpc>
            </a:pPr>
            <a:endParaRPr lang="en-US" sz="1600" dirty="0">
              <a:latin typeface="Montserrat Classic"/>
            </a:endParaRPr>
          </a:p>
        </p:txBody>
      </p:sp>
    </p:spTree>
    <p:extLst>
      <p:ext uri="{BB962C8B-B14F-4D97-AF65-F5344CB8AC3E}">
        <p14:creationId xmlns:p14="http://schemas.microsoft.com/office/powerpoint/2010/main" val="77091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34735E2-EFBF-6377-723E-C197B147E7F1}"/>
              </a:ext>
            </a:extLst>
          </p:cNvPr>
          <p:cNvPicPr>
            <a:picLocks noChangeAspect="1"/>
          </p:cNvPicPr>
          <p:nvPr/>
        </p:nvPicPr>
        <p:blipFill>
          <a:blip r:embed="rId2"/>
          <a:stretch>
            <a:fillRect/>
          </a:stretch>
        </p:blipFill>
        <p:spPr>
          <a:xfrm>
            <a:off x="3689138" y="3852097"/>
            <a:ext cx="5435600" cy="2609850"/>
          </a:xfrm>
          <a:prstGeom prst="rect">
            <a:avLst/>
          </a:prstGeom>
        </p:spPr>
      </p:pic>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FACIAL</a:t>
            </a:r>
          </a:p>
        </p:txBody>
      </p:sp>
      <p:sp>
        <p:nvSpPr>
          <p:cNvPr id="15" name="TextBox 14">
            <a:extLst>
              <a:ext uri="{FF2B5EF4-FFF2-40B4-BE49-F238E27FC236}">
                <a16:creationId xmlns:a16="http://schemas.microsoft.com/office/drawing/2014/main" id="{35788B54-BE64-B731-ED76-B53A23076A09}"/>
              </a:ext>
            </a:extLst>
          </p:cNvPr>
          <p:cNvSpPr txBox="1"/>
          <p:nvPr/>
        </p:nvSpPr>
        <p:spPr>
          <a:xfrm>
            <a:off x="685800" y="1506623"/>
            <a:ext cx="10103971" cy="4698979"/>
          </a:xfrm>
          <a:prstGeom prst="rect">
            <a:avLst/>
          </a:prstGeom>
          <a:noFill/>
        </p:spPr>
        <p:txBody>
          <a:bodyPr wrap="square">
            <a:spAutoFit/>
          </a:bodyPr>
          <a:lstStyle/>
          <a:p>
            <a:pPr>
              <a:lnSpc>
                <a:spcPts val="2040"/>
              </a:lnSpc>
            </a:pPr>
            <a:r>
              <a:rPr lang="en-US" sz="2000" b="1" dirty="0">
                <a:latin typeface="Arial" panose="020B0604020202020204" pitchFamily="34" charset="0"/>
                <a:cs typeface="Arial" panose="020B0604020202020204" pitchFamily="34" charset="0"/>
              </a:rPr>
              <a:t>APPROACH</a:t>
            </a:r>
          </a:p>
          <a:p>
            <a:pPr>
              <a:lnSpc>
                <a:spcPts val="2040"/>
              </a:lnSpc>
            </a:pPr>
            <a:r>
              <a:rPr lang="en-US" sz="2000" b="1" dirty="0">
                <a:latin typeface="Arial" panose="020B0604020202020204" pitchFamily="34" charset="0"/>
                <a:cs typeface="Arial" panose="020B0604020202020204" pitchFamily="34" charset="0"/>
              </a:rPr>
              <a:t>	</a:t>
            </a:r>
            <a:r>
              <a:rPr lang="en-US" sz="1600" dirty="0"/>
              <a:t>In this we addresses the challenge of confidence estimation in face and kinship verification, crucial for ensuring reliability and trustworthiness in high-stakes scenarios. While existing methods primarily focus on accuracy, neglecting confidence estimation can lead to unreliable predictions. To tackle this issue, we propose an effective confidence measure to convert similarity scores into confidence scores for face pairs. Additionally, we introduce Angular Scaling Calibration (ASC), a simple yet powerful technique that enables existing verification models to generate confidence-calibrated predictions without requiring model modifications. Furthermore, we incorporate uncertainty estimation into the calibrated confidence to enhance model reliability in noisy data settings. Our approach represents a comprehensive solution for confidence-calibrated face and kinship verification, as validated through extensive experiments on four benchmark datasets. The results demonstrate the efficacy of our proposed method.</a:t>
            </a:r>
          </a:p>
          <a:p>
            <a:pPr>
              <a:lnSpc>
                <a:spcPts val="2040"/>
              </a:lnSpc>
            </a:pPr>
            <a:endParaRPr lang="en-US" sz="1600" b="1"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r>
              <a:rPr lang="en-US" sz="1200" dirty="0">
                <a:latin typeface="Arial" panose="020B0604020202020204" pitchFamily="34" charset="0"/>
                <a:cs typeface="Arial" panose="020B0604020202020204" pitchFamily="34" charset="0"/>
              </a:rPr>
              <a:t>	</a:t>
            </a:r>
          </a:p>
          <a:p>
            <a:pPr>
              <a:lnSpc>
                <a:spcPts val="2040"/>
              </a:lnSpc>
            </a:pPr>
            <a:endParaRPr lang="en-US" sz="1600" dirty="0">
              <a:latin typeface="Montserrat Classic"/>
            </a:endParaRPr>
          </a:p>
          <a:p>
            <a:pPr>
              <a:lnSpc>
                <a:spcPts val="2040"/>
              </a:lnSpc>
            </a:pPr>
            <a:endParaRPr lang="en-US" sz="1600" dirty="0">
              <a:latin typeface="Montserrat Classic"/>
            </a:endParaRPr>
          </a:p>
          <a:p>
            <a:pPr>
              <a:lnSpc>
                <a:spcPts val="2040"/>
              </a:lnSpc>
            </a:pPr>
            <a:endParaRPr lang="en-US" sz="1600" dirty="0">
              <a:latin typeface="Montserrat Classic"/>
            </a:endParaRPr>
          </a:p>
        </p:txBody>
      </p:sp>
    </p:spTree>
    <p:extLst>
      <p:ext uri="{BB962C8B-B14F-4D97-AF65-F5344CB8AC3E}">
        <p14:creationId xmlns:p14="http://schemas.microsoft.com/office/powerpoint/2010/main" val="192658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HEIGHT</a:t>
            </a:r>
          </a:p>
        </p:txBody>
      </p:sp>
      <p:sp>
        <p:nvSpPr>
          <p:cNvPr id="15" name="TextBox 14">
            <a:extLst>
              <a:ext uri="{FF2B5EF4-FFF2-40B4-BE49-F238E27FC236}">
                <a16:creationId xmlns:a16="http://schemas.microsoft.com/office/drawing/2014/main" id="{35788B54-BE64-B731-ED76-B53A23076A09}"/>
              </a:ext>
            </a:extLst>
          </p:cNvPr>
          <p:cNvSpPr txBox="1"/>
          <p:nvPr/>
        </p:nvSpPr>
        <p:spPr>
          <a:xfrm>
            <a:off x="685800" y="1690800"/>
            <a:ext cx="10103971" cy="3665619"/>
          </a:xfrm>
          <a:prstGeom prst="rect">
            <a:avLst/>
          </a:prstGeom>
          <a:noFill/>
        </p:spPr>
        <p:txBody>
          <a:bodyPr wrap="square">
            <a:spAutoFit/>
          </a:bodyPr>
          <a:lstStyle/>
          <a:p>
            <a:pPr marL="304815" indent="-304815">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DATASET</a:t>
            </a:r>
          </a:p>
          <a:p>
            <a:pPr>
              <a:lnSpc>
                <a:spcPts val="2040"/>
              </a:lnSpc>
            </a:pPr>
            <a:r>
              <a:rPr lang="en-US" sz="2000" b="1" dirty="0">
                <a:latin typeface="Arial" panose="020B0604020202020204" pitchFamily="34" charset="0"/>
                <a:cs typeface="Arial" panose="020B0604020202020204" pitchFamily="34" charset="0"/>
              </a:rPr>
              <a:t>	.</a:t>
            </a:r>
            <a:r>
              <a:rPr lang="en-US" sz="1333"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Galton height dataset</a:t>
            </a:r>
          </a:p>
          <a:p>
            <a:pPr>
              <a:lnSpc>
                <a:spcPts val="2040"/>
              </a:lnSpc>
            </a:pPr>
            <a:endParaRPr lang="en-US" sz="1067" dirty="0">
              <a:latin typeface="Arial" panose="020B0604020202020204" pitchFamily="34" charset="0"/>
              <a:cs typeface="Arial" panose="020B0604020202020204" pitchFamily="34" charset="0"/>
            </a:endParaRPr>
          </a:p>
          <a:p>
            <a:pPr marL="228611" indent="-228611">
              <a:lnSpc>
                <a:spcPts val="2040"/>
              </a:lnSpc>
              <a:buFont typeface="Arial" panose="020B0604020202020204" pitchFamily="34" charset="0"/>
              <a:buChar char="•"/>
            </a:pPr>
            <a:r>
              <a:rPr lang="en-US" sz="2000" b="1" dirty="0">
                <a:latin typeface="Arial" panose="020B0604020202020204" pitchFamily="34" charset="0"/>
                <a:cs typeface="Arial" panose="020B0604020202020204" pitchFamily="34" charset="0"/>
              </a:rPr>
              <a:t>APPROACH</a:t>
            </a:r>
          </a:p>
          <a:p>
            <a:pPr>
              <a:lnSpc>
                <a:spcPts val="2040"/>
              </a:lnSpc>
            </a:pPr>
            <a:r>
              <a:rPr lang="en-US" sz="20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In the project, neural network regression was employed to forecast child height using parental height as input. The accuracy of the predictions was evaluated by comparing the forecasted child height with actual measurements. Results within a range of ±2 units were considered acceptable, demonstrating the efficacy of the predictive model.</a:t>
            </a: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endParaRPr lang="en-US" sz="1600" dirty="0">
              <a:latin typeface="Arial" panose="020B0604020202020204" pitchFamily="34" charset="0"/>
              <a:cs typeface="Arial" panose="020B0604020202020204" pitchFamily="34" charset="0"/>
            </a:endParaRPr>
          </a:p>
          <a:p>
            <a:pPr>
              <a:lnSpc>
                <a:spcPts val="2040"/>
              </a:lnSpc>
            </a:pPr>
            <a:r>
              <a:rPr lang="en-US" sz="1200" dirty="0">
                <a:latin typeface="Arial" panose="020B0604020202020204" pitchFamily="34" charset="0"/>
                <a:cs typeface="Arial" panose="020B0604020202020204" pitchFamily="34" charset="0"/>
              </a:rPr>
              <a:t>	</a:t>
            </a:r>
          </a:p>
          <a:p>
            <a:pPr>
              <a:lnSpc>
                <a:spcPts val="2040"/>
              </a:lnSpc>
            </a:pPr>
            <a:endParaRPr lang="en-US" sz="1600" dirty="0">
              <a:latin typeface="Montserrat Classic"/>
            </a:endParaRPr>
          </a:p>
          <a:p>
            <a:pPr>
              <a:lnSpc>
                <a:spcPts val="2040"/>
              </a:lnSpc>
            </a:pPr>
            <a:endParaRPr lang="en-US" sz="1600" dirty="0">
              <a:latin typeface="Montserrat Classic"/>
            </a:endParaRPr>
          </a:p>
          <a:p>
            <a:pPr>
              <a:lnSpc>
                <a:spcPts val="2040"/>
              </a:lnSpc>
            </a:pPr>
            <a:endParaRPr lang="en-US" sz="1600" dirty="0">
              <a:latin typeface="Montserrat Classic"/>
            </a:endParaRPr>
          </a:p>
        </p:txBody>
      </p:sp>
    </p:spTree>
    <p:extLst>
      <p:ext uri="{BB962C8B-B14F-4D97-AF65-F5344CB8AC3E}">
        <p14:creationId xmlns:p14="http://schemas.microsoft.com/office/powerpoint/2010/main" val="169877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65427" y="-228886"/>
            <a:ext cx="2882559" cy="819695"/>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4" name="Group 4"/>
          <p:cNvGrpSpPr/>
          <p:nvPr/>
        </p:nvGrpSpPr>
        <p:grpSpPr>
          <a:xfrm>
            <a:off x="-118785" y="5657433"/>
            <a:ext cx="575566" cy="1358743"/>
            <a:chOff x="0" y="0"/>
            <a:chExt cx="1034580" cy="2442342"/>
          </a:xfrm>
        </p:grpSpPr>
        <p:sp>
          <p:nvSpPr>
            <p:cNvPr id="5" name="Freeform 5"/>
            <p:cNvSpPr/>
            <p:nvPr/>
          </p:nvSpPr>
          <p:spPr>
            <a:xfrm>
              <a:off x="0" y="0"/>
              <a:ext cx="1034580" cy="2442342"/>
            </a:xfrm>
            <a:custGeom>
              <a:avLst/>
              <a:gdLst/>
              <a:ahLst/>
              <a:cxnLst/>
              <a:rect l="l" t="t" r="r" b="b"/>
              <a:pathLst>
                <a:path w="1034580" h="2442342">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p:spPr>
        </p:sp>
      </p:grpSp>
      <p:grpSp>
        <p:nvGrpSpPr>
          <p:cNvPr id="6" name="Group 6"/>
          <p:cNvGrpSpPr/>
          <p:nvPr/>
        </p:nvGrpSpPr>
        <p:grpSpPr>
          <a:xfrm>
            <a:off x="6979280" y="-222536"/>
            <a:ext cx="5322202" cy="498489"/>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8" name="Group 8"/>
          <p:cNvGrpSpPr/>
          <p:nvPr/>
        </p:nvGrpSpPr>
        <p:grpSpPr>
          <a:xfrm>
            <a:off x="200457" y="6461947"/>
            <a:ext cx="5415599" cy="645297"/>
            <a:chOff x="0" y="0"/>
            <a:chExt cx="9734542" cy="1159923"/>
          </a:xfrm>
        </p:grpSpPr>
        <p:sp>
          <p:nvSpPr>
            <p:cNvPr id="9" name="Freeform 9"/>
            <p:cNvSpPr/>
            <p:nvPr/>
          </p:nvSpPr>
          <p:spPr>
            <a:xfrm>
              <a:off x="0" y="0"/>
              <a:ext cx="9734541" cy="1159923"/>
            </a:xfrm>
            <a:custGeom>
              <a:avLst/>
              <a:gdLst/>
              <a:ahLst/>
              <a:cxnLst/>
              <a:rect l="l" t="t" r="r" b="b"/>
              <a:pathLst>
                <a:path w="9734541" h="1159923">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p:spPr>
        </p:sp>
      </p:grpSp>
      <p:grpSp>
        <p:nvGrpSpPr>
          <p:cNvPr id="10" name="Group 10"/>
          <p:cNvGrpSpPr/>
          <p:nvPr/>
        </p:nvGrpSpPr>
        <p:grpSpPr>
          <a:xfrm>
            <a:off x="11442785" y="379321"/>
            <a:ext cx="963560" cy="1002543"/>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1851752" y="566647"/>
            <a:ext cx="554593" cy="2418198"/>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685800" y="842872"/>
            <a:ext cx="6006676" cy="538609"/>
          </a:xfrm>
          <a:prstGeom prst="rect">
            <a:avLst/>
          </a:prstGeom>
        </p:spPr>
        <p:txBody>
          <a:bodyPr lIns="0" tIns="0" rIns="0" bIns="0" rtlCol="0" anchor="t">
            <a:spAutoFit/>
          </a:bodyPr>
          <a:lstStyle/>
          <a:p>
            <a:pPr>
              <a:lnSpc>
                <a:spcPts val="4216"/>
              </a:lnSpc>
            </a:pPr>
            <a:r>
              <a:rPr lang="en-US" sz="4134" dirty="0">
                <a:solidFill>
                  <a:srgbClr val="000000"/>
                </a:solidFill>
                <a:latin typeface="Montserrat Classic"/>
              </a:rPr>
              <a:t>HEIGHT</a:t>
            </a:r>
          </a:p>
        </p:txBody>
      </p:sp>
      <p:pic>
        <p:nvPicPr>
          <p:cNvPr id="15" name="Picture 14">
            <a:extLst>
              <a:ext uri="{FF2B5EF4-FFF2-40B4-BE49-F238E27FC236}">
                <a16:creationId xmlns:a16="http://schemas.microsoft.com/office/drawing/2014/main" id="{654DEFC0-C405-D9BA-73EE-3709E5584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631" y="1321723"/>
            <a:ext cx="4732847" cy="5015081"/>
          </a:xfrm>
          <a:prstGeom prst="rect">
            <a:avLst/>
          </a:prstGeom>
        </p:spPr>
      </p:pic>
    </p:spTree>
    <p:extLst>
      <p:ext uri="{BB962C8B-B14F-4D97-AF65-F5344CB8AC3E}">
        <p14:creationId xmlns:p14="http://schemas.microsoft.com/office/powerpoint/2010/main" val="3663409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1041</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Arimo Bold</vt:lpstr>
      <vt:lpstr>Calibri</vt:lpstr>
      <vt:lpstr>Calibri Light</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Nauman Khan</dc:creator>
  <cp:lastModifiedBy>Nauman Khan</cp:lastModifiedBy>
  <cp:revision>33</cp:revision>
  <dcterms:created xsi:type="dcterms:W3CDTF">2024-04-28T15:16:19Z</dcterms:created>
  <dcterms:modified xsi:type="dcterms:W3CDTF">2024-05-07T04:06:58Z</dcterms:modified>
</cp:coreProperties>
</file>