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5" r:id="rId8"/>
    <p:sldId id="264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8D0C0B4-0949-418B-B51C-7281C2DAF4F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843E2D0-E3D3-44A9-B7EB-99034F427A9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6090069-EF4E-4DD9-B404-5002A29BE67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Resim 44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Resim 87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  <p:pic>
        <p:nvPicPr>
          <p:cNvPr id="89" name="Resim 88"/>
          <p:cNvPicPr/>
          <p:nvPr/>
        </p:nvPicPr>
        <p:blipFill>
          <a:blip r:embed="rId2"/>
          <a:stretch/>
        </p:blipFill>
        <p:spPr>
          <a:xfrm>
            <a:off x="457560" y="914040"/>
            <a:ext cx="677988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52280" y="106200"/>
            <a:ext cx="7848360" cy="268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228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54097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39840" y="374004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3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8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39840" y="914400"/>
            <a:ext cx="360684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2280" y="3740040"/>
            <a:ext cx="7391160" cy="2580120"/>
          </a:xfrm>
          <a:prstGeom prst="rect">
            <a:avLst/>
          </a:prstGeom>
        </p:spPr>
        <p:txBody>
          <a:bodyPr lIns="0" tIns="0" rIns="0" bIns="0"/>
          <a:lstStyle/>
          <a:p>
            <a:endParaRPr lang="tr-T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8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66680" y="2057400"/>
            <a:ext cx="70862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8" name="CustomShape 7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11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6400" cy="174456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Asıl başlık stili için tıklatın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LevelAsıl metin stillerini düzenlemek için tıklatın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tr-T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tr-T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düzey</a:t>
            </a:r>
            <a:endParaRPr lang="tr-T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91F2FED-427E-4AAC-914D-ECD9AEE98C4E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a-simulator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52280" y="2209680"/>
            <a:ext cx="876276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Otonom Araç İçin Kontrol Sistemi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33440" y="3538947"/>
            <a:ext cx="6400440" cy="342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 496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İlk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Sunum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Şevval 	MEHDER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Danışmanı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Prof. Dr. Yusuf Sinan AKGÜL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 2019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5FE5423C-26CB-4EF7-A281-ACF26F0C71C3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52280" y="914400"/>
            <a:ext cx="8838720" cy="540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s-ES" sz="2000" dirty="0"/>
              <a:t>Alexey Dosovitskiy1 , German Ros2,3, Felipe Codevilla1,3, Antonio Lopez ´ 3 , and Vladlen Koltun1 </a:t>
            </a:r>
            <a:r>
              <a:rPr lang="tr-TR" sz="2000" dirty="0"/>
              <a:t>, </a:t>
            </a:r>
            <a:r>
              <a:rPr lang="en-US" sz="2000" dirty="0"/>
              <a:t>CARLA: An Open Urban Driving Simulator</a:t>
            </a:r>
            <a:br>
              <a:rPr lang="tr-TR" sz="2000" dirty="0"/>
            </a:br>
            <a:endParaRPr lang="tr-TR" sz="2000" dirty="0"/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https://carla.readthedocs.io/en/latest/</a:t>
            </a:r>
            <a:br>
              <a:rPr lang="tr-T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tr-T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https://github.com/carla-simulator</a:t>
            </a:r>
            <a:b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https://www.teknofestistanbul.org/Content/files/2019_satnameler/Robotaksi_Otonom_Arac_Sartname_1.pdf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FB9A8C5B-EAB2-458C-B929-580DD34C495F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2280" y="1295280"/>
            <a:ext cx="7467120" cy="4647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Projenin Şeması ve Tanımı</a:t>
            </a:r>
          </a:p>
          <a:p>
            <a:pPr>
              <a:lnSpc>
                <a:spcPct val="90000"/>
              </a:lnSpc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Tasarım Planı</a:t>
            </a:r>
          </a:p>
          <a:p>
            <a:pPr>
              <a:lnSpc>
                <a:spcPct val="90000"/>
              </a:lnSpc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</a:t>
            </a:r>
          </a:p>
          <a:p>
            <a:pPr>
              <a:lnSpc>
                <a:spcPct val="90000"/>
              </a:lnSpc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Başarı Kriterleri</a:t>
            </a:r>
          </a:p>
          <a:p>
            <a:pPr>
              <a:lnSpc>
                <a:spcPct val="90000"/>
              </a:lnSpc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İçerik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8E82F649-28E0-4504-804E-6A575B6C028B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Şeması ve Tanımı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04920" y="4023360"/>
            <a:ext cx="8107560" cy="18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792720" y="4114800"/>
            <a:ext cx="761976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CARLA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otonom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araç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simülatörü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yardımıyla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otonom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aracın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şehir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içindeki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hareketlerinin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kontrolünün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sağlanması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Resim 103"/>
          <p:cNvPicPr/>
          <p:nvPr/>
        </p:nvPicPr>
        <p:blipFill>
          <a:blip r:embed="rId2"/>
          <a:stretch/>
        </p:blipFill>
        <p:spPr>
          <a:xfrm>
            <a:off x="792720" y="1005840"/>
            <a:ext cx="7619760" cy="30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8A756F56-EAE5-4203-9C7A-D8FD4F0C4F8B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Tasarım Planı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158920" y="3124080"/>
            <a:ext cx="4419360" cy="27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067EBDA-E5E9-4AB3-8318-BF149EED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7" y="991080"/>
            <a:ext cx="7108093" cy="4200236"/>
          </a:xfrm>
          <a:prstGeom prst="rect">
            <a:avLst/>
          </a:prstGeom>
        </p:spPr>
      </p:pic>
      <p:sp>
        <p:nvSpPr>
          <p:cNvPr id="109" name="CustomShape 4"/>
          <p:cNvSpPr/>
          <p:nvPr/>
        </p:nvSpPr>
        <p:spPr>
          <a:xfrm>
            <a:off x="793560" y="4419000"/>
            <a:ext cx="7480200" cy="24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tr-T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Alınan çeşitli </a:t>
            </a:r>
            <a:r>
              <a:rPr lang="tr-T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sensör</a:t>
            </a:r>
            <a:r>
              <a:rPr lang="tr-T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verileri işlenerek aracın anlık durumu için bir komut oluşturulacak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DD6E681D-F6FF-4AB2-855B-193302168A8A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- 1</a:t>
            </a:r>
            <a:endParaRPr lang="tr-T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52280" y="914400"/>
            <a:ext cx="8000640" cy="56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sensörden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farklı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şehir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farklı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durumu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koşulları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için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veriler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toplanmalı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Carla için oluşturulan model denenmeli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Toplanan verilerle bir model oluşturulmalı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Farklı sayı ve çeşitte </a:t>
            </a: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sensör</a:t>
            </a: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ile yeni modellerin oluşturulması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için farklı şehir parkurlarının oluşturulması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la simulation maps ile ilgili gÃ¶rsel sonucu">
            <a:extLst>
              <a:ext uri="{FF2B5EF4-FFF2-40B4-BE49-F238E27FC236}">
                <a16:creationId xmlns:a16="http://schemas.microsoft.com/office/drawing/2014/main" id="{C3DD3849-468B-475C-8714-ABC2B465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4" y="967317"/>
            <a:ext cx="3419976" cy="20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la simulation maps ile ilgili gÃ¶rsel sonucu">
            <a:extLst>
              <a:ext uri="{FF2B5EF4-FFF2-40B4-BE49-F238E27FC236}">
                <a16:creationId xmlns:a16="http://schemas.microsoft.com/office/drawing/2014/main" id="{EDDD2448-F22E-4629-9246-C54E5536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67317"/>
            <a:ext cx="3419974" cy="200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E928106A-524B-433A-9964-347F29B61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2550"/>
            <a:ext cx="7848600" cy="6254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- 1</a:t>
            </a:r>
            <a:endParaRPr lang="tr-T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1907370-E99F-4B67-8513-4F3A3C31D226}"/>
              </a:ext>
            </a:extLst>
          </p:cNvPr>
          <p:cNvSpPr txBox="1"/>
          <p:nvPr/>
        </p:nvSpPr>
        <p:spPr>
          <a:xfrm>
            <a:off x="1807633" y="3104119"/>
            <a:ext cx="55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Carla’da</a:t>
            </a:r>
            <a:r>
              <a:rPr lang="tr-TR" dirty="0"/>
              <a:t> mevcut olan 2 farklı yol haritasına yeni yol haritası eklenerek çalışmalar yapılacak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390360-DBA7-4A12-9E9F-1B47F155A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33" y="4086104"/>
            <a:ext cx="3492536" cy="20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2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D831650-FBAE-4D33-8DE3-CE545822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93750"/>
            <a:ext cx="5448300" cy="36957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B2EC0E1-7E73-48AA-9C03-34363BFA9159}"/>
              </a:ext>
            </a:extLst>
          </p:cNvPr>
          <p:cNvSpPr txBox="1"/>
          <p:nvPr/>
        </p:nvSpPr>
        <p:spPr>
          <a:xfrm>
            <a:off x="1794933" y="4707467"/>
            <a:ext cx="55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 farklı hava durumu göz önüne alınarak farklı hava durumları için çalışmalar yapılacak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F9A751B7-5D23-4D1E-A60C-B11A44C48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82550"/>
            <a:ext cx="7848600" cy="6254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- 1</a:t>
            </a:r>
            <a:endParaRPr lang="tr-T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33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68880C8C-6BEF-4C53-8D9D-E97B23E176DA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Gereksinimleri - 2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6320" y="762120"/>
            <a:ext cx="761976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Yazılımsal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ihtiyaçlar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b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carla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0.8.2 (son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stabil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sürüm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b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tensorflow_gpu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1.1</a:t>
            </a:r>
            <a:b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3.5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-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RoadRunner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Vector Zero</a:t>
            </a:r>
            <a:b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Derin öğrenme modelinin geliştirilmesi için ortam</a:t>
            </a:r>
            <a:b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- Google </a:t>
            </a:r>
            <a:r>
              <a:rPr lang="tr-T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Colab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tr-T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Carla’dan</a:t>
            </a: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toplanan tüm kontrol ve ölçümlerin </a:t>
            </a:r>
            <a:r>
              <a:rPr lang="tr-T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dataset’i</a:t>
            </a: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D0232209-896D-49F6-8BF0-7E49A24ABFCB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Başarı Kriterleri</a:t>
            </a:r>
            <a:endParaRPr lang="tr-T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06920" y="1371600"/>
            <a:ext cx="7848360" cy="403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Hava koşullarından etkilenmeden aracı bitiş noktasına getirebilecek bir algoritma geliştirilebilmesi</a:t>
            </a:r>
            <a:b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%90 oranında bitiş çizgisine varabilme</a:t>
            </a:r>
            <a:b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Algoritmanın şehir içi trafik kurallarını izleyip trafik işaretlerine uyabilmesi</a:t>
            </a:r>
            <a:b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%80 oranında trafik işaretlerine uyma</a:t>
            </a:r>
            <a:br>
              <a:rPr lang="tr-T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tr-T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Aracın 90 saniyeden fazla hareketsiz kalmaması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tr-T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lIns="90000" tIns="45000" rIns="90000" bIns="45000"/>
      <a:lstStyle>
        <a:defPPr marL="343080" indent="-342720" algn="l">
          <a:lnSpc>
            <a:spcPct val="100000"/>
          </a:lnSpc>
          <a:buClr>
            <a:srgbClr val="000000"/>
          </a:buClr>
          <a:buFont typeface="Symbol" charset="2"/>
          <a:buChar char=""/>
          <a:defRPr sz="2400" b="0" strike="noStrike" spc="-1" dirty="0" err="1">
            <a:solidFill>
              <a:srgbClr val="000000"/>
            </a:solidFill>
            <a:uFill>
              <a:solidFill>
                <a:srgbClr val="FFFFFF"/>
              </a:solidFill>
            </a:uFill>
            <a:latin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186</Words>
  <Application>Microsoft Office PowerPoint</Application>
  <PresentationFormat>Ekran Gösterisi (4:3)</PresentationFormat>
  <Paragraphs>58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Proje Gereksinimleri - 1</vt:lpstr>
      <vt:lpstr>Proje Gereksinimleri - 1</vt:lpstr>
      <vt:lpstr>PowerPoint Sunusu</vt:lpstr>
      <vt:lpstr>PowerPoint Sunusu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>Şevval M</cp:lastModifiedBy>
  <cp:revision>169</cp:revision>
  <dcterms:created xsi:type="dcterms:W3CDTF">2007-08-26T20:02:13Z</dcterms:created>
  <dcterms:modified xsi:type="dcterms:W3CDTF">2019-03-06T09:42:47Z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