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3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9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9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9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9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788D3F5-1A8C-488E-9AC5-ECE7659F76E8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EEA00A6-7C06-4063-ACF8-4776C88B7CE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BC208DD-E2A4-4985-B212-8B0CD0D22245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" name="Resim 4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6" name="Resim 4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Resim 8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8" name="Resim 8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stomShape 1" hidden="1"/>
          <p:cNvSpPr/>
          <p:nvPr/>
        </p:nvSpPr>
        <p:spPr>
          <a:xfrm>
            <a:off x="0" y="6477120"/>
            <a:ext cx="9142200" cy="3790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2" hidden="1"/>
          <p:cNvSpPr/>
          <p:nvPr/>
        </p:nvSpPr>
        <p:spPr>
          <a:xfrm>
            <a:off x="0" y="10440"/>
            <a:ext cx="9142200" cy="760320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/>
          </a:gra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1447920" y="6536520"/>
            <a:ext cx="3122280" cy="27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바탕"/>
              </a:rPr>
              <a:t>GTÜ - Bilgisayar Mühendisliği Bölümü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15"/>
          <p:cNvPicPr/>
          <p:nvPr/>
        </p:nvPicPr>
        <p:blipFill>
          <a:blip r:embed="rId14"/>
          <a:stretch/>
        </p:blipFill>
        <p:spPr>
          <a:xfrm>
            <a:off x="81720" y="5867280"/>
            <a:ext cx="983160" cy="983160"/>
          </a:xfrm>
          <a:prstGeom prst="rect">
            <a:avLst/>
          </a:prstGeom>
          <a:ln>
            <a:noFill/>
          </a:ln>
        </p:spPr>
      </p:pic>
      <p:pic>
        <p:nvPicPr>
          <p:cNvPr id="4" name="Picture 16"/>
          <p:cNvPicPr/>
          <p:nvPr/>
        </p:nvPicPr>
        <p:blipFill>
          <a:blip r:embed="rId15"/>
          <a:stretch/>
        </p:blipFill>
        <p:spPr>
          <a:xfrm>
            <a:off x="8001000" y="43920"/>
            <a:ext cx="1108080" cy="693360"/>
          </a:xfrm>
          <a:prstGeom prst="rect">
            <a:avLst/>
          </a:prstGeom>
          <a:ln>
            <a:noFill/>
          </a:ln>
        </p:spPr>
      </p:pic>
      <p:sp>
        <p:nvSpPr>
          <p:cNvPr id="5" name="CustomShape 4" hidden="1"/>
          <p:cNvSpPr/>
          <p:nvPr/>
        </p:nvSpPr>
        <p:spPr>
          <a:xfrm>
            <a:off x="4572000" y="6528960"/>
            <a:ext cx="3122280" cy="27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바탕"/>
              </a:rPr>
              <a:t>BİL 495/496 Bitirme Projesi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5943600" y="200160"/>
            <a:ext cx="2741400" cy="24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FFFFCC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Bilgisayar Mühendisliği Bölümü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6"/>
          <p:cNvSpPr/>
          <p:nvPr/>
        </p:nvSpPr>
        <p:spPr>
          <a:xfrm>
            <a:off x="0" y="10440"/>
            <a:ext cx="9142200" cy="76032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0"/>
          </a:gra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7"/>
          <p:cNvSpPr/>
          <p:nvPr/>
        </p:nvSpPr>
        <p:spPr>
          <a:xfrm>
            <a:off x="0" y="6477120"/>
            <a:ext cx="9142200" cy="3790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Picture 15"/>
          <p:cNvPicPr/>
          <p:nvPr/>
        </p:nvPicPr>
        <p:blipFill>
          <a:blip r:embed="rId14"/>
          <a:stretch/>
        </p:blipFill>
        <p:spPr>
          <a:xfrm>
            <a:off x="152280" y="5715000"/>
            <a:ext cx="1141200" cy="1141200"/>
          </a:xfrm>
          <a:prstGeom prst="rect">
            <a:avLst/>
          </a:prstGeom>
          <a:ln>
            <a:noFill/>
          </a:ln>
        </p:spPr>
      </p:pic>
      <p:pic>
        <p:nvPicPr>
          <p:cNvPr id="10" name="Picture 16"/>
          <p:cNvPicPr/>
          <p:nvPr/>
        </p:nvPicPr>
        <p:blipFill>
          <a:blip r:embed="rId16"/>
          <a:stretch/>
        </p:blipFill>
        <p:spPr>
          <a:xfrm>
            <a:off x="3276720" y="179640"/>
            <a:ext cx="2784960" cy="1743120"/>
          </a:xfrm>
          <a:prstGeom prst="rect">
            <a:avLst/>
          </a:prstGeom>
          <a:ln>
            <a:noFill/>
          </a:ln>
        </p:spPr>
      </p:pic>
      <p:sp>
        <p:nvSpPr>
          <p:cNvPr id="11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2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6477120"/>
            <a:ext cx="9142200" cy="3790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0" y="10440"/>
            <a:ext cx="9142200" cy="760320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/>
          </a:gra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3"/>
          <p:cNvSpPr/>
          <p:nvPr/>
        </p:nvSpPr>
        <p:spPr>
          <a:xfrm>
            <a:off x="1447920" y="6536520"/>
            <a:ext cx="3122280" cy="27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바탕"/>
              </a:rPr>
              <a:t>GTÜ - Bilgisayar Mühendisliği Bölümü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Picture 15"/>
          <p:cNvPicPr/>
          <p:nvPr/>
        </p:nvPicPr>
        <p:blipFill>
          <a:blip r:embed="rId14"/>
          <a:stretch/>
        </p:blipFill>
        <p:spPr>
          <a:xfrm>
            <a:off x="81720" y="5867280"/>
            <a:ext cx="983160" cy="983160"/>
          </a:xfrm>
          <a:prstGeom prst="rect">
            <a:avLst/>
          </a:prstGeom>
          <a:ln>
            <a:noFill/>
          </a:ln>
        </p:spPr>
      </p:pic>
      <p:pic>
        <p:nvPicPr>
          <p:cNvPr id="51" name="Picture 16"/>
          <p:cNvPicPr/>
          <p:nvPr/>
        </p:nvPicPr>
        <p:blipFill>
          <a:blip r:embed="rId15"/>
          <a:stretch/>
        </p:blipFill>
        <p:spPr>
          <a:xfrm>
            <a:off x="8001000" y="43920"/>
            <a:ext cx="1108080" cy="693360"/>
          </a:xfrm>
          <a:prstGeom prst="rect">
            <a:avLst/>
          </a:prstGeom>
          <a:ln>
            <a:noFill/>
          </a:ln>
        </p:spPr>
      </p:pic>
      <p:sp>
        <p:nvSpPr>
          <p:cNvPr id="52" name="CustomShape 4"/>
          <p:cNvSpPr/>
          <p:nvPr/>
        </p:nvSpPr>
        <p:spPr>
          <a:xfrm>
            <a:off x="4572000" y="6528960"/>
            <a:ext cx="3122280" cy="27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바탕"/>
              </a:rPr>
              <a:t>BİL 495/496 Bitirme Projesi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54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52280" y="2209680"/>
            <a:ext cx="8761320" cy="152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Otonom Araç İçin Kontrol Sistemi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1295280" y="3383280"/>
            <a:ext cx="6399000" cy="342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8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BIL 496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İ</a:t>
            </a:r>
            <a:r>
              <a:rPr lang="tr-TR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kinci İzleme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8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8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Şevval MEHDER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8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Proje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Danışmanı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Prof. Dr. Yusuf Sinan AKGÜL Nisan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2019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8534520" y="6553080"/>
            <a:ext cx="455400" cy="7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4955B80F-589F-4C58-A5FD-5E5AC0BE20A3}" type="slidenum">
              <a:rPr lang="en-US" sz="1000" b="0" strike="noStrike" spc="-1">
                <a:solidFill>
                  <a:srgbClr val="FFFFE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152280" y="1295280"/>
            <a:ext cx="7465680" cy="464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280">
              <a:lnSpc>
                <a:spcPct val="90000"/>
              </a:lnSpc>
              <a:buClr>
                <a:srgbClr val="000000"/>
              </a:buClr>
              <a:buFont typeface="Symbol"/>
              <a:buChar char="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Projenin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Şeması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Tanımı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90000"/>
              </a:lnSpc>
              <a:buClr>
                <a:srgbClr val="000000"/>
              </a:buClr>
              <a:buFont typeface="Symbol"/>
              <a:buChar char="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Proje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Tasarım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Planı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90000"/>
              </a:lnSpc>
              <a:buClr>
                <a:srgbClr val="000000"/>
              </a:buClr>
              <a:buFont typeface="Symbol"/>
              <a:buChar char="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Proje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Gereksinimleri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90000"/>
              </a:lnSpc>
              <a:buClr>
                <a:srgbClr val="000000"/>
              </a:buClr>
              <a:buFont typeface="Symbol"/>
              <a:buChar char="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Kaynaklar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152280" y="106200"/>
            <a:ext cx="784692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İçerik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8534520" y="6553080"/>
            <a:ext cx="455400" cy="7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FCF47C8A-639E-4A56-863F-0B0601475FD3}" type="slidenum">
              <a:rPr lang="en-US" sz="1000" b="0" strike="noStrike" spc="-1">
                <a:solidFill>
                  <a:srgbClr val="FFFFE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152280" y="106200"/>
            <a:ext cx="784692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Proje Şeması ve Tanımı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990720" y="4191120"/>
            <a:ext cx="7161120" cy="182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43040" lvl="1" indent="-341280">
              <a:lnSpc>
                <a:spcPct val="80000"/>
              </a:lnSpc>
              <a:buClr>
                <a:srgbClr val="000000"/>
              </a:buClr>
              <a:buFont typeface="Symbol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ArduPilot Simülasyon Programı için bir joystick donanımı ve arayüz hazırlanması.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304920" y="4724280"/>
            <a:ext cx="4417920" cy="114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3" name="Resim 102"/>
          <p:cNvPicPr/>
          <p:nvPr/>
        </p:nvPicPr>
        <p:blipFill>
          <a:blip r:embed="rId2"/>
          <a:stretch/>
        </p:blipFill>
        <p:spPr>
          <a:xfrm>
            <a:off x="0" y="0"/>
            <a:ext cx="9142200" cy="6856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8534520" y="6553080"/>
            <a:ext cx="455400" cy="7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10D85327-72FF-4C0C-9A79-873ABC1B318A}" type="slidenum">
              <a:rPr lang="en-US" sz="1000" b="0" strike="noStrike" spc="-1">
                <a:solidFill>
                  <a:srgbClr val="FFFFE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152280" y="106200"/>
            <a:ext cx="784692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Yapılanlar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274320" y="822960"/>
            <a:ext cx="8594280" cy="127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4"/>
          <p:cNvSpPr/>
          <p:nvPr/>
        </p:nvSpPr>
        <p:spPr>
          <a:xfrm>
            <a:off x="5212079" y="1958040"/>
            <a:ext cx="2983653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Predicted in 0.254235 sec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With %97.85 accuracy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5"/>
          <p:cNvSpPr/>
          <p:nvPr/>
        </p:nvSpPr>
        <p:spPr>
          <a:xfrm>
            <a:off x="5212080" y="4206240"/>
            <a:ext cx="2983652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Predicted in 0.258307 sec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With %90.53 accuracy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Resim 108"/>
          <p:cNvPicPr/>
          <p:nvPr/>
        </p:nvPicPr>
        <p:blipFill>
          <a:blip r:embed="rId2"/>
          <a:stretch/>
        </p:blipFill>
        <p:spPr>
          <a:xfrm>
            <a:off x="274320" y="3338280"/>
            <a:ext cx="4662720" cy="2513160"/>
          </a:xfrm>
          <a:prstGeom prst="rect">
            <a:avLst/>
          </a:prstGeom>
          <a:ln>
            <a:noFill/>
          </a:ln>
        </p:spPr>
      </p:pic>
      <p:pic>
        <p:nvPicPr>
          <p:cNvPr id="110" name="Resim 109"/>
          <p:cNvPicPr/>
          <p:nvPr/>
        </p:nvPicPr>
        <p:blipFill>
          <a:blip r:embed="rId3"/>
          <a:stretch/>
        </p:blipFill>
        <p:spPr>
          <a:xfrm>
            <a:off x="350640" y="800280"/>
            <a:ext cx="4586400" cy="2582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8534520" y="6553080"/>
            <a:ext cx="455400" cy="7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B4E9CF82-1F74-49C4-AC6E-84DAEEC89D84}" type="slidenum">
              <a:rPr lang="en-US" sz="1000" b="0" strike="noStrike" spc="-1">
                <a:solidFill>
                  <a:srgbClr val="FFFFE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152280" y="106200"/>
            <a:ext cx="784692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Yapılanlar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274320" y="822960"/>
            <a:ext cx="8594280" cy="127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4"/>
          <p:cNvSpPr/>
          <p:nvPr/>
        </p:nvSpPr>
        <p:spPr>
          <a:xfrm>
            <a:off x="5120640" y="1592280"/>
            <a:ext cx="2908080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Predicted in 0.250787 sec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With %88.71 accuracy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5"/>
          <p:cNvSpPr/>
          <p:nvPr/>
        </p:nvSpPr>
        <p:spPr>
          <a:xfrm>
            <a:off x="5212079" y="4206240"/>
            <a:ext cx="3000587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Predicted in 0.261576 sec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With %84.85 accuracy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6" name="Resim 115"/>
          <p:cNvPicPr/>
          <p:nvPr/>
        </p:nvPicPr>
        <p:blipFill>
          <a:blip r:embed="rId2"/>
          <a:stretch/>
        </p:blipFill>
        <p:spPr>
          <a:xfrm>
            <a:off x="274320" y="1005840"/>
            <a:ext cx="4582440" cy="2376720"/>
          </a:xfrm>
          <a:prstGeom prst="rect">
            <a:avLst/>
          </a:prstGeom>
          <a:ln>
            <a:noFill/>
          </a:ln>
        </p:spPr>
      </p:pic>
      <p:pic>
        <p:nvPicPr>
          <p:cNvPr id="117" name="Resim 116"/>
          <p:cNvPicPr/>
          <p:nvPr/>
        </p:nvPicPr>
        <p:blipFill>
          <a:blip r:embed="rId3"/>
          <a:stretch/>
        </p:blipFill>
        <p:spPr>
          <a:xfrm>
            <a:off x="274320" y="3562920"/>
            <a:ext cx="4571280" cy="2379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52280" y="106200"/>
            <a:ext cx="784692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Yapılanlar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152280" y="914400"/>
            <a:ext cx="8899200" cy="73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CustomShape 3"/>
          <p:cNvSpPr/>
          <p:nvPr/>
        </p:nvSpPr>
        <p:spPr>
          <a:xfrm>
            <a:off x="8534520" y="6553080"/>
            <a:ext cx="455400" cy="7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0FB02574-2673-4B38-ACC7-435EF68B39BD}" type="slidenum">
              <a:rPr lang="en-US" sz="1000" b="0" strike="noStrike" spc="-1">
                <a:solidFill>
                  <a:srgbClr val="FFFFE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Resim 120"/>
          <p:cNvPicPr/>
          <p:nvPr/>
        </p:nvPicPr>
        <p:blipFill>
          <a:blip r:embed="rId2"/>
          <a:stretch/>
        </p:blipFill>
        <p:spPr>
          <a:xfrm>
            <a:off x="207267" y="1339740"/>
            <a:ext cx="3840120" cy="2082441"/>
          </a:xfrm>
          <a:prstGeom prst="rect">
            <a:avLst/>
          </a:prstGeom>
          <a:ln>
            <a:noFill/>
          </a:ln>
        </p:spPr>
      </p:pic>
      <p:sp>
        <p:nvSpPr>
          <p:cNvPr id="122" name="CustomShape 4"/>
          <p:cNvSpPr/>
          <p:nvPr/>
        </p:nvSpPr>
        <p:spPr>
          <a:xfrm>
            <a:off x="5120640" y="2011680"/>
            <a:ext cx="384012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gr_truth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  0.0057915 (6.54) predicted: 0.0000055 (0.10)</a:t>
            </a:r>
          </a:p>
        </p:txBody>
      </p:sp>
      <p:pic>
        <p:nvPicPr>
          <p:cNvPr id="123" name="Resim 122"/>
          <p:cNvPicPr/>
          <p:nvPr/>
        </p:nvPicPr>
        <p:blipFill>
          <a:blip r:embed="rId3"/>
          <a:stretch/>
        </p:blipFill>
        <p:spPr>
          <a:xfrm>
            <a:off x="152280" y="3731660"/>
            <a:ext cx="3895107" cy="2082440"/>
          </a:xfrm>
          <a:prstGeom prst="rect">
            <a:avLst/>
          </a:prstGeom>
          <a:ln>
            <a:noFill/>
          </a:ln>
        </p:spPr>
      </p:pic>
      <p:sp>
        <p:nvSpPr>
          <p:cNvPr id="124" name="CustomShape 5"/>
          <p:cNvSpPr/>
          <p:nvPr/>
        </p:nvSpPr>
        <p:spPr>
          <a:xfrm>
            <a:off x="5268240" y="4170960"/>
            <a:ext cx="314388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gr_truth: 0.5087182 predicted: 0.0395933</a:t>
            </a: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3FA2962A-7894-4792-AFDB-9A159B4D21A7}"/>
              </a:ext>
            </a:extLst>
          </p:cNvPr>
          <p:cNvSpPr/>
          <p:nvPr/>
        </p:nvSpPr>
        <p:spPr>
          <a:xfrm>
            <a:off x="123927" y="761940"/>
            <a:ext cx="784692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tr-TR" sz="2000" spc="-1" dirty="0">
                <a:uFill>
                  <a:solidFill>
                    <a:srgbClr val="FFFFFF"/>
                  </a:solidFill>
                </a:uFill>
                <a:latin typeface="Arial"/>
              </a:rPr>
              <a:t>Direksiyon açısı tahmini</a:t>
            </a:r>
            <a:endParaRPr lang="en-US" sz="20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52280" y="106200"/>
            <a:ext cx="784692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Yapılanlar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152280" y="914400"/>
            <a:ext cx="8899200" cy="73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CustomShape 3"/>
          <p:cNvSpPr/>
          <p:nvPr/>
        </p:nvSpPr>
        <p:spPr>
          <a:xfrm>
            <a:off x="8534520" y="6553080"/>
            <a:ext cx="455400" cy="7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79E0A32D-539B-4CBA-91BA-65F7E4E37722}" type="slidenum">
              <a:rPr lang="en-US" sz="1000" b="0" strike="noStrike" spc="-1">
                <a:solidFill>
                  <a:srgbClr val="FFFFE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8" name="Resim 127"/>
          <p:cNvPicPr/>
          <p:nvPr/>
        </p:nvPicPr>
        <p:blipFill>
          <a:blip r:embed="rId2"/>
          <a:stretch/>
        </p:blipFill>
        <p:spPr>
          <a:xfrm>
            <a:off x="52560" y="957600"/>
            <a:ext cx="9143280" cy="5097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381BFD03-AD22-4FDD-98C9-CF2B0E38EE6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62466" y="1028786"/>
            <a:ext cx="8229240" cy="3977280"/>
          </a:xfrm>
        </p:spPr>
        <p:txBody>
          <a:bodyPr/>
          <a:lstStyle/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B320EDBD-B995-4CC9-AE90-8D26073B90AB}"/>
              </a:ext>
            </a:extLst>
          </p:cNvPr>
          <p:cNvSpPr/>
          <p:nvPr/>
        </p:nvSpPr>
        <p:spPr>
          <a:xfrm>
            <a:off x="152280" y="106200"/>
            <a:ext cx="784692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tr-TR" sz="4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Planlanan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865BAA16-3111-46EF-BC53-4F8FDD989CB9}"/>
              </a:ext>
            </a:extLst>
          </p:cNvPr>
          <p:cNvSpPr/>
          <p:nvPr/>
        </p:nvSpPr>
        <p:spPr>
          <a:xfrm>
            <a:off x="262466" y="1151466"/>
            <a:ext cx="7846920" cy="20997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342900" indent="-342900">
              <a:lnSpc>
                <a:spcPct val="100000"/>
              </a:lnSpc>
              <a:buAutoNum type="arabicPeriod"/>
            </a:pPr>
            <a:r>
              <a:rPr lang="tr-TR" spc="-1" dirty="0">
                <a:uFill>
                  <a:solidFill>
                    <a:srgbClr val="FFFFFF"/>
                  </a:solidFill>
                </a:uFill>
                <a:latin typeface="Arial"/>
              </a:rPr>
              <a:t>Yol piksellerinin tanınması için simülasyonda eğitilen modelin gerçek dünya görüntüleri ile denenmesi ve o veriler ile beslenmesi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endParaRPr lang="tr-TR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tr-TR" spc="-1" dirty="0">
                <a:uFill>
                  <a:solidFill>
                    <a:srgbClr val="FFFFFF"/>
                  </a:solidFill>
                </a:uFill>
                <a:latin typeface="Arial"/>
              </a:rPr>
              <a:t>Direksiyon açısı tahmini konusunda lineer regresyon yerine sınıflandırmanın denenmesi</a:t>
            </a:r>
          </a:p>
          <a:p>
            <a:pPr>
              <a:lnSpc>
                <a:spcPct val="100000"/>
              </a:lnSpc>
            </a:pPr>
            <a:endParaRPr lang="en-US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6463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52280" y="106200"/>
            <a:ext cx="784692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Kaynaklar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52280" y="914400"/>
            <a:ext cx="8716320" cy="540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14350" indent="-514350">
              <a:buAutoNum type="arabicPeriod"/>
            </a:pP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Paszke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Adam, et al. "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Enet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A deep neural network architecture for real-time semantic segmentation."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arXiv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preprint arXiv:1606.02147 (2016).</a:t>
            </a:r>
            <a:endParaRPr lang="tr-TR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514350" indent="-514350">
              <a:buAutoNum type="arabicPeriod"/>
            </a:pPr>
            <a:r>
              <a:rPr lang="en-US" sz="2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Bojarski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Mariusz, et al. "End to end learning for self-driving cars."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arXiv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preprint arXiv:1604.07316 (2016).</a:t>
            </a:r>
            <a:endParaRPr lang="tr-TR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8534520" y="6553080"/>
            <a:ext cx="455400" cy="7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281C2194-9DB4-4B5E-B625-79F2F11BB339}" type="slidenum">
              <a:rPr lang="en-US" sz="1000" b="0" strike="noStrike" spc="-1">
                <a:solidFill>
                  <a:srgbClr val="FFFFE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1776</TotalTime>
  <Words>194</Words>
  <Application>Microsoft Office PowerPoint</Application>
  <PresentationFormat>Ekran Gösterisi (4:3)</PresentationFormat>
  <Paragraphs>50</Paragraphs>
  <Slides>9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2</vt:i4>
      </vt:variant>
      <vt:variant>
        <vt:lpstr>Slayt Başlıkları</vt:lpstr>
      </vt:variant>
      <vt:variant>
        <vt:i4>9</vt:i4>
      </vt:variant>
    </vt:vector>
  </HeadingPairs>
  <TitlesOfParts>
    <vt:vector size="16" baseType="lpstr">
      <vt:lpstr>Arial</vt:lpstr>
      <vt:lpstr>Symbol</vt:lpstr>
      <vt:lpstr>Tahoma</vt:lpstr>
      <vt:lpstr>Times New Roman</vt:lpstr>
      <vt:lpstr>Wingdings</vt:lpstr>
      <vt:lpstr>Office Theme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gyte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sunum formati</dc:title>
  <dc:subject/>
  <dc:creator>inanc tahrali</dc:creator>
  <dc:description/>
  <cp:lastModifiedBy>Şevval M</cp:lastModifiedBy>
  <cp:revision>423</cp:revision>
  <dcterms:created xsi:type="dcterms:W3CDTF">2007-08-26T20:02:13Z</dcterms:created>
  <dcterms:modified xsi:type="dcterms:W3CDTF">2019-05-08T15:32:29Z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gyte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Ekran Gösterisi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10</vt:i4>
  </property>
</Properties>
</file>