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7" r:id="rId7"/>
    <p:sldId id="268" r:id="rId8"/>
    <p:sldId id="260" r:id="rId9"/>
    <p:sldId id="265" r:id="rId10"/>
    <p:sldId id="269" r:id="rId11"/>
    <p:sldId id="270" r:id="rId12"/>
    <p:sldId id="271" r:id="rId13"/>
    <p:sldId id="261" r:id="rId14"/>
    <p:sldId id="262" r:id="rId15"/>
    <p:sldId id="263" r:id="rId16"/>
    <p:sldId id="266"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71C01012-B44C-485A-A573-5787652FB98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997DC64B-B215-4C35-BE12-568067E2B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A509CFB7-BC1C-4D7A-BBD1-DAC0E5B9046B}"/>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E73E3777-88F8-402A-8B39-B5B0B39755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7DACD98B-615E-454E-A09D-3CB4C19A77D4}"/>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175927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54B764E9-F648-4A3F-B7CA-15BA5BD3593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2619E46D-1E07-4B15-A7D9-58416FACFE7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C734708A-A8E8-4768-A005-611779EE844C}"/>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C9C3464B-2461-4935-8D6A-276BD58290E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8B8438D2-9974-418B-8707-888A8FA1F24B}"/>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42020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F99FF8F3-4A09-46CE-909B-AF2A4E7C48F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59B4DB6F-53B3-47DD-9351-17AE33AAA7D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670DEF39-2E0D-4BA6-A416-9537B878AF66}"/>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152A14ED-9422-4C5E-888F-537660A80E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BACAFA35-0D26-40BB-A5F0-C1FFE0F47410}"/>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153730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D7EDE361-8334-4647-A722-75FD38DB371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3A180E78-81C6-40A9-9A2F-F94D15DBFC8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43641134-BF1E-4F03-AFC9-DB5E7978CDB9}"/>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1CE10E9B-74D9-4809-ACA8-75D9241236B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AABB84C9-B36C-4AE8-85C1-71D5EDD757A8}"/>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128941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DA5D6629-FC87-438E-98DF-9007E480D01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F0FC3494-C32B-4029-A565-16023009E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xmlns="" id="{F6764EFC-29A4-43F1-900C-37DBF1743DCF}"/>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F2520171-46D2-4F86-9D1C-FD0B59F280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3BD05998-F035-40C1-8462-EA191FAAE4DA}"/>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10131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395EC26B-C256-4FDC-A377-6B5FDB09A3B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DF630289-C018-4CBB-B735-4949A497EA2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8275ACC4-C0D1-4230-8F7A-D5049FA8415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7B2924CB-E602-4A3B-ADCC-5CC39BDAE02F}"/>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6" name="Alt Bilgi Yer Tutucusu 5">
            <a:extLst>
              <a:ext uri="{FF2B5EF4-FFF2-40B4-BE49-F238E27FC236}">
                <a16:creationId xmlns:a16="http://schemas.microsoft.com/office/drawing/2014/main" xmlns="" id="{FFEB3CE8-A7A0-499F-B50C-B5A41FCAF6B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4C464512-9DFE-48A1-A7DA-E4496C7062A1}"/>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247271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E792C089-258D-4CCF-BA89-94610210C05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ABA69C36-7511-4389-9CAA-908528540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xmlns="" id="{1E5DEF71-08D7-4C5F-B522-CBD73643BF7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64A245BE-0CCB-4EB1-8B14-4B4E1FB92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xmlns="" id="{9A0339AA-122C-4D43-A93C-3E78B1B29EC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05CEAAA7-FC8B-44AD-A0A7-D7B5F2DB6B2E}"/>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8" name="Alt Bilgi Yer Tutucusu 7">
            <a:extLst>
              <a:ext uri="{FF2B5EF4-FFF2-40B4-BE49-F238E27FC236}">
                <a16:creationId xmlns:a16="http://schemas.microsoft.com/office/drawing/2014/main" xmlns="" id="{6029F939-F9E9-4707-9125-28BBA3DC63C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A0DE5DD8-780B-4A93-AD6A-1467F68A3CF6}"/>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71174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D804EC0B-5159-46F7-ADB0-FA2567C3A7A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4B8E711F-0F36-465A-BABB-EC37C925BA93}"/>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4" name="Alt Bilgi Yer Tutucusu 3">
            <a:extLst>
              <a:ext uri="{FF2B5EF4-FFF2-40B4-BE49-F238E27FC236}">
                <a16:creationId xmlns:a16="http://schemas.microsoft.com/office/drawing/2014/main" xmlns="" id="{18355947-3136-491B-BC7C-92DE8F0DBC4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FF4DC1B0-ED79-488F-AEF1-245227B5C83D}"/>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336675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725F2835-77A3-4ABD-A871-4FD8F10059D7}"/>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3" name="Alt Bilgi Yer Tutucusu 2">
            <a:extLst>
              <a:ext uri="{FF2B5EF4-FFF2-40B4-BE49-F238E27FC236}">
                <a16:creationId xmlns:a16="http://schemas.microsoft.com/office/drawing/2014/main" xmlns="" id="{2F7239C3-FEAE-4DCA-AB6C-06E7F99E861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CA255553-3E4B-4BF9-BB5D-2837D5D9B523}"/>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361880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E69B8377-1483-43CB-B83A-1A4A4D37920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B16D05B4-BDDF-428C-829D-933DFF039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CBCE78EA-9B6F-4137-BA6F-3818A52AA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5D3BFFE4-FFA2-4076-8D01-01DC677BBED3}"/>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6" name="Alt Bilgi Yer Tutucusu 5">
            <a:extLst>
              <a:ext uri="{FF2B5EF4-FFF2-40B4-BE49-F238E27FC236}">
                <a16:creationId xmlns:a16="http://schemas.microsoft.com/office/drawing/2014/main" xmlns="" id="{41FA4EC3-8BB0-4EB0-BBEF-59D78A4897D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6BF71213-AA1F-42EE-A282-42F353733375}"/>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35614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BE823082-F4C5-4B03-80CA-286C53435B5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DCE34338-7B2B-46A1-AA34-432FE8253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0E3CE12E-F807-4756-8FF6-2713CBC25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DA9526E8-880D-462C-937C-3B66EDB359E5}"/>
              </a:ext>
            </a:extLst>
          </p:cNvPr>
          <p:cNvSpPr>
            <a:spLocks noGrp="1"/>
          </p:cNvSpPr>
          <p:nvPr>
            <p:ph type="dt" sz="half" idx="10"/>
          </p:nvPr>
        </p:nvSpPr>
        <p:spPr/>
        <p:txBody>
          <a:bodyPr/>
          <a:lstStyle/>
          <a:p>
            <a:fld id="{CF9BFC76-E225-4D80-ACA5-FE9EA59F75E1}" type="datetimeFigureOut">
              <a:rPr lang="tr-TR" smtClean="0"/>
              <a:pPr/>
              <a:t>16.05.2019</a:t>
            </a:fld>
            <a:endParaRPr lang="tr-TR"/>
          </a:p>
        </p:txBody>
      </p:sp>
      <p:sp>
        <p:nvSpPr>
          <p:cNvPr id="6" name="Alt Bilgi Yer Tutucusu 5">
            <a:extLst>
              <a:ext uri="{FF2B5EF4-FFF2-40B4-BE49-F238E27FC236}">
                <a16:creationId xmlns:a16="http://schemas.microsoft.com/office/drawing/2014/main" xmlns="" id="{F9584D4C-D7C0-4E81-BB91-B4D13202020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EB9E2A5F-4337-47E2-A423-C1A0D906BC6A}"/>
              </a:ext>
            </a:extLst>
          </p:cNvPr>
          <p:cNvSpPr>
            <a:spLocks noGrp="1"/>
          </p:cNvSpPr>
          <p:nvPr>
            <p:ph type="sldNum" sz="quarter" idx="12"/>
          </p:nvPr>
        </p:nvSpPr>
        <p:spPr/>
        <p:txBody>
          <a:body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39450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09B8EF44-C85A-45CC-A5E7-BF4C7396D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0D3DDCE1-F93C-4BE3-8B42-02DC7DC98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5BDCBF2A-4A66-4866-BF08-AD423D453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BFC76-E225-4D80-ACA5-FE9EA59F75E1}" type="datetimeFigureOut">
              <a:rPr lang="tr-TR" smtClean="0"/>
              <a:pPr/>
              <a:t>16.05.2019</a:t>
            </a:fld>
            <a:endParaRPr lang="tr-TR"/>
          </a:p>
        </p:txBody>
      </p:sp>
      <p:sp>
        <p:nvSpPr>
          <p:cNvPr id="5" name="Alt Bilgi Yer Tutucusu 4">
            <a:extLst>
              <a:ext uri="{FF2B5EF4-FFF2-40B4-BE49-F238E27FC236}">
                <a16:creationId xmlns:a16="http://schemas.microsoft.com/office/drawing/2014/main" xmlns="" id="{AA234F2D-1B71-426D-AE4B-4C5FC349F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3B5D6865-B071-498C-8C82-7892099D0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FCDD-D6B1-4390-A733-9B5BE806AA93}" type="slidenum">
              <a:rPr lang="tr-TR" smtClean="0"/>
              <a:pPr/>
              <a:t>‹#›</a:t>
            </a:fld>
            <a:endParaRPr lang="tr-TR"/>
          </a:p>
        </p:txBody>
      </p:sp>
    </p:spTree>
    <p:extLst>
      <p:ext uri="{BB962C8B-B14F-4D97-AF65-F5344CB8AC3E}">
        <p14:creationId xmlns:p14="http://schemas.microsoft.com/office/powerpoint/2010/main" xmlns="" val="161339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athwork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70A1C0FF-8996-4250-8431-176EB8747EAF}"/>
              </a:ext>
            </a:extLst>
          </p:cNvPr>
          <p:cNvSpPr>
            <a:spLocks noGrp="1"/>
          </p:cNvSpPr>
          <p:nvPr>
            <p:ph type="ctrTitle"/>
          </p:nvPr>
        </p:nvSpPr>
        <p:spPr>
          <a:xfrm>
            <a:off x="1524000" y="1039043"/>
            <a:ext cx="9144000" cy="2387600"/>
          </a:xfrm>
        </p:spPr>
        <p:txBody>
          <a:bodyPr>
            <a:normAutofit/>
          </a:bodyPr>
          <a:lstStyle/>
          <a:p>
            <a:r>
              <a:rPr lang="tr-TR" dirty="0"/>
              <a:t>ELM 364 - SAYISAL İŞARET İŞLEMENİN TEMELLERİ</a:t>
            </a:r>
          </a:p>
        </p:txBody>
      </p:sp>
      <p:sp>
        <p:nvSpPr>
          <p:cNvPr id="3" name="Alt Başlık 2">
            <a:extLst>
              <a:ext uri="{FF2B5EF4-FFF2-40B4-BE49-F238E27FC236}">
                <a16:creationId xmlns:a16="http://schemas.microsoft.com/office/drawing/2014/main" xmlns="" id="{706E1BF4-BC2D-4FE3-981A-028D295C67F9}"/>
              </a:ext>
            </a:extLst>
          </p:cNvPr>
          <p:cNvSpPr>
            <a:spLocks noGrp="1"/>
          </p:cNvSpPr>
          <p:nvPr>
            <p:ph type="subTitle" idx="1"/>
          </p:nvPr>
        </p:nvSpPr>
        <p:spPr>
          <a:xfrm>
            <a:off x="1524000" y="3426642"/>
            <a:ext cx="9144000" cy="2387599"/>
          </a:xfrm>
        </p:spPr>
        <p:txBody>
          <a:bodyPr>
            <a:noAutofit/>
          </a:bodyPr>
          <a:lstStyle/>
          <a:p>
            <a:r>
              <a:rPr lang="tr-TR" dirty="0"/>
              <a:t>LABORATUVAR PROJESİ</a:t>
            </a:r>
          </a:p>
          <a:p>
            <a:endParaRPr lang="tr-TR" dirty="0"/>
          </a:p>
          <a:p>
            <a:pPr fontAlgn="base"/>
            <a:r>
              <a:rPr lang="tr-TR" dirty="0"/>
              <a:t>​Ali Sacid KARADOĞAN - 161024086​</a:t>
            </a:r>
          </a:p>
          <a:p>
            <a:pPr fontAlgn="base"/>
            <a:r>
              <a:rPr lang="tr-TR" dirty="0"/>
              <a:t>​Hasan Saim ÜNAL -  151024077​</a:t>
            </a:r>
          </a:p>
          <a:p>
            <a:pPr fontAlgn="base"/>
            <a:r>
              <a:rPr lang="tr-TR" dirty="0"/>
              <a:t>​Ömer KONAN -  171024085</a:t>
            </a:r>
            <a:r>
              <a:rPr lang="tr-TR" sz="1800" dirty="0"/>
              <a:t>​</a:t>
            </a:r>
          </a:p>
          <a:p>
            <a:endParaRPr lang="tr-TR" sz="1800" dirty="0"/>
          </a:p>
        </p:txBody>
      </p:sp>
    </p:spTree>
    <p:extLst>
      <p:ext uri="{BB962C8B-B14F-4D97-AF65-F5344CB8AC3E}">
        <p14:creationId xmlns:p14="http://schemas.microsoft.com/office/powerpoint/2010/main" xmlns="" val="3515297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Ömer\Downloads\Project\RLS_generated.png"/>
          <p:cNvPicPr>
            <a:picLocks noChangeAspect="1" noChangeArrowheads="1"/>
          </p:cNvPicPr>
          <p:nvPr/>
        </p:nvPicPr>
        <p:blipFill>
          <a:blip r:embed="rId2" cstate="print"/>
          <a:srcRect/>
          <a:stretch>
            <a:fillRect/>
          </a:stretch>
        </p:blipFill>
        <p:spPr bwMode="auto">
          <a:xfrm>
            <a:off x="1930400" y="871537"/>
            <a:ext cx="8192668" cy="5414963"/>
          </a:xfrm>
          <a:prstGeom prst="rect">
            <a:avLst/>
          </a:prstGeom>
          <a:noFill/>
        </p:spPr>
      </p:pic>
      <p:sp>
        <p:nvSpPr>
          <p:cNvPr id="5" name="4 Metin kutusu"/>
          <p:cNvSpPr txBox="1"/>
          <p:nvPr/>
        </p:nvSpPr>
        <p:spPr>
          <a:xfrm>
            <a:off x="3149600" y="495300"/>
            <a:ext cx="5301323" cy="369332"/>
          </a:xfrm>
          <a:prstGeom prst="rect">
            <a:avLst/>
          </a:prstGeom>
          <a:noFill/>
        </p:spPr>
        <p:txBody>
          <a:bodyPr wrap="none" rtlCol="0">
            <a:spAutoFit/>
          </a:bodyPr>
          <a:lstStyle/>
          <a:p>
            <a:r>
              <a:rPr lang="tr-TR" dirty="0" smtClean="0"/>
              <a:t>Gürültü Eklenmiş Sinüs Dalgası için RLS Algoritma Testi</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794000" y="558800"/>
            <a:ext cx="6355394" cy="369332"/>
          </a:xfrm>
          <a:prstGeom prst="rect">
            <a:avLst/>
          </a:prstGeom>
          <a:noFill/>
        </p:spPr>
        <p:txBody>
          <a:bodyPr wrap="none" rtlCol="0">
            <a:spAutoFit/>
          </a:bodyPr>
          <a:lstStyle/>
          <a:p>
            <a:r>
              <a:rPr lang="tr-TR" dirty="0" smtClean="0"/>
              <a:t>Mikrofon ile Kaydedilmiş Ses Dosyası Üzerinde RLS Algoritma Testi</a:t>
            </a:r>
            <a:endParaRPr lang="tr-TR" dirty="0"/>
          </a:p>
        </p:txBody>
      </p:sp>
      <p:pic>
        <p:nvPicPr>
          <p:cNvPr id="4098" name="Picture 2" descr="C:\Users\Ömer\Downloads\Project\RLS_recorded.png"/>
          <p:cNvPicPr>
            <a:picLocks noChangeAspect="1" noChangeArrowheads="1"/>
          </p:cNvPicPr>
          <p:nvPr/>
        </p:nvPicPr>
        <p:blipFill>
          <a:blip r:embed="rId2" cstate="print"/>
          <a:srcRect/>
          <a:stretch>
            <a:fillRect/>
          </a:stretch>
        </p:blipFill>
        <p:spPr bwMode="auto">
          <a:xfrm>
            <a:off x="1892299" y="876300"/>
            <a:ext cx="8272449" cy="5384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073910" y="808005"/>
            <a:ext cx="8590986" cy="242564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2085689" y="3757352"/>
            <a:ext cx="8588730" cy="2498205"/>
          </a:xfrm>
          <a:prstGeom prst="rect">
            <a:avLst/>
          </a:prstGeom>
          <a:noFill/>
          <a:ln w="9525">
            <a:noFill/>
            <a:miter lim="800000"/>
            <a:headEnd/>
            <a:tailEnd/>
          </a:ln>
          <a:effectLst/>
        </p:spPr>
      </p:pic>
      <p:sp>
        <p:nvSpPr>
          <p:cNvPr id="6" name="5 Metin kutusu"/>
          <p:cNvSpPr txBox="1"/>
          <p:nvPr/>
        </p:nvSpPr>
        <p:spPr>
          <a:xfrm>
            <a:off x="5561215" y="3399905"/>
            <a:ext cx="1652568" cy="369332"/>
          </a:xfrm>
          <a:prstGeom prst="rect">
            <a:avLst/>
          </a:prstGeom>
          <a:noFill/>
        </p:spPr>
        <p:txBody>
          <a:bodyPr wrap="none" rtlCol="0">
            <a:spAutoFit/>
          </a:bodyPr>
          <a:lstStyle/>
          <a:p>
            <a:r>
              <a:rPr lang="tr-TR" dirty="0" smtClean="0"/>
              <a:t>RLS </a:t>
            </a:r>
            <a:r>
              <a:rPr lang="tr-TR" dirty="0" err="1" smtClean="0"/>
              <a:t>Filter</a:t>
            </a:r>
            <a:r>
              <a:rPr lang="tr-TR" dirty="0" smtClean="0"/>
              <a:t> Çıktısı</a:t>
            </a:r>
            <a:endParaRPr lang="tr-TR" dirty="0"/>
          </a:p>
        </p:txBody>
      </p:sp>
      <p:sp>
        <p:nvSpPr>
          <p:cNvPr id="7" name="6 Metin kutusu"/>
          <p:cNvSpPr txBox="1"/>
          <p:nvPr/>
        </p:nvSpPr>
        <p:spPr>
          <a:xfrm>
            <a:off x="5522423" y="368531"/>
            <a:ext cx="1724703" cy="369332"/>
          </a:xfrm>
          <a:prstGeom prst="rect">
            <a:avLst/>
          </a:prstGeom>
          <a:noFill/>
        </p:spPr>
        <p:txBody>
          <a:bodyPr wrap="none" rtlCol="0">
            <a:spAutoFit/>
          </a:bodyPr>
          <a:lstStyle/>
          <a:p>
            <a:r>
              <a:rPr lang="tr-TR" dirty="0" smtClean="0"/>
              <a:t>LMS </a:t>
            </a:r>
            <a:r>
              <a:rPr lang="tr-TR" dirty="0" err="1" smtClean="0"/>
              <a:t>Filter</a:t>
            </a:r>
            <a:r>
              <a:rPr lang="tr-TR" dirty="0" smtClean="0"/>
              <a:t> Çıktısı</a:t>
            </a:r>
            <a:endParaRPr lang="tr-TR" dirty="0"/>
          </a:p>
        </p:txBody>
      </p:sp>
      <p:sp>
        <p:nvSpPr>
          <p:cNvPr id="8" name="7 Metin kutusu"/>
          <p:cNvSpPr txBox="1"/>
          <p:nvPr/>
        </p:nvSpPr>
        <p:spPr>
          <a:xfrm>
            <a:off x="495994" y="213360"/>
            <a:ext cx="4810291" cy="369332"/>
          </a:xfrm>
          <a:prstGeom prst="rect">
            <a:avLst/>
          </a:prstGeom>
          <a:noFill/>
        </p:spPr>
        <p:txBody>
          <a:bodyPr wrap="none" rtlCol="0">
            <a:spAutoFit/>
          </a:bodyPr>
          <a:lstStyle/>
          <a:p>
            <a:r>
              <a:rPr lang="tr-TR" dirty="0" smtClean="0"/>
              <a:t>Aynı ses dosyası üzerinde farklı algoritma çıktıları:</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2CF590CB-41C0-461D-805F-11033C324D69}"/>
              </a:ext>
            </a:extLst>
          </p:cNvPr>
          <p:cNvSpPr>
            <a:spLocks noGrp="1"/>
          </p:cNvSpPr>
          <p:nvPr>
            <p:ph type="title"/>
          </p:nvPr>
        </p:nvSpPr>
        <p:spPr/>
        <p:txBody>
          <a:bodyPr/>
          <a:lstStyle/>
          <a:p>
            <a:r>
              <a:rPr lang="tr-TR" dirty="0"/>
              <a:t>          Gerçek Zamanlı Uygulamalar(1/2)</a:t>
            </a:r>
          </a:p>
        </p:txBody>
      </p:sp>
      <p:sp>
        <p:nvSpPr>
          <p:cNvPr id="3" name="İçerik Yer Tutucusu 2">
            <a:extLst>
              <a:ext uri="{FF2B5EF4-FFF2-40B4-BE49-F238E27FC236}">
                <a16:creationId xmlns:a16="http://schemas.microsoft.com/office/drawing/2014/main" xmlns="" id="{AD8AC6DF-2CDE-48D8-A3AC-A62D6408D93B}"/>
              </a:ext>
            </a:extLst>
          </p:cNvPr>
          <p:cNvSpPr>
            <a:spLocks noGrp="1"/>
          </p:cNvSpPr>
          <p:nvPr>
            <p:ph idx="1"/>
          </p:nvPr>
        </p:nvSpPr>
        <p:spPr/>
        <p:txBody>
          <a:bodyPr>
            <a:normAutofit/>
          </a:bodyPr>
          <a:lstStyle/>
          <a:p>
            <a:pPr marL="0" indent="0" algn="ctr">
              <a:buNone/>
            </a:pPr>
            <a:r>
              <a:rPr lang="tr-TR" dirty="0"/>
              <a:t>RLS’nin uygulanması daha zordur. Bunun sebepleri LMS’nin daha basit bir yapısının olması, işlem yükünün daha az olması ve yuvarlama ve bit uzunluğu hatalarının RLS’de performansı daha çok etkilemesidir. RLS’ye bir takım ilaveler ile yapısal olarak LMS’e yaklaşması mümkündür fakat sağlamlık LMS’de daha iyidir. Çünkü bu ilavelerde bir takım kabuller yapılmaktadır ve bu kabullerden dolayı istatistiksel bilgi işin içene girerek kendinden uyarlamalı süzgecin yapısını bozmaktadır. İstatistiksel bilgi kullanıldığında, zamanla değişen sistemlerde RLS gibi süzgeçler hata eğrisinde minimumu LMS kadar başarılı olarak takip edememektedir. LMS bir çok alanda bugüne kadar kullanılmış bir algoritmadır.</a:t>
            </a:r>
          </a:p>
        </p:txBody>
      </p:sp>
    </p:spTree>
    <p:extLst>
      <p:ext uri="{BB962C8B-B14F-4D97-AF65-F5344CB8AC3E}">
        <p14:creationId xmlns:p14="http://schemas.microsoft.com/office/powerpoint/2010/main" xmlns="" val="166672527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57243A15-9F1C-44D0-B8C0-915E815BF43A}"/>
              </a:ext>
            </a:extLst>
          </p:cNvPr>
          <p:cNvSpPr>
            <a:spLocks noGrp="1"/>
          </p:cNvSpPr>
          <p:nvPr>
            <p:ph type="title"/>
          </p:nvPr>
        </p:nvSpPr>
        <p:spPr/>
        <p:txBody>
          <a:bodyPr/>
          <a:lstStyle/>
          <a:p>
            <a:r>
              <a:rPr lang="tr-TR" dirty="0"/>
              <a:t>          Gerçek Zamanlı </a:t>
            </a:r>
            <a:r>
              <a:rPr lang="tr-TR"/>
              <a:t>Uygulamalar(2/2)</a:t>
            </a:r>
            <a:endParaRPr lang="tr-TR" dirty="0"/>
          </a:p>
        </p:txBody>
      </p:sp>
      <p:sp>
        <p:nvSpPr>
          <p:cNvPr id="3" name="İçerik Yer Tutucusu 2">
            <a:extLst>
              <a:ext uri="{FF2B5EF4-FFF2-40B4-BE49-F238E27FC236}">
                <a16:creationId xmlns:a16="http://schemas.microsoft.com/office/drawing/2014/main" xmlns="" id="{324652EC-B850-4357-B8F7-7F9803E2BD33}"/>
              </a:ext>
            </a:extLst>
          </p:cNvPr>
          <p:cNvSpPr>
            <a:spLocks noGrp="1"/>
          </p:cNvSpPr>
          <p:nvPr>
            <p:ph idx="1"/>
          </p:nvPr>
        </p:nvSpPr>
        <p:spPr>
          <a:xfrm>
            <a:off x="838200" y="1690688"/>
            <a:ext cx="10515600" cy="4460020"/>
          </a:xfrm>
        </p:spPr>
        <p:txBody>
          <a:bodyPr>
            <a:noAutofit/>
          </a:bodyPr>
          <a:lstStyle/>
          <a:p>
            <a:pPr marL="0" indent="0" algn="ctr">
              <a:buNone/>
            </a:pPr>
            <a:r>
              <a:rPr lang="tr-TR" sz="2700" dirty="0"/>
              <a:t>Bu çalışmada seçilen LMS algoritmasının gerçek zamanlı uygulamasının FPGA üzerinde yapılmasının en büyük nedeni FPGA’ların bir çok platforma göre üstün nitelendirilebilecek özelliklerinin olmasıdır. FPGA’lar kısıtlı sayıda üretimlerde tüm devre yerine, yada DSP uygulamalarında DSP yerine geçmeye başlamıştır. Bunun sebebi düşük FPGA fiyatları ve gelişmiş EDA araçları olmuştur. Bu araçlar sayesinde FPGA de tasarım yapmak   kolaylaşmıştır. FPGA’ların önceden belirlenmiş bir yapısının olmaması uygulamalarda tamamen tasarımcının oluşturabileceği motorların mümkün olması, sabit noktalı işlemlerde dar kalıpların içinde kalmaması böylece gereksiz kaynak tüketiminin önlenmesi, tekrar zamanlama ve akışın kontrol edilebilmesi ile özellikle paralel ve pipelined çalışabilme gerçek zaman uygulamalar da FPGA’nın tercih sebebi olmasını sağlar.</a:t>
            </a:r>
          </a:p>
        </p:txBody>
      </p:sp>
    </p:spTree>
    <p:extLst>
      <p:ext uri="{BB962C8B-B14F-4D97-AF65-F5344CB8AC3E}">
        <p14:creationId xmlns:p14="http://schemas.microsoft.com/office/powerpoint/2010/main" xmlns="" val="131068767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B6DB9EFB-069B-43DC-86AE-30834EE845AB}"/>
              </a:ext>
            </a:extLst>
          </p:cNvPr>
          <p:cNvSpPr>
            <a:spLocks noGrp="1"/>
          </p:cNvSpPr>
          <p:nvPr>
            <p:ph type="title"/>
          </p:nvPr>
        </p:nvSpPr>
        <p:spPr/>
        <p:txBody>
          <a:bodyPr/>
          <a:lstStyle/>
          <a:p>
            <a:r>
              <a:rPr lang="tr-TR" dirty="0"/>
              <a:t>		 Bütün Bunların Sonucunda</a:t>
            </a:r>
          </a:p>
        </p:txBody>
      </p:sp>
      <p:sp>
        <p:nvSpPr>
          <p:cNvPr id="3" name="İçerik Yer Tutucusu 2">
            <a:extLst>
              <a:ext uri="{FF2B5EF4-FFF2-40B4-BE49-F238E27FC236}">
                <a16:creationId xmlns:a16="http://schemas.microsoft.com/office/drawing/2014/main" xmlns="" id="{4C04951F-3DCF-4377-A202-D241C0361CFA}"/>
              </a:ext>
            </a:extLst>
          </p:cNvPr>
          <p:cNvSpPr>
            <a:spLocks noGrp="1"/>
          </p:cNvSpPr>
          <p:nvPr>
            <p:ph idx="1"/>
          </p:nvPr>
        </p:nvSpPr>
        <p:spPr/>
        <p:txBody>
          <a:bodyPr>
            <a:normAutofit/>
          </a:bodyPr>
          <a:lstStyle/>
          <a:p>
            <a:pPr marL="0" indent="0" algn="ctr">
              <a:buNone/>
            </a:pPr>
            <a:r>
              <a:rPr lang="tr-TR" sz="3200" dirty="0"/>
              <a:t>Özellikleri önceden bilinmeyen bir ortamda çalışabilecek kendinden uyarlamalı bir sistem için seçilen LMS algoritması başarılı bir performans sağlamaya yetmekte, sağlamlık bakımdan diğer algoritmalara göre avantajlara sahip olarak göreceli olarak düşük işlem gücünde çalışmaktadır. Gerçek zamanda FPGA ile uygulanması sonsuz çözünürlüğe yakın bir performans sağlamaktadır. Ayrıca yüksek hızlarda çalışabilmesi 36’dan büyük katsayılı yada birden çok kanalda LMS algoritmasının çalıştırılmasına imkan vermektedir.</a:t>
            </a:r>
          </a:p>
        </p:txBody>
      </p:sp>
    </p:spTree>
    <p:extLst>
      <p:ext uri="{BB962C8B-B14F-4D97-AF65-F5344CB8AC3E}">
        <p14:creationId xmlns:p14="http://schemas.microsoft.com/office/powerpoint/2010/main" xmlns="" val="10953650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3FE561B5-1593-4799-942D-47424505D63C}"/>
              </a:ext>
            </a:extLst>
          </p:cNvPr>
          <p:cNvSpPr>
            <a:spLocks noGrp="1"/>
          </p:cNvSpPr>
          <p:nvPr>
            <p:ph type="title"/>
          </p:nvPr>
        </p:nvSpPr>
        <p:spPr/>
        <p:txBody>
          <a:bodyPr/>
          <a:lstStyle/>
          <a:p>
            <a:r>
              <a:rPr lang="tr-TR" dirty="0"/>
              <a:t>				Referanslar </a:t>
            </a:r>
          </a:p>
        </p:txBody>
      </p:sp>
      <p:sp>
        <p:nvSpPr>
          <p:cNvPr id="3" name="İçerik Yer Tutucusu 2">
            <a:extLst>
              <a:ext uri="{FF2B5EF4-FFF2-40B4-BE49-F238E27FC236}">
                <a16:creationId xmlns:a16="http://schemas.microsoft.com/office/drawing/2014/main" xmlns="" id="{E32473FE-0963-4132-9E58-F2430BB98781}"/>
              </a:ext>
            </a:extLst>
          </p:cNvPr>
          <p:cNvSpPr>
            <a:spLocks noGrp="1"/>
          </p:cNvSpPr>
          <p:nvPr>
            <p:ph idx="1"/>
          </p:nvPr>
        </p:nvSpPr>
        <p:spPr/>
        <p:txBody>
          <a:bodyPr/>
          <a:lstStyle/>
          <a:p>
            <a:pPr marL="0" indent="0" algn="ctr" fontAlgn="base">
              <a:buNone/>
            </a:pPr>
            <a:r>
              <a:rPr lang="en-US" dirty="0"/>
              <a:t>[1] www.wikipedia.com </a:t>
            </a:r>
            <a:endParaRPr lang="tr-TR" dirty="0"/>
          </a:p>
          <a:p>
            <a:pPr marL="0" indent="0" algn="ctr" fontAlgn="base">
              <a:buNone/>
            </a:pPr>
            <a:r>
              <a:rPr lang="en-US" dirty="0"/>
              <a:t>[2] Simon </a:t>
            </a:r>
            <a:r>
              <a:rPr lang="en-US" dirty="0" err="1"/>
              <a:t>Haykin</a:t>
            </a:r>
            <a:r>
              <a:rPr lang="en-US" dirty="0"/>
              <a:t> – Adaptive Filter Theory 3</a:t>
            </a:r>
            <a:r>
              <a:rPr lang="en-US" baseline="30000" dirty="0"/>
              <a:t>rd</a:t>
            </a:r>
            <a:r>
              <a:rPr lang="en-US" dirty="0"/>
              <a:t> Edition  </a:t>
            </a:r>
            <a:endParaRPr lang="tr-TR" dirty="0"/>
          </a:p>
          <a:p>
            <a:pPr marL="0" indent="0" algn="ctr" fontAlgn="base">
              <a:buNone/>
            </a:pPr>
            <a:r>
              <a:rPr lang="en-US" dirty="0"/>
              <a:t>[3] Simon </a:t>
            </a:r>
            <a:r>
              <a:rPr lang="en-US" dirty="0" err="1"/>
              <a:t>Haykin</a:t>
            </a:r>
            <a:r>
              <a:rPr lang="en-US" dirty="0"/>
              <a:t> – Adaptive Filter Theory 5</a:t>
            </a:r>
            <a:r>
              <a:rPr lang="en-US" baseline="30000" dirty="0"/>
              <a:t>th</a:t>
            </a:r>
            <a:r>
              <a:rPr lang="en-US" dirty="0"/>
              <a:t> Edition </a:t>
            </a:r>
          </a:p>
          <a:p>
            <a:pPr marL="0" indent="0" algn="ctr" fontAlgn="base">
              <a:buNone/>
            </a:pPr>
            <a:r>
              <a:rPr lang="en-US" dirty="0"/>
              <a:t>[4] </a:t>
            </a:r>
            <a:r>
              <a:rPr lang="en-US" u="sng" dirty="0">
                <a:hlinkClick r:id="rId2"/>
              </a:rPr>
              <a:t>www.mathworks.com</a:t>
            </a:r>
            <a:r>
              <a:rPr lang="en-US" dirty="0"/>
              <a:t> </a:t>
            </a:r>
          </a:p>
          <a:p>
            <a:pPr marL="0" indent="0" algn="ctr" fontAlgn="base">
              <a:buNone/>
            </a:pPr>
            <a:r>
              <a:rPr lang="en-US" dirty="0"/>
              <a:t>[5] dsp.stackexchange.com</a:t>
            </a:r>
            <a:endParaRPr lang="tr-TR" dirty="0"/>
          </a:p>
          <a:p>
            <a:pPr marL="0" indent="0" algn="ctr" fontAlgn="base">
              <a:buNone/>
            </a:pPr>
            <a:r>
              <a:rPr lang="tr-TR" dirty="0"/>
              <a:t>DİNLEDİĞİNİZ İÇİN TEŞEKKÜR EDERİM.</a:t>
            </a:r>
            <a:endParaRPr lang="en-US" dirty="0"/>
          </a:p>
          <a:p>
            <a:pPr marL="0" indent="0" algn="ctr">
              <a:buNone/>
            </a:pPr>
            <a:endParaRPr lang="tr-TR" dirty="0"/>
          </a:p>
        </p:txBody>
      </p:sp>
    </p:spTree>
    <p:extLst>
      <p:ext uri="{BB962C8B-B14F-4D97-AF65-F5344CB8AC3E}">
        <p14:creationId xmlns:p14="http://schemas.microsoft.com/office/powerpoint/2010/main" xmlns="" val="37611642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3A738406-BFA5-4833-AECC-E7BF2CEFC928}"/>
              </a:ext>
            </a:extLst>
          </p:cNvPr>
          <p:cNvSpPr>
            <a:spLocks noGrp="1"/>
          </p:cNvSpPr>
          <p:nvPr>
            <p:ph type="title"/>
          </p:nvPr>
        </p:nvSpPr>
        <p:spPr/>
        <p:txBody>
          <a:bodyPr/>
          <a:lstStyle/>
          <a:p>
            <a:r>
              <a:rPr lang="tr-TR" dirty="0"/>
              <a:t>			PROBLEMİN KONUSU </a:t>
            </a:r>
          </a:p>
        </p:txBody>
      </p:sp>
      <p:sp>
        <p:nvSpPr>
          <p:cNvPr id="3" name="İçerik Yer Tutucusu 2">
            <a:extLst>
              <a:ext uri="{FF2B5EF4-FFF2-40B4-BE49-F238E27FC236}">
                <a16:creationId xmlns:a16="http://schemas.microsoft.com/office/drawing/2014/main" xmlns="" id="{8FB48F0C-3CDC-4D2D-AAFD-4F09571DFCCD}"/>
              </a:ext>
            </a:extLst>
          </p:cNvPr>
          <p:cNvSpPr>
            <a:spLocks noGrp="1"/>
          </p:cNvSpPr>
          <p:nvPr>
            <p:ph idx="1"/>
          </p:nvPr>
        </p:nvSpPr>
        <p:spPr/>
        <p:txBody>
          <a:bodyPr/>
          <a:lstStyle/>
          <a:p>
            <a:pPr marL="0" indent="0" algn="ctr">
              <a:buNone/>
            </a:pPr>
            <a:r>
              <a:rPr lang="tr-TR" dirty="0"/>
              <a:t>Kayıt cihazından alınan ses kayıtlarında çeşitli nedenlerden dolayı gürültüler meydana gelmektedir. Bu gürültülerin önlenmesi amacıyla LMS (Least Mean Squares) ve RLS (Recursive Least Squares) algoritmaları ile tasarlanan gürültü önleyici filtrelerin karşılaştırılması yapılmıştır.</a:t>
            </a:r>
          </a:p>
          <a:p>
            <a:pPr marL="0" indent="0" algn="ctr">
              <a:buNone/>
            </a:pPr>
            <a:r>
              <a:rPr lang="tr-TR" dirty="0"/>
              <a:t>Başlangıç olarak bu tasarlayacağımız filtreler hakkında bazı bilgiler sunacağız.</a:t>
            </a:r>
          </a:p>
          <a:p>
            <a:pPr marL="0" indent="0" algn="ctr">
              <a:buNone/>
            </a:pPr>
            <a:r>
              <a:rPr lang="tr-TR" dirty="0"/>
              <a:t>Birincisi LMS Algoritması, Blok diyagramı ve nasıl işlediği ile ilgili kısa bir giriş yapacağız</a:t>
            </a:r>
          </a:p>
          <a:p>
            <a:pPr marL="0" indent="0" algn="ctr">
              <a:buNone/>
            </a:pPr>
            <a:r>
              <a:rPr lang="tr-TR" dirty="0"/>
              <a:t>Hazırsanız başlayalım.</a:t>
            </a:r>
          </a:p>
        </p:txBody>
      </p:sp>
    </p:spTree>
    <p:extLst>
      <p:ext uri="{BB962C8B-B14F-4D97-AF65-F5344CB8AC3E}">
        <p14:creationId xmlns:p14="http://schemas.microsoft.com/office/powerpoint/2010/main" xmlns="" val="267150225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C948EED-9B40-4AC1-98A7-F41851D61EA2}"/>
              </a:ext>
            </a:extLst>
          </p:cNvPr>
          <p:cNvSpPr>
            <a:spLocks noGrp="1"/>
          </p:cNvSpPr>
          <p:nvPr>
            <p:ph type="title"/>
          </p:nvPr>
        </p:nvSpPr>
        <p:spPr/>
        <p:txBody>
          <a:bodyPr/>
          <a:lstStyle/>
          <a:p>
            <a:r>
              <a:rPr lang="tr-TR" dirty="0"/>
              <a:t>		 LMS(Least Mean Squares)</a:t>
            </a:r>
          </a:p>
        </p:txBody>
      </p:sp>
      <p:sp>
        <p:nvSpPr>
          <p:cNvPr id="3" name="İçerik Yer Tutucusu 2">
            <a:extLst>
              <a:ext uri="{FF2B5EF4-FFF2-40B4-BE49-F238E27FC236}">
                <a16:creationId xmlns:a16="http://schemas.microsoft.com/office/drawing/2014/main" xmlns="" id="{16BE0FB8-3444-4DD9-90A9-33AEBA3FCCB9}"/>
              </a:ext>
            </a:extLst>
          </p:cNvPr>
          <p:cNvSpPr>
            <a:spLocks noGrp="1"/>
          </p:cNvSpPr>
          <p:nvPr>
            <p:ph idx="1"/>
          </p:nvPr>
        </p:nvSpPr>
        <p:spPr>
          <a:xfrm>
            <a:off x="838200" y="1690688"/>
            <a:ext cx="10515600" cy="4351338"/>
          </a:xfrm>
        </p:spPr>
        <p:txBody>
          <a:bodyPr>
            <a:normAutofit/>
          </a:bodyPr>
          <a:lstStyle/>
          <a:p>
            <a:pPr marL="0" indent="0" algn="ctr">
              <a:buNone/>
            </a:pPr>
            <a:r>
              <a:rPr lang="tr-TR" sz="3200" dirty="0"/>
              <a:t>Karakteristik bilgisi bilinmeyen bir çevrede, ses işareti ile girişime neden olabilecek gürültü, beyaz gürültü veya çeşitli kaynakların toplamından oluşan değişken frekanslı gürültü olabilir. Ses işareti ile gürültü işareti birbirleri ile bağımsız olduğu sürece, LMS tabanlı uyarlamalı süzgeç kullanarak bahsedilen gürültüler zayıflatılabilir. Zayıflatma işlemi çeşitli süzgeçler ile yapılabilir, bu süzgeçler üç ayrı sınıfa ayrılabilir. (i) Sabit süzgeçler (ii) Eğiticili uyarlamalı süzgeçler. (iii) </a:t>
            </a:r>
            <a:r>
              <a:rPr lang="tr-TR" sz="3200" dirty="0" err="1"/>
              <a:t>Eğiticisiz</a:t>
            </a:r>
            <a:r>
              <a:rPr lang="tr-TR" sz="3200" dirty="0"/>
              <a:t> uyarlamalı süzgeçler.</a:t>
            </a:r>
          </a:p>
        </p:txBody>
      </p:sp>
    </p:spTree>
    <p:extLst>
      <p:ext uri="{BB962C8B-B14F-4D97-AF65-F5344CB8AC3E}">
        <p14:creationId xmlns:p14="http://schemas.microsoft.com/office/powerpoint/2010/main" xmlns="" val="91545631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7491EAF0-C4EA-4691-8568-FF4D4270EA0B}"/>
              </a:ext>
            </a:extLst>
          </p:cNvPr>
          <p:cNvSpPr>
            <a:spLocks noGrp="1"/>
          </p:cNvSpPr>
          <p:nvPr>
            <p:ph type="title"/>
          </p:nvPr>
        </p:nvSpPr>
        <p:spPr/>
        <p:txBody>
          <a:bodyPr/>
          <a:lstStyle/>
          <a:p>
            <a:r>
              <a:rPr lang="tr-TR" dirty="0"/>
              <a:t>    LMS Tabanlı Kendinden Uyarlamalı Süzgeç</a:t>
            </a:r>
          </a:p>
        </p:txBody>
      </p:sp>
      <p:sp>
        <p:nvSpPr>
          <p:cNvPr id="3" name="İçerik Yer Tutucusu 2">
            <a:extLst>
              <a:ext uri="{FF2B5EF4-FFF2-40B4-BE49-F238E27FC236}">
                <a16:creationId xmlns:a16="http://schemas.microsoft.com/office/drawing/2014/main" xmlns="" id="{3B7FD4C9-F573-4886-A753-167F1ACA20D5}"/>
              </a:ext>
            </a:extLst>
          </p:cNvPr>
          <p:cNvSpPr>
            <a:spLocks noGrp="1"/>
          </p:cNvSpPr>
          <p:nvPr>
            <p:ph idx="1"/>
          </p:nvPr>
        </p:nvSpPr>
        <p:spPr/>
        <p:txBody>
          <a:bodyPr>
            <a:normAutofit/>
          </a:bodyPr>
          <a:lstStyle/>
          <a:p>
            <a:pPr marL="0" indent="0" algn="ctr">
              <a:buNone/>
            </a:pPr>
            <a:r>
              <a:rPr lang="tr-TR" sz="3200" dirty="0"/>
              <a:t>LMS, Widrow ve Hoff’un 1960 yılında istatiksel bilgileri bilinmeyen bir işaretin geri beslemeli olarak yaklaşık bir çözüm bulmada açtığı bir yeniliktir. LMS tabanlı süzgecin iki girişi vardır. Birincisi, birincil(primary) veya giriş(input) giriş ikincisi ise referans yada arzulanan sinyal (desired) olarak adlandırılır. Birincil girişte ortamdaki gürültü bileşenleri u(n) bulunur. istenilen girişte ise ses bilgisi ve birincil girişteki gürültü ile ilişkili işaretlerin toplamı d(n) bulunur.</a:t>
            </a:r>
          </a:p>
        </p:txBody>
      </p:sp>
    </p:spTree>
    <p:extLst>
      <p:ext uri="{BB962C8B-B14F-4D97-AF65-F5344CB8AC3E}">
        <p14:creationId xmlns:p14="http://schemas.microsoft.com/office/powerpoint/2010/main" xmlns="" val="4166103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92713CA-8607-4F83-BF18-889242F105E9}"/>
              </a:ext>
            </a:extLst>
          </p:cNvPr>
          <p:cNvSpPr>
            <a:spLocks noGrp="1"/>
          </p:cNvSpPr>
          <p:nvPr>
            <p:ph type="title"/>
          </p:nvPr>
        </p:nvSpPr>
        <p:spPr/>
        <p:txBody>
          <a:bodyPr/>
          <a:lstStyle/>
          <a:p>
            <a:r>
              <a:rPr lang="tr-TR" dirty="0"/>
              <a:t>	LMS(</a:t>
            </a:r>
            <a:r>
              <a:rPr lang="tr-TR" dirty="0" err="1"/>
              <a:t>Least</a:t>
            </a:r>
            <a:r>
              <a:rPr lang="tr-TR" dirty="0"/>
              <a:t> </a:t>
            </a:r>
            <a:r>
              <a:rPr lang="tr-TR" dirty="0" err="1"/>
              <a:t>Mean</a:t>
            </a:r>
            <a:r>
              <a:rPr lang="tr-TR" dirty="0"/>
              <a:t> </a:t>
            </a:r>
            <a:r>
              <a:rPr lang="tr-TR" dirty="0" err="1"/>
              <a:t>Squares</a:t>
            </a:r>
            <a:r>
              <a:rPr lang="tr-TR" dirty="0"/>
              <a:t>) Algoritması</a:t>
            </a:r>
          </a:p>
        </p:txBody>
      </p:sp>
      <p:sp>
        <p:nvSpPr>
          <p:cNvPr id="3" name="İçerik Yer Tutucusu 2">
            <a:extLst>
              <a:ext uri="{FF2B5EF4-FFF2-40B4-BE49-F238E27FC236}">
                <a16:creationId xmlns:a16="http://schemas.microsoft.com/office/drawing/2014/main" xmlns="" id="{E99759B5-7A0F-4672-A24E-B4F1FA907FF6}"/>
              </a:ext>
            </a:extLst>
          </p:cNvPr>
          <p:cNvSpPr>
            <a:spLocks noGrp="1"/>
          </p:cNvSpPr>
          <p:nvPr>
            <p:ph idx="1"/>
          </p:nvPr>
        </p:nvSpPr>
        <p:spPr/>
        <p:txBody>
          <a:bodyPr/>
          <a:lstStyle/>
          <a:p>
            <a:pPr marL="0" indent="0">
              <a:buNone/>
            </a:pPr>
            <a:r>
              <a:rPr lang="tr-TR" dirty="0"/>
              <a:t>	</a:t>
            </a:r>
          </a:p>
        </p:txBody>
      </p:sp>
      <p:pic>
        <p:nvPicPr>
          <p:cNvPr id="5" name="Resim 4">
            <a:extLst>
              <a:ext uri="{FF2B5EF4-FFF2-40B4-BE49-F238E27FC236}">
                <a16:creationId xmlns:a16="http://schemas.microsoft.com/office/drawing/2014/main" xmlns="" id="{BDD2FE39-0137-4A9E-927E-F7BD4F15CFDA}"/>
              </a:ext>
            </a:extLst>
          </p:cNvPr>
          <p:cNvPicPr>
            <a:picLocks noChangeAspect="1"/>
          </p:cNvPicPr>
          <p:nvPr/>
        </p:nvPicPr>
        <p:blipFill>
          <a:blip r:embed="rId2" cstate="print"/>
          <a:stretch>
            <a:fillRect/>
          </a:stretch>
        </p:blipFill>
        <p:spPr>
          <a:xfrm>
            <a:off x="2723820" y="1516265"/>
            <a:ext cx="6744359" cy="4977036"/>
          </a:xfrm>
          <a:prstGeom prst="rect">
            <a:avLst/>
          </a:prstGeom>
        </p:spPr>
      </p:pic>
    </p:spTree>
    <p:extLst>
      <p:ext uri="{BB962C8B-B14F-4D97-AF65-F5344CB8AC3E}">
        <p14:creationId xmlns:p14="http://schemas.microsoft.com/office/powerpoint/2010/main" xmlns="" val="207498406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Ömer\Downloads\Project\LMS_generated.png"/>
          <p:cNvPicPr>
            <a:picLocks noChangeAspect="1" noChangeArrowheads="1"/>
          </p:cNvPicPr>
          <p:nvPr/>
        </p:nvPicPr>
        <p:blipFill>
          <a:blip r:embed="rId2" cstate="print"/>
          <a:srcRect/>
          <a:stretch>
            <a:fillRect/>
          </a:stretch>
        </p:blipFill>
        <p:spPr bwMode="auto">
          <a:xfrm>
            <a:off x="2209799" y="1016000"/>
            <a:ext cx="7636995" cy="5041900"/>
          </a:xfrm>
          <a:prstGeom prst="rect">
            <a:avLst/>
          </a:prstGeom>
          <a:noFill/>
        </p:spPr>
      </p:pic>
      <p:sp>
        <p:nvSpPr>
          <p:cNvPr id="6" name="5 Metin kutusu"/>
          <p:cNvSpPr txBox="1"/>
          <p:nvPr/>
        </p:nvSpPr>
        <p:spPr>
          <a:xfrm>
            <a:off x="3073400" y="596900"/>
            <a:ext cx="5569025" cy="369332"/>
          </a:xfrm>
          <a:prstGeom prst="rect">
            <a:avLst/>
          </a:prstGeom>
          <a:noFill/>
        </p:spPr>
        <p:txBody>
          <a:bodyPr wrap="none" rtlCol="0">
            <a:spAutoFit/>
          </a:bodyPr>
          <a:lstStyle/>
          <a:p>
            <a:r>
              <a:rPr lang="tr-TR" dirty="0" smtClean="0"/>
              <a:t>Gürültü Eklenmiş Sinüs Dalgası için LMS Algoritması Testi</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Ömer\Downloads\Project\LMS_recorded.png"/>
          <p:cNvPicPr>
            <a:picLocks noChangeAspect="1" noChangeArrowheads="1"/>
          </p:cNvPicPr>
          <p:nvPr/>
        </p:nvPicPr>
        <p:blipFill>
          <a:blip r:embed="rId2" cstate="print"/>
          <a:srcRect/>
          <a:stretch>
            <a:fillRect/>
          </a:stretch>
        </p:blipFill>
        <p:spPr bwMode="auto">
          <a:xfrm>
            <a:off x="2070100" y="944562"/>
            <a:ext cx="8090512" cy="5227638"/>
          </a:xfrm>
          <a:prstGeom prst="rect">
            <a:avLst/>
          </a:prstGeom>
          <a:noFill/>
        </p:spPr>
      </p:pic>
      <p:sp>
        <p:nvSpPr>
          <p:cNvPr id="5" name="4 Metin kutusu"/>
          <p:cNvSpPr txBox="1"/>
          <p:nvPr/>
        </p:nvSpPr>
        <p:spPr>
          <a:xfrm>
            <a:off x="2895600" y="558800"/>
            <a:ext cx="6355394" cy="369332"/>
          </a:xfrm>
          <a:prstGeom prst="rect">
            <a:avLst/>
          </a:prstGeom>
          <a:noFill/>
        </p:spPr>
        <p:txBody>
          <a:bodyPr wrap="none" rtlCol="0">
            <a:spAutoFit/>
          </a:bodyPr>
          <a:lstStyle/>
          <a:p>
            <a:r>
              <a:rPr lang="tr-TR" dirty="0" smtClean="0"/>
              <a:t>Mikrofon ile Kaydedilmiş Ses Dosyası Üzerinde LMS Algoritma Testi</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3DF5997-FC74-4BD6-8C56-1B94D72F4C7B}"/>
              </a:ext>
            </a:extLst>
          </p:cNvPr>
          <p:cNvSpPr>
            <a:spLocks noGrp="1"/>
          </p:cNvSpPr>
          <p:nvPr>
            <p:ph type="title"/>
          </p:nvPr>
        </p:nvSpPr>
        <p:spPr/>
        <p:txBody>
          <a:bodyPr/>
          <a:lstStyle/>
          <a:p>
            <a:r>
              <a:rPr lang="tr-TR" dirty="0"/>
              <a:t>		RLS (</a:t>
            </a:r>
            <a:r>
              <a:rPr lang="tr-TR" dirty="0" err="1"/>
              <a:t>Recursive</a:t>
            </a:r>
            <a:r>
              <a:rPr lang="tr-TR" dirty="0"/>
              <a:t> </a:t>
            </a:r>
            <a:r>
              <a:rPr lang="tr-TR" dirty="0" err="1"/>
              <a:t>Least</a:t>
            </a:r>
            <a:r>
              <a:rPr lang="tr-TR" dirty="0"/>
              <a:t> </a:t>
            </a:r>
            <a:r>
              <a:rPr lang="tr-TR" dirty="0" err="1"/>
              <a:t>Squares</a:t>
            </a:r>
            <a:r>
              <a:rPr lang="tr-TR" dirty="0"/>
              <a:t>) </a:t>
            </a:r>
          </a:p>
        </p:txBody>
      </p:sp>
      <p:sp>
        <p:nvSpPr>
          <p:cNvPr id="3" name="İçerik Yer Tutucusu 2">
            <a:extLst>
              <a:ext uri="{FF2B5EF4-FFF2-40B4-BE49-F238E27FC236}">
                <a16:creationId xmlns:a16="http://schemas.microsoft.com/office/drawing/2014/main" xmlns="" id="{50F9A8D8-2061-45CB-97E8-885E3F1B1B8D}"/>
              </a:ext>
            </a:extLst>
          </p:cNvPr>
          <p:cNvSpPr>
            <a:spLocks noGrp="1"/>
          </p:cNvSpPr>
          <p:nvPr>
            <p:ph idx="1"/>
          </p:nvPr>
        </p:nvSpPr>
        <p:spPr>
          <a:xfrm>
            <a:off x="838200" y="1690688"/>
            <a:ext cx="10515600" cy="4340348"/>
          </a:xfrm>
        </p:spPr>
        <p:txBody>
          <a:bodyPr>
            <a:noAutofit/>
          </a:bodyPr>
          <a:lstStyle/>
          <a:p>
            <a:pPr marL="0" indent="0" algn="ctr">
              <a:buNone/>
            </a:pPr>
            <a:r>
              <a:rPr lang="tr-TR" sz="3200" dirty="0"/>
              <a:t>Gerçek zamanlı uygulamalarda dikkat edilmesi gereken noktalar vardır. PC ortamında başarılı çalışabilen bir algoritma, gerçek zamanda donanımın getirdiği kısıtlamalardan dolayı performans kaybı yaşayabilir. Uygulama söz konusu olduğunda uyarlamalı süzgeçler için LMS’ e alternatif olarak RLS (Recursive Least Squares) gibi uyarlamalı süzgeçler akla gelebilir ve genelde uyarlamalı süzgeçlerle karşılaştırma yapılacağı zaman RLS referans gösterilir. RLS, Wiener çözümüne ulaşmada LMS’den daha hızlı olabilir ve daha iyi sonuçlar ortaya koyabilir fakat uygulamada LMS daha çok tercih edilir. </a:t>
            </a:r>
          </a:p>
        </p:txBody>
      </p:sp>
    </p:spTree>
    <p:extLst>
      <p:ext uri="{BB962C8B-B14F-4D97-AF65-F5344CB8AC3E}">
        <p14:creationId xmlns:p14="http://schemas.microsoft.com/office/powerpoint/2010/main" xmlns="" val="21972600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5AED8FA7-796E-49DC-B1C9-AF38B85B676E}"/>
              </a:ext>
            </a:extLst>
          </p:cNvPr>
          <p:cNvSpPr>
            <a:spLocks noGrp="1"/>
          </p:cNvSpPr>
          <p:nvPr>
            <p:ph type="title"/>
          </p:nvPr>
        </p:nvSpPr>
        <p:spPr/>
        <p:txBody>
          <a:bodyPr/>
          <a:lstStyle/>
          <a:p>
            <a:r>
              <a:rPr lang="tr-TR" dirty="0"/>
              <a:t>	RLS (</a:t>
            </a:r>
            <a:r>
              <a:rPr lang="tr-TR" dirty="0" err="1"/>
              <a:t>Recursive</a:t>
            </a:r>
            <a:r>
              <a:rPr lang="tr-TR" dirty="0"/>
              <a:t> </a:t>
            </a:r>
            <a:r>
              <a:rPr lang="tr-TR" dirty="0" err="1"/>
              <a:t>Least</a:t>
            </a:r>
            <a:r>
              <a:rPr lang="tr-TR" dirty="0"/>
              <a:t> </a:t>
            </a:r>
            <a:r>
              <a:rPr lang="tr-TR" dirty="0" err="1"/>
              <a:t>Squares</a:t>
            </a:r>
            <a:r>
              <a:rPr lang="tr-TR" dirty="0"/>
              <a:t>) Algoritması</a:t>
            </a:r>
          </a:p>
        </p:txBody>
      </p:sp>
      <p:pic>
        <p:nvPicPr>
          <p:cNvPr id="4" name="İçerik Yer Tutucusu 3">
            <a:extLst>
              <a:ext uri="{FF2B5EF4-FFF2-40B4-BE49-F238E27FC236}">
                <a16:creationId xmlns:a16="http://schemas.microsoft.com/office/drawing/2014/main" xmlns="" id="{45E43286-4022-4902-B7BA-E5CF7F7887F3}"/>
              </a:ext>
            </a:extLst>
          </p:cNvPr>
          <p:cNvPicPr>
            <a:picLocks noGrp="1" noChangeAspect="1"/>
          </p:cNvPicPr>
          <p:nvPr>
            <p:ph idx="1"/>
          </p:nvPr>
        </p:nvPicPr>
        <p:blipFill>
          <a:blip r:embed="rId2" cstate="print"/>
          <a:stretch>
            <a:fillRect/>
          </a:stretch>
        </p:blipFill>
        <p:spPr>
          <a:xfrm>
            <a:off x="2421445" y="1690688"/>
            <a:ext cx="7349110" cy="4351338"/>
          </a:xfrm>
          <a:prstGeom prst="rect">
            <a:avLst/>
          </a:prstGeom>
        </p:spPr>
      </p:pic>
    </p:spTree>
    <p:extLst>
      <p:ext uri="{BB962C8B-B14F-4D97-AF65-F5344CB8AC3E}">
        <p14:creationId xmlns:p14="http://schemas.microsoft.com/office/powerpoint/2010/main" xmlns="" val="151505385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655</Words>
  <Application>Microsoft Office PowerPoint</Application>
  <PresentationFormat>Özel</PresentationFormat>
  <Paragraphs>40</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Office Teması</vt:lpstr>
      <vt:lpstr>ELM 364 - SAYISAL İŞARET İŞLEMENİN TEMELLERİ</vt:lpstr>
      <vt:lpstr>   PROBLEMİN KONUSU </vt:lpstr>
      <vt:lpstr>   LMS(Least Mean Squares)</vt:lpstr>
      <vt:lpstr>    LMS Tabanlı Kendinden Uyarlamalı Süzgeç</vt:lpstr>
      <vt:lpstr> LMS(Least Mean Squares) Algoritması</vt:lpstr>
      <vt:lpstr>Slayt 6</vt:lpstr>
      <vt:lpstr>Slayt 7</vt:lpstr>
      <vt:lpstr>  RLS (Recursive Least Squares) </vt:lpstr>
      <vt:lpstr> RLS (Recursive Least Squares) Algoritması</vt:lpstr>
      <vt:lpstr>Slayt 10</vt:lpstr>
      <vt:lpstr>Slayt 11</vt:lpstr>
      <vt:lpstr>Slayt 12</vt:lpstr>
      <vt:lpstr>          Gerçek Zamanlı Uygulamalar(1/2)</vt:lpstr>
      <vt:lpstr>          Gerçek Zamanlı Uygulamalar(2/2)</vt:lpstr>
      <vt:lpstr>   Bütün Bunların Sonucunda</vt:lpstr>
      <vt:lpstr>    Referanslar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 364 SAYISAL İŞARET İŞLEMENİN TEMELLERİ </dc:title>
  <dc:creator>Hasan Saim ÜNAL</dc:creator>
  <cp:lastModifiedBy>Ömer Konan</cp:lastModifiedBy>
  <cp:revision>18</cp:revision>
  <dcterms:created xsi:type="dcterms:W3CDTF">2019-05-16T01:09:59Z</dcterms:created>
  <dcterms:modified xsi:type="dcterms:W3CDTF">2019-05-16T04:31:38Z</dcterms:modified>
</cp:coreProperties>
</file>