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91" r:id="rId7"/>
    <p:sldId id="415" r:id="rId8"/>
    <p:sldId id="397" r:id="rId9"/>
    <p:sldId id="408" r:id="rId10"/>
    <p:sldId id="407" r:id="rId11"/>
    <p:sldId id="413" r:id="rId12"/>
    <p:sldId id="411" r:id="rId13"/>
    <p:sldId id="412" r:id="rId14"/>
    <p:sldId id="416" r:id="rId15"/>
    <p:sldId id="417" r:id="rId16"/>
    <p:sldId id="418" r:id="rId17"/>
    <p:sldId id="419" r:id="rId18"/>
    <p:sldId id="398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96327" autoAdjust="0"/>
  </p:normalViewPr>
  <p:slideViewPr>
    <p:cSldViewPr snapToGrid="0">
      <p:cViewPr>
        <p:scale>
          <a:sx n="60" d="100"/>
          <a:sy n="60" d="100"/>
        </p:scale>
        <p:origin x="10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 Peretz" userId="03b79254-c732-4ded-b95e-d5fa2db92d4a" providerId="ADAL" clId="{F91E9283-1C91-4D4A-8D94-94E7E9AAFF44}"/>
    <pc:docChg chg="modSld">
      <pc:chgData name="Nir Peretz" userId="03b79254-c732-4ded-b95e-d5fa2db92d4a" providerId="ADAL" clId="{F91E9283-1C91-4D4A-8D94-94E7E9AAFF44}" dt="2024-09-04T08:52:23.478" v="8" actId="20577"/>
      <pc:docMkLst>
        <pc:docMk/>
      </pc:docMkLst>
      <pc:sldChg chg="modSp mod">
        <pc:chgData name="Nir Peretz" userId="03b79254-c732-4ded-b95e-d5fa2db92d4a" providerId="ADAL" clId="{F91E9283-1C91-4D4A-8D94-94E7E9AAFF44}" dt="2024-09-04T08:52:23.478" v="8" actId="20577"/>
        <pc:sldMkLst>
          <pc:docMk/>
          <pc:sldMk cId="1071286596" sldId="417"/>
        </pc:sldMkLst>
        <pc:spChg chg="mod">
          <ac:chgData name="Nir Peretz" userId="03b79254-c732-4ded-b95e-d5fa2db92d4a" providerId="ADAL" clId="{F91E9283-1C91-4D4A-8D94-94E7E9AAFF44}" dt="2024-09-04T08:52:23.478" v="8" actId="20577"/>
          <ac:spMkLst>
            <pc:docMk/>
            <pc:sldMk cId="1071286596" sldId="417"/>
            <ac:spMk id="9" creationId="{B59B5023-267B-2296-3924-1300A9BA96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128" b="1" i="0" u="none" strike="noStrike" normalizeH="0" baseline="0" dirty="0"/>
              <a:t>Distribution of Myocardial Infarction Cases</a:t>
            </a:r>
            <a:endParaRPr lang="en-US" dirty="0"/>
          </a:p>
        </c:rich>
      </c:tx>
      <c:layout>
        <c:manualLayout>
          <c:xMode val="edge"/>
          <c:yMode val="edge"/>
          <c:x val="9.1470210128009613E-2"/>
          <c:y val="4.78261033297169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Myocardial Infarction Cases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33-499C-A2E6-91C2241E60F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70-4998-BF26-23DE81B1B3B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70-4998-BF26-23DE81B1B3BD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70-4998-BF26-23DE81B1B3BD}"/>
              </c:ext>
            </c:extLst>
          </c:dPt>
          <c:dLbls>
            <c:dLbl>
              <c:idx val="1"/>
              <c:layout>
                <c:manualLayout>
                  <c:x val="-9.0842956650344489E-2"/>
                  <c:y val="0.105132182517008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70-4998-BF26-23DE81B1B3BD}"/>
                </c:ext>
              </c:extLst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70-4998-BF26-23DE81B1B3BD}"/>
                </c:ext>
              </c:extLst>
            </c:dLbl>
            <c:numFmt formatCode="0.00%" sourceLinked="0"/>
            <c:spPr>
              <a:noFill/>
              <a:ln cmpd="sng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 MI</c:v>
                </c:pt>
                <c:pt idx="1">
                  <c:v>MI (F)</c:v>
                </c:pt>
                <c:pt idx="2">
                  <c:v>MI (M)</c:v>
                </c:pt>
              </c:strCache>
            </c:strRef>
          </c:cat>
          <c:val>
            <c:numRef>
              <c:f>Sheet1!$B$2:$B$4</c:f>
              <c:numCache>
                <c:formatCode>_-* #,##0_-;\-* #,##0_-;_-* "-"??_-;_-@_-</c:formatCode>
                <c:ptCount val="3"/>
                <c:pt idx="0">
                  <c:v>477479</c:v>
                </c:pt>
                <c:pt idx="1">
                  <c:v>6435</c:v>
                </c:pt>
                <c:pt idx="2">
                  <c:v>18456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70-4998-BF26-23DE81B1B3B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81"/>
        <c:splitType val="percent"/>
        <c:splitPos val="1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Age of first 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Under 10</c:v>
                </c:pt>
                <c:pt idx="1">
                  <c:v>Age 10 - 20</c:v>
                </c:pt>
                <c:pt idx="2">
                  <c:v>Age 21 - 25</c:v>
                </c:pt>
                <c:pt idx="3">
                  <c:v>Age 26 - 30</c:v>
                </c:pt>
                <c:pt idx="4">
                  <c:v>Age 31 - 35</c:v>
                </c:pt>
                <c:pt idx="5">
                  <c:v>Age 36 - 40</c:v>
                </c:pt>
                <c:pt idx="6">
                  <c:v>Age 41 -45</c:v>
                </c:pt>
                <c:pt idx="7">
                  <c:v>Age 46 - 50</c:v>
                </c:pt>
                <c:pt idx="8">
                  <c:v>Age 51 - 55</c:v>
                </c:pt>
                <c:pt idx="9">
                  <c:v>Age 56 - 60</c:v>
                </c:pt>
                <c:pt idx="10">
                  <c:v>Age 61 - 65</c:v>
                </c:pt>
                <c:pt idx="11">
                  <c:v>Age 66 - 70</c:v>
                </c:pt>
                <c:pt idx="12">
                  <c:v>Age 71 - 75</c:v>
                </c:pt>
                <c:pt idx="13">
                  <c:v>Age 76 - 80</c:v>
                </c:pt>
                <c:pt idx="14">
                  <c:v>Age 81 - 85</c:v>
                </c:pt>
                <c:pt idx="15">
                  <c:v>Age 86 - 90</c:v>
                </c:pt>
                <c:pt idx="16">
                  <c:v>Over 90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16</c:v>
                </c:pt>
                <c:pt idx="1">
                  <c:v>19</c:v>
                </c:pt>
                <c:pt idx="2">
                  <c:v>46</c:v>
                </c:pt>
                <c:pt idx="3">
                  <c:v>80</c:v>
                </c:pt>
                <c:pt idx="4">
                  <c:v>228</c:v>
                </c:pt>
                <c:pt idx="5">
                  <c:v>574</c:v>
                </c:pt>
                <c:pt idx="6">
                  <c:v>1262</c:v>
                </c:pt>
                <c:pt idx="7">
                  <c:v>2193</c:v>
                </c:pt>
                <c:pt idx="8">
                  <c:v>3273</c:v>
                </c:pt>
                <c:pt idx="9">
                  <c:v>4100</c:v>
                </c:pt>
                <c:pt idx="10">
                  <c:v>4062</c:v>
                </c:pt>
                <c:pt idx="11">
                  <c:v>3561</c:v>
                </c:pt>
                <c:pt idx="12">
                  <c:v>3091</c:v>
                </c:pt>
                <c:pt idx="13">
                  <c:v>1927</c:v>
                </c:pt>
                <c:pt idx="14">
                  <c:v>458</c:v>
                </c:pt>
                <c:pt idx="15">
                  <c:v>1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5-4D0D-B32F-9CA58F99C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7411135"/>
        <c:axId val="550249663"/>
      </c:lineChart>
      <c:catAx>
        <c:axId val="1407411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0249663"/>
        <c:crosses val="autoZero"/>
        <c:auto val="1"/>
        <c:lblAlgn val="ctr"/>
        <c:lblOffset val="100"/>
        <c:noMultiLvlLbl val="0"/>
      </c:catAx>
      <c:valAx>
        <c:axId val="55024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0741113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128" b="1" i="0" u="none" strike="noStrike" cap="none" normalizeH="0" baseline="0" dirty="0"/>
              <a:t>Myocardial Infarction Cases and Mortality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38927410331431433"/>
          <c:w val="1"/>
          <c:h val="0.5747183632054819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A-4355-8219-C8BB761C9E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A-4355-8219-C8BB761C9E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9A-4355-8219-C8BB761C9E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9A-4355-8219-C8BB761C9E01}"/>
              </c:ext>
            </c:extLst>
          </c:dPt>
          <c:dLbls>
            <c:dLbl>
              <c:idx val="0"/>
              <c:layout>
                <c:manualLayout>
                  <c:x val="0.12239562096200733"/>
                  <c:y val="-5.6006282533306462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9A-4355-8219-C8BB761C9E01}"/>
                </c:ext>
              </c:extLst>
            </c:dLbl>
            <c:dLbl>
              <c:idx val="2"/>
              <c:layout>
                <c:manualLayout>
                  <c:x val="0.25096102968650463"/>
                  <c:y val="0.21214225153849586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60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528733664621125"/>
                      <c:h val="0.203467603287473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89A-4355-8219-C8BB761C9E01}"/>
                </c:ext>
              </c:extLst>
            </c:dLbl>
            <c:dLbl>
              <c:idx val="3"/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9A-4355-8219-C8BB761C9E0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Survived</c:v>
                </c:pt>
                <c:pt idx="1">
                  <c:v>Non-Survivors (F)</c:v>
                </c:pt>
                <c:pt idx="2">
                  <c:v>Non-Survivors (M)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#,##0">
                  <c:v>22641</c:v>
                </c:pt>
                <c:pt idx="1">
                  <c:v>555</c:v>
                </c:pt>
                <c:pt idx="2">
                  <c:v>1695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9A-4355-8219-C8BB761C9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70"/>
        <c:splitType val="percent"/>
        <c:splitPos val="10"/>
        <c:secondPieSize val="70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solidFill>
          <a:schemeClr val="lt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7463642528082257E-2"/>
          <c:y val="0.22686672550750217"/>
          <c:w val="0.92664412043764977"/>
          <c:h val="0.20053929710683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Incidence of MI Before And After Enrollment in UK BioBank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Before Joining UK BioBank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</c:f>
              <c:strCache>
                <c:ptCount val="1"/>
                <c:pt idx="0">
                  <c:v>No. of Cases</c:v>
                </c:pt>
              </c:strCache>
            </c:strRef>
          </c:cat>
          <c:val>
            <c:numRef>
              <c:f>Sheet1!$D$4</c:f>
              <c:numCache>
                <c:formatCode>#,##0</c:formatCode>
                <c:ptCount val="1"/>
                <c:pt idx="0">
                  <c:v>10923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A-40F0-BE94-F546B1354D99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After Joining UK BioBank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</c:f>
              <c:strCache>
                <c:ptCount val="1"/>
                <c:pt idx="0">
                  <c:v>No. of Cases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13968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A-40F0-BE94-F546B1354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1209023"/>
        <c:axId val="361218143"/>
      </c:barChart>
      <c:catAx>
        <c:axId val="36120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61218143"/>
        <c:crosses val="autoZero"/>
        <c:auto val="1"/>
        <c:lblAlgn val="ctr"/>
        <c:lblOffset val="100"/>
        <c:noMultiLvlLbl val="0"/>
      </c:catAx>
      <c:valAx>
        <c:axId val="36121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612090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BEDD12-BCD5-485B-BCBC-34BB01D7923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E7A52F-9D89-7442-A8E9-48D1527B5F6B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ניר – ראשון ושני</a:t>
            </a:r>
          </a:p>
          <a:p>
            <a:r>
              <a:rPr lang="he-IL" dirty="0"/>
              <a:t>עומר שלישי רביעי חמישי</a:t>
            </a:r>
          </a:p>
          <a:p>
            <a:endParaRPr lang="he-IL" dirty="0"/>
          </a:p>
          <a:p>
            <a:r>
              <a:rPr lang="he-IL" dirty="0"/>
              <a:t>לרוץ מהר !!!!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4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2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 – עליון – הגרף כמור וסימטרי מראה שיש תהליך לא רע של למידת המודל והשטח</a:t>
            </a:r>
          </a:p>
          <a:p>
            <a:endParaRPr lang="he-IL" dirty="0"/>
          </a:p>
          <a:p>
            <a:r>
              <a:rPr lang="he-IL" dirty="0"/>
              <a:t>ניר – תחתון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7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 – לדבר בעיקר שתי הראשונים</a:t>
            </a:r>
          </a:p>
          <a:p>
            <a:r>
              <a:rPr lang="he-IL" dirty="0"/>
              <a:t>השלישי לתמצת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ניר – נקודה שניה, לדייק את בחירת </a:t>
            </a:r>
            <a:r>
              <a:rPr lang="he-IL" dirty="0" err="1"/>
              <a:t>הפיצטרים</a:t>
            </a:r>
            <a:endParaRPr lang="he-IL" dirty="0"/>
          </a:p>
          <a:p>
            <a:r>
              <a:rPr lang="he-IL" dirty="0"/>
              <a:t>השלישי לסיים אחרי רשתות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4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ניר – לדבר על השתי נקודות הראשונות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ירד בעריכה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 – בשיטות הנפוצות היום מאתגר לעשות זיהוי מוקדם של פרטים אשר בסיכון להתקף לב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ירד בעריכה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לדבר בקצרה, לא נדרש להרחיב בנושא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עומר – להקריא זריז את הראשון בלבד.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slide" Target="slide8.xm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8250" y="2421585"/>
            <a:ext cx="5638800" cy="1328419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sz="3200" i="0" dirty="0">
                <a:effectLst/>
                <a:latin typeface="verdana" panose="020B0604030504040204" pitchFamily="34" charset="0"/>
              </a:rPr>
              <a:t>Myocardial infarction: </a:t>
            </a:r>
            <a:br>
              <a:rPr lang="en-US" sz="3200" b="1" i="0" dirty="0"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</a:rPr>
              <a:t>A Machine Learning Approach</a:t>
            </a:r>
            <a:endParaRPr lang="en-US" sz="3200" b="0" i="0" dirty="0">
              <a:effectLst/>
            </a:endParaRPr>
          </a:p>
        </p:txBody>
      </p:sp>
      <p:pic>
        <p:nvPicPr>
          <p:cNvPr id="4" name="Picture 3" descr="A human body with a heart">
            <a:extLst>
              <a:ext uri="{FF2B5EF4-FFF2-40B4-BE49-F238E27FC236}">
                <a16:creationId xmlns:a16="http://schemas.microsoft.com/office/drawing/2014/main" id="{395275D9-0CEA-2135-D9F0-439584A8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1" y="1852708"/>
            <a:ext cx="4921891" cy="31525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099486-D9EE-8602-8871-9D751B8AAA6D}"/>
              </a:ext>
            </a:extLst>
          </p:cNvPr>
          <p:cNvSpPr txBox="1">
            <a:spLocks/>
          </p:cNvSpPr>
          <p:nvPr/>
        </p:nvSpPr>
        <p:spPr>
          <a:xfrm>
            <a:off x="6318250" y="4050776"/>
            <a:ext cx="5969000" cy="193854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sz="1800" b="0" dirty="0">
                <a:latin typeface="verdana" panose="020B0604030504040204" pitchFamily="34" charset="0"/>
              </a:rPr>
              <a:t>Authors: </a:t>
            </a:r>
          </a:p>
          <a:p>
            <a:pPr fontAlgn="base">
              <a:lnSpc>
                <a:spcPct val="100000"/>
              </a:lnSpc>
            </a:pPr>
            <a:r>
              <a:rPr lang="en-US" sz="1800" b="0" dirty="0">
                <a:latin typeface="verdana" panose="020B0604030504040204" pitchFamily="34" charset="0"/>
              </a:rPr>
              <a:t>Omer Kriger and Nir Peretz</a:t>
            </a:r>
            <a:br>
              <a:rPr lang="en-US" sz="1800" b="0" dirty="0">
                <a:latin typeface="verdana" panose="020B0604030504040204" pitchFamily="34" charset="0"/>
              </a:rPr>
            </a:br>
            <a:endParaRPr lang="en-US" sz="1800" b="0" dirty="0">
              <a:latin typeface="verdana" panose="020B060403050404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sz="1800" b="0" dirty="0">
                <a:latin typeface="verdana" panose="020B0604030504040204" pitchFamily="34" charset="0"/>
              </a:rPr>
              <a:t>Advisors: </a:t>
            </a:r>
            <a:br>
              <a:rPr lang="en-US" sz="1800" b="0" dirty="0">
                <a:latin typeface="verdana" panose="020B0604030504040204" pitchFamily="34" charset="0"/>
              </a:rPr>
            </a:br>
            <a:r>
              <a:rPr lang="en-US" sz="1800" b="0" dirty="0">
                <a:latin typeface="verdana" panose="020B0604030504040204" pitchFamily="34" charset="0"/>
              </a:rPr>
              <a:t>Prof. Adi </a:t>
            </a:r>
            <a:r>
              <a:rPr lang="en-US" sz="1800" b="0" dirty="0" err="1">
                <a:latin typeface="verdana" panose="020B0604030504040204" pitchFamily="34" charset="0"/>
              </a:rPr>
              <a:t>Shraibman</a:t>
            </a:r>
            <a:br>
              <a:rPr lang="en-US" sz="1800" b="0" dirty="0">
                <a:latin typeface="verdana" panose="020B0604030504040204" pitchFamily="34" charset="0"/>
              </a:rPr>
            </a:br>
            <a:r>
              <a:rPr lang="en-US" sz="1800" b="0" dirty="0">
                <a:latin typeface="verdana" panose="020B0604030504040204" pitchFamily="34" charset="0"/>
              </a:rPr>
              <a:t>Dr. </a:t>
            </a:r>
            <a:r>
              <a:rPr lang="en-US" sz="1800" b="0" dirty="0" err="1">
                <a:latin typeface="verdana" panose="020B0604030504040204" pitchFamily="34" charset="0"/>
              </a:rPr>
              <a:t>Dorit</a:t>
            </a:r>
            <a:r>
              <a:rPr lang="en-US" sz="1800" b="0" dirty="0">
                <a:latin typeface="verdana" panose="020B0604030504040204" pitchFamily="34" charset="0"/>
              </a:rPr>
              <a:t> Shweiki</a:t>
            </a:r>
            <a:br>
              <a:rPr lang="en-US" sz="1800" b="0" dirty="0">
                <a:latin typeface="verdana" panose="020B0604030504040204" pitchFamily="34" charset="0"/>
              </a:rPr>
            </a:br>
            <a:r>
              <a:rPr lang="en-US" sz="1800" b="0" dirty="0">
                <a:latin typeface="verdana" panose="020B0604030504040204" pitchFamily="34" charset="0"/>
              </a:rPr>
              <a:t>Dr. Yonatan </a:t>
            </a:r>
            <a:r>
              <a:rPr lang="en-US" sz="1800" b="0" dirty="0" err="1">
                <a:latin typeface="verdana" panose="020B0604030504040204" pitchFamily="34" charset="0"/>
              </a:rPr>
              <a:t>Bilu</a:t>
            </a:r>
            <a:endParaRPr lang="en-US" sz="1800" b="0" dirty="0"/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192595C2-C3C3-C0F3-BD60-63F9170F7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1" y="274320"/>
            <a:ext cx="3222186" cy="1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438BF-BC1D-BE1F-0BBD-7923D49C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8762"/>
            <a:ext cx="9778365" cy="1494596"/>
          </a:xfrm>
        </p:spPr>
        <p:txBody>
          <a:bodyPr/>
          <a:lstStyle/>
          <a:p>
            <a:r>
              <a:rPr lang="en-US" dirty="0"/>
              <a:t>Process</a:t>
            </a:r>
            <a:endParaRPr lang="en-I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8E61D-7214-02B3-A80D-4ED7199A8D60}"/>
              </a:ext>
            </a:extLst>
          </p:cNvPr>
          <p:cNvGrpSpPr/>
          <p:nvPr/>
        </p:nvGrpSpPr>
        <p:grpSpPr>
          <a:xfrm>
            <a:off x="954345" y="3427056"/>
            <a:ext cx="2110207" cy="1658219"/>
            <a:chOff x="1006749" y="2491533"/>
            <a:chExt cx="2110207" cy="1658219"/>
          </a:xfrm>
        </p:grpSpPr>
        <p:sp>
          <p:nvSpPr>
            <p:cNvPr id="8" name="Oval 7">
              <a:hlinkClick r:id="rId3" action="ppaction://hlinksldjump"/>
              <a:extLst>
                <a:ext uri="{FF2B5EF4-FFF2-40B4-BE49-F238E27FC236}">
                  <a16:creationId xmlns:a16="http://schemas.microsoft.com/office/drawing/2014/main" id="{E64764E9-F89E-4A72-4DFB-F7F3A67B8875}"/>
                </a:ext>
              </a:extLst>
            </p:cNvPr>
            <p:cNvSpPr/>
            <p:nvPr/>
          </p:nvSpPr>
          <p:spPr>
            <a:xfrm>
              <a:off x="1341718" y="2823676"/>
              <a:ext cx="989516" cy="990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9D30CC-55A4-FE24-4403-F657CBA5AC5F}"/>
                </a:ext>
              </a:extLst>
            </p:cNvPr>
            <p:cNvSpPr/>
            <p:nvPr/>
          </p:nvSpPr>
          <p:spPr>
            <a:xfrm>
              <a:off x="1006749" y="2491533"/>
              <a:ext cx="2110207" cy="1658219"/>
            </a:xfrm>
            <a:custGeom>
              <a:avLst/>
              <a:gdLst>
                <a:gd name="connsiteX0" fmla="*/ 1653549 w 4208529"/>
                <a:gd name="connsiteY0" fmla="*/ 0 h 3307098"/>
                <a:gd name="connsiteX1" fmla="*/ 3177154 w 4208529"/>
                <a:gd name="connsiteY1" fmla="*/ 1009913 h 3307098"/>
                <a:gd name="connsiteX2" fmla="*/ 3230267 w 4208529"/>
                <a:gd name="connsiteY2" fmla="*/ 1155027 h 3307098"/>
                <a:gd name="connsiteX3" fmla="*/ 4208529 w 4208529"/>
                <a:gd name="connsiteY3" fmla="*/ 1155027 h 3307098"/>
                <a:gd name="connsiteX4" fmla="*/ 4156092 w 4208529"/>
                <a:gd name="connsiteY4" fmla="*/ 1323952 h 3307098"/>
                <a:gd name="connsiteX5" fmla="*/ 4131401 w 4208529"/>
                <a:gd name="connsiteY5" fmla="*/ 1485732 h 3307098"/>
                <a:gd name="connsiteX6" fmla="*/ 3298624 w 4208529"/>
                <a:gd name="connsiteY6" fmla="*/ 1485732 h 3307098"/>
                <a:gd name="connsiteX7" fmla="*/ 3298749 w 4208529"/>
                <a:gd name="connsiteY7" fmla="*/ 1488197 h 3307098"/>
                <a:gd name="connsiteX8" fmla="*/ 2956073 w 4208529"/>
                <a:gd name="connsiteY8" fmla="*/ 1488197 h 3307098"/>
                <a:gd name="connsiteX9" fmla="*/ 2945941 w 4208529"/>
                <a:gd name="connsiteY9" fmla="*/ 1387685 h 3307098"/>
                <a:gd name="connsiteX10" fmla="*/ 1653548 w 4208529"/>
                <a:gd name="connsiteY10" fmla="*/ 334355 h 3307098"/>
                <a:gd name="connsiteX11" fmla="*/ 334354 w 4208529"/>
                <a:gd name="connsiteY11" fmla="*/ 1653549 h 3307098"/>
                <a:gd name="connsiteX12" fmla="*/ 1653548 w 4208529"/>
                <a:gd name="connsiteY12" fmla="*/ 2972743 h 3307098"/>
                <a:gd name="connsiteX13" fmla="*/ 2945941 w 4208529"/>
                <a:gd name="connsiteY13" fmla="*/ 1919413 h 3307098"/>
                <a:gd name="connsiteX14" fmla="*/ 2956073 w 4208529"/>
                <a:gd name="connsiteY14" fmla="*/ 1818902 h 3307098"/>
                <a:gd name="connsiteX15" fmla="*/ 3298749 w 4208529"/>
                <a:gd name="connsiteY15" fmla="*/ 1818902 h 3307098"/>
                <a:gd name="connsiteX16" fmla="*/ 3298624 w 4208529"/>
                <a:gd name="connsiteY16" fmla="*/ 1821367 h 3307098"/>
                <a:gd name="connsiteX17" fmla="*/ 4130787 w 4208529"/>
                <a:gd name="connsiteY17" fmla="*/ 1821367 h 3307098"/>
                <a:gd name="connsiteX18" fmla="*/ 4131034 w 4208529"/>
                <a:gd name="connsiteY18" fmla="*/ 1826266 h 3307098"/>
                <a:gd name="connsiteX19" fmla="*/ 4156092 w 4208529"/>
                <a:gd name="connsiteY19" fmla="*/ 1990448 h 3307098"/>
                <a:gd name="connsiteX20" fmla="*/ 4206262 w 4208529"/>
                <a:gd name="connsiteY20" fmla="*/ 2152072 h 3307098"/>
                <a:gd name="connsiteX21" fmla="*/ 3230266 w 4208529"/>
                <a:gd name="connsiteY21" fmla="*/ 2152072 h 3307098"/>
                <a:gd name="connsiteX22" fmla="*/ 3177154 w 4208529"/>
                <a:gd name="connsiteY22" fmla="*/ 2297185 h 3307098"/>
                <a:gd name="connsiteX23" fmla="*/ 1653549 w 4208529"/>
                <a:gd name="connsiteY23" fmla="*/ 3307098 h 3307098"/>
                <a:gd name="connsiteX24" fmla="*/ 0 w 4208529"/>
                <a:gd name="connsiteY24" fmla="*/ 1653549 h 3307098"/>
                <a:gd name="connsiteX25" fmla="*/ 1653549 w 4208529"/>
                <a:gd name="connsiteY25" fmla="*/ 0 h 33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08529" h="3307098">
                  <a:moveTo>
                    <a:pt x="1653549" y="0"/>
                  </a:moveTo>
                  <a:cubicBezTo>
                    <a:pt x="2338472" y="0"/>
                    <a:pt x="2926132" y="416430"/>
                    <a:pt x="3177154" y="1009913"/>
                  </a:cubicBezTo>
                  <a:lnTo>
                    <a:pt x="3230267" y="1155027"/>
                  </a:lnTo>
                  <a:lnTo>
                    <a:pt x="4208529" y="1155027"/>
                  </a:lnTo>
                  <a:lnTo>
                    <a:pt x="4156092" y="1323952"/>
                  </a:lnTo>
                  <a:lnTo>
                    <a:pt x="4131401" y="1485732"/>
                  </a:lnTo>
                  <a:lnTo>
                    <a:pt x="3298624" y="1485732"/>
                  </a:lnTo>
                  <a:lnTo>
                    <a:pt x="3298749" y="1488197"/>
                  </a:lnTo>
                  <a:lnTo>
                    <a:pt x="2956073" y="1488197"/>
                  </a:lnTo>
                  <a:lnTo>
                    <a:pt x="2945941" y="1387685"/>
                  </a:lnTo>
                  <a:cubicBezTo>
                    <a:pt x="2822931" y="786551"/>
                    <a:pt x="2291048" y="334355"/>
                    <a:pt x="1653548" y="334355"/>
                  </a:cubicBezTo>
                  <a:cubicBezTo>
                    <a:pt x="924977" y="334355"/>
                    <a:pt x="334354" y="924978"/>
                    <a:pt x="334354" y="1653549"/>
                  </a:cubicBezTo>
                  <a:cubicBezTo>
                    <a:pt x="334354" y="2382120"/>
                    <a:pt x="924977" y="2972743"/>
                    <a:pt x="1653548" y="2972743"/>
                  </a:cubicBezTo>
                  <a:cubicBezTo>
                    <a:pt x="2291048" y="2972743"/>
                    <a:pt x="2822931" y="2520547"/>
                    <a:pt x="2945941" y="1919413"/>
                  </a:cubicBezTo>
                  <a:lnTo>
                    <a:pt x="2956073" y="1818902"/>
                  </a:lnTo>
                  <a:lnTo>
                    <a:pt x="3298749" y="1818902"/>
                  </a:lnTo>
                  <a:lnTo>
                    <a:pt x="3298624" y="1821367"/>
                  </a:lnTo>
                  <a:lnTo>
                    <a:pt x="4130787" y="1821367"/>
                  </a:lnTo>
                  <a:lnTo>
                    <a:pt x="4131034" y="1826266"/>
                  </a:lnTo>
                  <a:cubicBezTo>
                    <a:pt x="4136680" y="1881853"/>
                    <a:pt x="4145078" y="1936627"/>
                    <a:pt x="4156092" y="1990448"/>
                  </a:cubicBezTo>
                  <a:lnTo>
                    <a:pt x="4206262" y="2152072"/>
                  </a:lnTo>
                  <a:lnTo>
                    <a:pt x="3230266" y="2152072"/>
                  </a:lnTo>
                  <a:lnTo>
                    <a:pt x="3177154" y="2297185"/>
                  </a:lnTo>
                  <a:cubicBezTo>
                    <a:pt x="2926132" y="2890669"/>
                    <a:pt x="2338472" y="3307098"/>
                    <a:pt x="1653549" y="3307098"/>
                  </a:cubicBezTo>
                  <a:cubicBezTo>
                    <a:pt x="740319" y="3307098"/>
                    <a:pt x="0" y="2566779"/>
                    <a:pt x="0" y="1653549"/>
                  </a:cubicBezTo>
                  <a:cubicBezTo>
                    <a:pt x="0" y="740319"/>
                    <a:pt x="740319" y="0"/>
                    <a:pt x="165354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EEADA0-9B94-EFC2-EA78-98E4E71F878E}"/>
              </a:ext>
            </a:extLst>
          </p:cNvPr>
          <p:cNvGrpSpPr/>
          <p:nvPr/>
        </p:nvGrpSpPr>
        <p:grpSpPr>
          <a:xfrm>
            <a:off x="3106835" y="3427056"/>
            <a:ext cx="2110207" cy="1658219"/>
            <a:chOff x="3159239" y="2491533"/>
            <a:chExt cx="2110207" cy="16582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72F9C7-7E6A-B362-BD30-8F8B6D114A45}"/>
                </a:ext>
              </a:extLst>
            </p:cNvPr>
            <p:cNvSpPr/>
            <p:nvPr/>
          </p:nvSpPr>
          <p:spPr>
            <a:xfrm>
              <a:off x="3494208" y="2825620"/>
              <a:ext cx="989516" cy="9900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AFF08B-FC77-DC72-AE98-01003A535B91}"/>
                </a:ext>
              </a:extLst>
            </p:cNvPr>
            <p:cNvSpPr/>
            <p:nvPr/>
          </p:nvSpPr>
          <p:spPr>
            <a:xfrm>
              <a:off x="3159239" y="2491533"/>
              <a:ext cx="2110207" cy="1658219"/>
            </a:xfrm>
            <a:custGeom>
              <a:avLst/>
              <a:gdLst>
                <a:gd name="connsiteX0" fmla="*/ 1653549 w 4208529"/>
                <a:gd name="connsiteY0" fmla="*/ 0 h 3307098"/>
                <a:gd name="connsiteX1" fmla="*/ 3177154 w 4208529"/>
                <a:gd name="connsiteY1" fmla="*/ 1009913 h 3307098"/>
                <a:gd name="connsiteX2" fmla="*/ 3230267 w 4208529"/>
                <a:gd name="connsiteY2" fmla="*/ 1155027 h 3307098"/>
                <a:gd name="connsiteX3" fmla="*/ 4208529 w 4208529"/>
                <a:gd name="connsiteY3" fmla="*/ 1155027 h 3307098"/>
                <a:gd name="connsiteX4" fmla="*/ 4156092 w 4208529"/>
                <a:gd name="connsiteY4" fmla="*/ 1323952 h 3307098"/>
                <a:gd name="connsiteX5" fmla="*/ 4131401 w 4208529"/>
                <a:gd name="connsiteY5" fmla="*/ 1485732 h 3307098"/>
                <a:gd name="connsiteX6" fmla="*/ 3298624 w 4208529"/>
                <a:gd name="connsiteY6" fmla="*/ 1485732 h 3307098"/>
                <a:gd name="connsiteX7" fmla="*/ 3298749 w 4208529"/>
                <a:gd name="connsiteY7" fmla="*/ 1488197 h 3307098"/>
                <a:gd name="connsiteX8" fmla="*/ 2956073 w 4208529"/>
                <a:gd name="connsiteY8" fmla="*/ 1488197 h 3307098"/>
                <a:gd name="connsiteX9" fmla="*/ 2945941 w 4208529"/>
                <a:gd name="connsiteY9" fmla="*/ 1387685 h 3307098"/>
                <a:gd name="connsiteX10" fmla="*/ 1653548 w 4208529"/>
                <a:gd name="connsiteY10" fmla="*/ 334355 h 3307098"/>
                <a:gd name="connsiteX11" fmla="*/ 334354 w 4208529"/>
                <a:gd name="connsiteY11" fmla="*/ 1653549 h 3307098"/>
                <a:gd name="connsiteX12" fmla="*/ 1653548 w 4208529"/>
                <a:gd name="connsiteY12" fmla="*/ 2972743 h 3307098"/>
                <a:gd name="connsiteX13" fmla="*/ 2945941 w 4208529"/>
                <a:gd name="connsiteY13" fmla="*/ 1919413 h 3307098"/>
                <a:gd name="connsiteX14" fmla="*/ 2956073 w 4208529"/>
                <a:gd name="connsiteY14" fmla="*/ 1818902 h 3307098"/>
                <a:gd name="connsiteX15" fmla="*/ 3298749 w 4208529"/>
                <a:gd name="connsiteY15" fmla="*/ 1818902 h 3307098"/>
                <a:gd name="connsiteX16" fmla="*/ 3298624 w 4208529"/>
                <a:gd name="connsiteY16" fmla="*/ 1821367 h 3307098"/>
                <a:gd name="connsiteX17" fmla="*/ 4130787 w 4208529"/>
                <a:gd name="connsiteY17" fmla="*/ 1821367 h 3307098"/>
                <a:gd name="connsiteX18" fmla="*/ 4131034 w 4208529"/>
                <a:gd name="connsiteY18" fmla="*/ 1826266 h 3307098"/>
                <a:gd name="connsiteX19" fmla="*/ 4156092 w 4208529"/>
                <a:gd name="connsiteY19" fmla="*/ 1990448 h 3307098"/>
                <a:gd name="connsiteX20" fmla="*/ 4206262 w 4208529"/>
                <a:gd name="connsiteY20" fmla="*/ 2152072 h 3307098"/>
                <a:gd name="connsiteX21" fmla="*/ 3230266 w 4208529"/>
                <a:gd name="connsiteY21" fmla="*/ 2152072 h 3307098"/>
                <a:gd name="connsiteX22" fmla="*/ 3177154 w 4208529"/>
                <a:gd name="connsiteY22" fmla="*/ 2297185 h 3307098"/>
                <a:gd name="connsiteX23" fmla="*/ 1653549 w 4208529"/>
                <a:gd name="connsiteY23" fmla="*/ 3307098 h 3307098"/>
                <a:gd name="connsiteX24" fmla="*/ 0 w 4208529"/>
                <a:gd name="connsiteY24" fmla="*/ 1653549 h 3307098"/>
                <a:gd name="connsiteX25" fmla="*/ 1653549 w 4208529"/>
                <a:gd name="connsiteY25" fmla="*/ 0 h 33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08529" h="3307098">
                  <a:moveTo>
                    <a:pt x="1653549" y="0"/>
                  </a:moveTo>
                  <a:cubicBezTo>
                    <a:pt x="2338472" y="0"/>
                    <a:pt x="2926132" y="416430"/>
                    <a:pt x="3177154" y="1009913"/>
                  </a:cubicBezTo>
                  <a:lnTo>
                    <a:pt x="3230267" y="1155027"/>
                  </a:lnTo>
                  <a:lnTo>
                    <a:pt x="4208529" y="1155027"/>
                  </a:lnTo>
                  <a:lnTo>
                    <a:pt x="4156092" y="1323952"/>
                  </a:lnTo>
                  <a:lnTo>
                    <a:pt x="4131401" y="1485732"/>
                  </a:lnTo>
                  <a:lnTo>
                    <a:pt x="3298624" y="1485732"/>
                  </a:lnTo>
                  <a:lnTo>
                    <a:pt x="3298749" y="1488197"/>
                  </a:lnTo>
                  <a:lnTo>
                    <a:pt x="2956073" y="1488197"/>
                  </a:lnTo>
                  <a:lnTo>
                    <a:pt x="2945941" y="1387685"/>
                  </a:lnTo>
                  <a:cubicBezTo>
                    <a:pt x="2822931" y="786551"/>
                    <a:pt x="2291048" y="334355"/>
                    <a:pt x="1653548" y="334355"/>
                  </a:cubicBezTo>
                  <a:cubicBezTo>
                    <a:pt x="924977" y="334355"/>
                    <a:pt x="334354" y="924978"/>
                    <a:pt x="334354" y="1653549"/>
                  </a:cubicBezTo>
                  <a:cubicBezTo>
                    <a:pt x="334354" y="2382120"/>
                    <a:pt x="924977" y="2972743"/>
                    <a:pt x="1653548" y="2972743"/>
                  </a:cubicBezTo>
                  <a:cubicBezTo>
                    <a:pt x="2291048" y="2972743"/>
                    <a:pt x="2822931" y="2520547"/>
                    <a:pt x="2945941" y="1919413"/>
                  </a:cubicBezTo>
                  <a:lnTo>
                    <a:pt x="2956073" y="1818902"/>
                  </a:lnTo>
                  <a:lnTo>
                    <a:pt x="3298749" y="1818902"/>
                  </a:lnTo>
                  <a:lnTo>
                    <a:pt x="3298624" y="1821367"/>
                  </a:lnTo>
                  <a:lnTo>
                    <a:pt x="4130787" y="1821367"/>
                  </a:lnTo>
                  <a:lnTo>
                    <a:pt x="4131034" y="1826266"/>
                  </a:lnTo>
                  <a:cubicBezTo>
                    <a:pt x="4136680" y="1881853"/>
                    <a:pt x="4145078" y="1936627"/>
                    <a:pt x="4156092" y="1990448"/>
                  </a:cubicBezTo>
                  <a:lnTo>
                    <a:pt x="4206262" y="2152072"/>
                  </a:lnTo>
                  <a:lnTo>
                    <a:pt x="3230266" y="2152072"/>
                  </a:lnTo>
                  <a:lnTo>
                    <a:pt x="3177154" y="2297185"/>
                  </a:lnTo>
                  <a:cubicBezTo>
                    <a:pt x="2926132" y="2890669"/>
                    <a:pt x="2338472" y="3307098"/>
                    <a:pt x="1653549" y="3307098"/>
                  </a:cubicBezTo>
                  <a:cubicBezTo>
                    <a:pt x="740319" y="3307098"/>
                    <a:pt x="0" y="2566779"/>
                    <a:pt x="0" y="1653549"/>
                  </a:cubicBezTo>
                  <a:cubicBezTo>
                    <a:pt x="0" y="740319"/>
                    <a:pt x="740319" y="0"/>
                    <a:pt x="165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A64407-282D-78E1-A66F-EB26455D4AF0}"/>
              </a:ext>
            </a:extLst>
          </p:cNvPr>
          <p:cNvGrpSpPr/>
          <p:nvPr/>
        </p:nvGrpSpPr>
        <p:grpSpPr>
          <a:xfrm>
            <a:off x="5253198" y="3427056"/>
            <a:ext cx="2110207" cy="1658219"/>
            <a:chOff x="5305602" y="2491533"/>
            <a:chExt cx="2110207" cy="16582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4754F0-94B5-0BAD-9D18-010F65270D29}"/>
                </a:ext>
              </a:extLst>
            </p:cNvPr>
            <p:cNvSpPr/>
            <p:nvPr/>
          </p:nvSpPr>
          <p:spPr>
            <a:xfrm>
              <a:off x="5640571" y="2825620"/>
              <a:ext cx="989516" cy="990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F41BC7-F8E2-08CD-CF0D-EBE4A92E4AAE}"/>
                </a:ext>
              </a:extLst>
            </p:cNvPr>
            <p:cNvSpPr/>
            <p:nvPr/>
          </p:nvSpPr>
          <p:spPr>
            <a:xfrm>
              <a:off x="5305602" y="2491533"/>
              <a:ext cx="2110207" cy="1658219"/>
            </a:xfrm>
            <a:custGeom>
              <a:avLst/>
              <a:gdLst>
                <a:gd name="connsiteX0" fmla="*/ 1653549 w 4208529"/>
                <a:gd name="connsiteY0" fmla="*/ 0 h 3307098"/>
                <a:gd name="connsiteX1" fmla="*/ 3177154 w 4208529"/>
                <a:gd name="connsiteY1" fmla="*/ 1009913 h 3307098"/>
                <a:gd name="connsiteX2" fmla="*/ 3230267 w 4208529"/>
                <a:gd name="connsiteY2" fmla="*/ 1155027 h 3307098"/>
                <a:gd name="connsiteX3" fmla="*/ 4208529 w 4208529"/>
                <a:gd name="connsiteY3" fmla="*/ 1155027 h 3307098"/>
                <a:gd name="connsiteX4" fmla="*/ 4156092 w 4208529"/>
                <a:gd name="connsiteY4" fmla="*/ 1323952 h 3307098"/>
                <a:gd name="connsiteX5" fmla="*/ 4131401 w 4208529"/>
                <a:gd name="connsiteY5" fmla="*/ 1485732 h 3307098"/>
                <a:gd name="connsiteX6" fmla="*/ 3298624 w 4208529"/>
                <a:gd name="connsiteY6" fmla="*/ 1485732 h 3307098"/>
                <a:gd name="connsiteX7" fmla="*/ 3298749 w 4208529"/>
                <a:gd name="connsiteY7" fmla="*/ 1488197 h 3307098"/>
                <a:gd name="connsiteX8" fmla="*/ 2956073 w 4208529"/>
                <a:gd name="connsiteY8" fmla="*/ 1488197 h 3307098"/>
                <a:gd name="connsiteX9" fmla="*/ 2945941 w 4208529"/>
                <a:gd name="connsiteY9" fmla="*/ 1387685 h 3307098"/>
                <a:gd name="connsiteX10" fmla="*/ 1653548 w 4208529"/>
                <a:gd name="connsiteY10" fmla="*/ 334355 h 3307098"/>
                <a:gd name="connsiteX11" fmla="*/ 334354 w 4208529"/>
                <a:gd name="connsiteY11" fmla="*/ 1653549 h 3307098"/>
                <a:gd name="connsiteX12" fmla="*/ 1653548 w 4208529"/>
                <a:gd name="connsiteY12" fmla="*/ 2972743 h 3307098"/>
                <a:gd name="connsiteX13" fmla="*/ 2945941 w 4208529"/>
                <a:gd name="connsiteY13" fmla="*/ 1919413 h 3307098"/>
                <a:gd name="connsiteX14" fmla="*/ 2956073 w 4208529"/>
                <a:gd name="connsiteY14" fmla="*/ 1818902 h 3307098"/>
                <a:gd name="connsiteX15" fmla="*/ 3298749 w 4208529"/>
                <a:gd name="connsiteY15" fmla="*/ 1818902 h 3307098"/>
                <a:gd name="connsiteX16" fmla="*/ 3298624 w 4208529"/>
                <a:gd name="connsiteY16" fmla="*/ 1821367 h 3307098"/>
                <a:gd name="connsiteX17" fmla="*/ 4130787 w 4208529"/>
                <a:gd name="connsiteY17" fmla="*/ 1821367 h 3307098"/>
                <a:gd name="connsiteX18" fmla="*/ 4131034 w 4208529"/>
                <a:gd name="connsiteY18" fmla="*/ 1826266 h 3307098"/>
                <a:gd name="connsiteX19" fmla="*/ 4156092 w 4208529"/>
                <a:gd name="connsiteY19" fmla="*/ 1990448 h 3307098"/>
                <a:gd name="connsiteX20" fmla="*/ 4206262 w 4208529"/>
                <a:gd name="connsiteY20" fmla="*/ 2152072 h 3307098"/>
                <a:gd name="connsiteX21" fmla="*/ 3230266 w 4208529"/>
                <a:gd name="connsiteY21" fmla="*/ 2152072 h 3307098"/>
                <a:gd name="connsiteX22" fmla="*/ 3177154 w 4208529"/>
                <a:gd name="connsiteY22" fmla="*/ 2297185 h 3307098"/>
                <a:gd name="connsiteX23" fmla="*/ 1653549 w 4208529"/>
                <a:gd name="connsiteY23" fmla="*/ 3307098 h 3307098"/>
                <a:gd name="connsiteX24" fmla="*/ 0 w 4208529"/>
                <a:gd name="connsiteY24" fmla="*/ 1653549 h 3307098"/>
                <a:gd name="connsiteX25" fmla="*/ 1653549 w 4208529"/>
                <a:gd name="connsiteY25" fmla="*/ 0 h 33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08529" h="3307098">
                  <a:moveTo>
                    <a:pt x="1653549" y="0"/>
                  </a:moveTo>
                  <a:cubicBezTo>
                    <a:pt x="2338472" y="0"/>
                    <a:pt x="2926132" y="416430"/>
                    <a:pt x="3177154" y="1009913"/>
                  </a:cubicBezTo>
                  <a:lnTo>
                    <a:pt x="3230267" y="1155027"/>
                  </a:lnTo>
                  <a:lnTo>
                    <a:pt x="4208529" y="1155027"/>
                  </a:lnTo>
                  <a:lnTo>
                    <a:pt x="4156092" y="1323952"/>
                  </a:lnTo>
                  <a:lnTo>
                    <a:pt x="4131401" y="1485732"/>
                  </a:lnTo>
                  <a:lnTo>
                    <a:pt x="3298624" y="1485732"/>
                  </a:lnTo>
                  <a:lnTo>
                    <a:pt x="3298749" y="1488197"/>
                  </a:lnTo>
                  <a:lnTo>
                    <a:pt x="2956073" y="1488197"/>
                  </a:lnTo>
                  <a:lnTo>
                    <a:pt x="2945941" y="1387685"/>
                  </a:lnTo>
                  <a:cubicBezTo>
                    <a:pt x="2822931" y="786551"/>
                    <a:pt x="2291048" y="334355"/>
                    <a:pt x="1653548" y="334355"/>
                  </a:cubicBezTo>
                  <a:cubicBezTo>
                    <a:pt x="924977" y="334355"/>
                    <a:pt x="334354" y="924978"/>
                    <a:pt x="334354" y="1653549"/>
                  </a:cubicBezTo>
                  <a:cubicBezTo>
                    <a:pt x="334354" y="2382120"/>
                    <a:pt x="924977" y="2972743"/>
                    <a:pt x="1653548" y="2972743"/>
                  </a:cubicBezTo>
                  <a:cubicBezTo>
                    <a:pt x="2291048" y="2972743"/>
                    <a:pt x="2822931" y="2520547"/>
                    <a:pt x="2945941" y="1919413"/>
                  </a:cubicBezTo>
                  <a:lnTo>
                    <a:pt x="2956073" y="1818902"/>
                  </a:lnTo>
                  <a:lnTo>
                    <a:pt x="3298749" y="1818902"/>
                  </a:lnTo>
                  <a:lnTo>
                    <a:pt x="3298624" y="1821367"/>
                  </a:lnTo>
                  <a:lnTo>
                    <a:pt x="4130787" y="1821367"/>
                  </a:lnTo>
                  <a:lnTo>
                    <a:pt x="4131034" y="1826266"/>
                  </a:lnTo>
                  <a:cubicBezTo>
                    <a:pt x="4136680" y="1881853"/>
                    <a:pt x="4145078" y="1936627"/>
                    <a:pt x="4156092" y="1990448"/>
                  </a:cubicBezTo>
                  <a:lnTo>
                    <a:pt x="4206262" y="2152072"/>
                  </a:lnTo>
                  <a:lnTo>
                    <a:pt x="3230266" y="2152072"/>
                  </a:lnTo>
                  <a:lnTo>
                    <a:pt x="3177154" y="2297185"/>
                  </a:lnTo>
                  <a:cubicBezTo>
                    <a:pt x="2926132" y="2890669"/>
                    <a:pt x="2338472" y="3307098"/>
                    <a:pt x="1653549" y="3307098"/>
                  </a:cubicBezTo>
                  <a:cubicBezTo>
                    <a:pt x="740319" y="3307098"/>
                    <a:pt x="0" y="2566779"/>
                    <a:pt x="0" y="1653549"/>
                  </a:cubicBezTo>
                  <a:cubicBezTo>
                    <a:pt x="0" y="740319"/>
                    <a:pt x="740319" y="0"/>
                    <a:pt x="165354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376B2-7C98-8A2E-7E87-A6080ED1A4E9}"/>
              </a:ext>
            </a:extLst>
          </p:cNvPr>
          <p:cNvGrpSpPr/>
          <p:nvPr/>
        </p:nvGrpSpPr>
        <p:grpSpPr>
          <a:xfrm>
            <a:off x="7399561" y="3427056"/>
            <a:ext cx="2110207" cy="1658219"/>
            <a:chOff x="7451965" y="2491533"/>
            <a:chExt cx="2110207" cy="165821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441EAA-E1A0-AD53-DEC4-53A1461795B4}"/>
                </a:ext>
              </a:extLst>
            </p:cNvPr>
            <p:cNvSpPr/>
            <p:nvPr/>
          </p:nvSpPr>
          <p:spPr>
            <a:xfrm>
              <a:off x="7786933" y="2831298"/>
              <a:ext cx="989516" cy="9900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C195AF-6D0E-ECAB-757A-B48164AF05FB}"/>
                </a:ext>
              </a:extLst>
            </p:cNvPr>
            <p:cNvSpPr/>
            <p:nvPr/>
          </p:nvSpPr>
          <p:spPr>
            <a:xfrm>
              <a:off x="7451965" y="2491533"/>
              <a:ext cx="2110207" cy="1658219"/>
            </a:xfrm>
            <a:custGeom>
              <a:avLst/>
              <a:gdLst>
                <a:gd name="connsiteX0" fmla="*/ 1653549 w 4208529"/>
                <a:gd name="connsiteY0" fmla="*/ 0 h 3307098"/>
                <a:gd name="connsiteX1" fmla="*/ 3177154 w 4208529"/>
                <a:gd name="connsiteY1" fmla="*/ 1009913 h 3307098"/>
                <a:gd name="connsiteX2" fmla="*/ 3230267 w 4208529"/>
                <a:gd name="connsiteY2" fmla="*/ 1155027 h 3307098"/>
                <a:gd name="connsiteX3" fmla="*/ 4208529 w 4208529"/>
                <a:gd name="connsiteY3" fmla="*/ 1155027 h 3307098"/>
                <a:gd name="connsiteX4" fmla="*/ 4156092 w 4208529"/>
                <a:gd name="connsiteY4" fmla="*/ 1323952 h 3307098"/>
                <a:gd name="connsiteX5" fmla="*/ 4131401 w 4208529"/>
                <a:gd name="connsiteY5" fmla="*/ 1485732 h 3307098"/>
                <a:gd name="connsiteX6" fmla="*/ 3298624 w 4208529"/>
                <a:gd name="connsiteY6" fmla="*/ 1485732 h 3307098"/>
                <a:gd name="connsiteX7" fmla="*/ 3298749 w 4208529"/>
                <a:gd name="connsiteY7" fmla="*/ 1488197 h 3307098"/>
                <a:gd name="connsiteX8" fmla="*/ 2956073 w 4208529"/>
                <a:gd name="connsiteY8" fmla="*/ 1488197 h 3307098"/>
                <a:gd name="connsiteX9" fmla="*/ 2945941 w 4208529"/>
                <a:gd name="connsiteY9" fmla="*/ 1387685 h 3307098"/>
                <a:gd name="connsiteX10" fmla="*/ 1653548 w 4208529"/>
                <a:gd name="connsiteY10" fmla="*/ 334355 h 3307098"/>
                <a:gd name="connsiteX11" fmla="*/ 334354 w 4208529"/>
                <a:gd name="connsiteY11" fmla="*/ 1653549 h 3307098"/>
                <a:gd name="connsiteX12" fmla="*/ 1653548 w 4208529"/>
                <a:gd name="connsiteY12" fmla="*/ 2972743 h 3307098"/>
                <a:gd name="connsiteX13" fmla="*/ 2945941 w 4208529"/>
                <a:gd name="connsiteY13" fmla="*/ 1919413 h 3307098"/>
                <a:gd name="connsiteX14" fmla="*/ 2956073 w 4208529"/>
                <a:gd name="connsiteY14" fmla="*/ 1818902 h 3307098"/>
                <a:gd name="connsiteX15" fmla="*/ 3298749 w 4208529"/>
                <a:gd name="connsiteY15" fmla="*/ 1818902 h 3307098"/>
                <a:gd name="connsiteX16" fmla="*/ 3298624 w 4208529"/>
                <a:gd name="connsiteY16" fmla="*/ 1821367 h 3307098"/>
                <a:gd name="connsiteX17" fmla="*/ 4130787 w 4208529"/>
                <a:gd name="connsiteY17" fmla="*/ 1821367 h 3307098"/>
                <a:gd name="connsiteX18" fmla="*/ 4131034 w 4208529"/>
                <a:gd name="connsiteY18" fmla="*/ 1826266 h 3307098"/>
                <a:gd name="connsiteX19" fmla="*/ 4156092 w 4208529"/>
                <a:gd name="connsiteY19" fmla="*/ 1990448 h 3307098"/>
                <a:gd name="connsiteX20" fmla="*/ 4206262 w 4208529"/>
                <a:gd name="connsiteY20" fmla="*/ 2152072 h 3307098"/>
                <a:gd name="connsiteX21" fmla="*/ 3230266 w 4208529"/>
                <a:gd name="connsiteY21" fmla="*/ 2152072 h 3307098"/>
                <a:gd name="connsiteX22" fmla="*/ 3177154 w 4208529"/>
                <a:gd name="connsiteY22" fmla="*/ 2297185 h 3307098"/>
                <a:gd name="connsiteX23" fmla="*/ 1653549 w 4208529"/>
                <a:gd name="connsiteY23" fmla="*/ 3307098 h 3307098"/>
                <a:gd name="connsiteX24" fmla="*/ 0 w 4208529"/>
                <a:gd name="connsiteY24" fmla="*/ 1653549 h 3307098"/>
                <a:gd name="connsiteX25" fmla="*/ 1653549 w 4208529"/>
                <a:gd name="connsiteY25" fmla="*/ 0 h 33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08529" h="3307098">
                  <a:moveTo>
                    <a:pt x="1653549" y="0"/>
                  </a:moveTo>
                  <a:cubicBezTo>
                    <a:pt x="2338472" y="0"/>
                    <a:pt x="2926132" y="416430"/>
                    <a:pt x="3177154" y="1009913"/>
                  </a:cubicBezTo>
                  <a:lnTo>
                    <a:pt x="3230267" y="1155027"/>
                  </a:lnTo>
                  <a:lnTo>
                    <a:pt x="4208529" y="1155027"/>
                  </a:lnTo>
                  <a:lnTo>
                    <a:pt x="4156092" y="1323952"/>
                  </a:lnTo>
                  <a:lnTo>
                    <a:pt x="4131401" y="1485732"/>
                  </a:lnTo>
                  <a:lnTo>
                    <a:pt x="3298624" y="1485732"/>
                  </a:lnTo>
                  <a:lnTo>
                    <a:pt x="3298749" y="1488197"/>
                  </a:lnTo>
                  <a:lnTo>
                    <a:pt x="2956073" y="1488197"/>
                  </a:lnTo>
                  <a:lnTo>
                    <a:pt x="2945941" y="1387685"/>
                  </a:lnTo>
                  <a:cubicBezTo>
                    <a:pt x="2822931" y="786551"/>
                    <a:pt x="2291048" y="334355"/>
                    <a:pt x="1653548" y="334355"/>
                  </a:cubicBezTo>
                  <a:cubicBezTo>
                    <a:pt x="924977" y="334355"/>
                    <a:pt x="334354" y="924978"/>
                    <a:pt x="334354" y="1653549"/>
                  </a:cubicBezTo>
                  <a:cubicBezTo>
                    <a:pt x="334354" y="2382120"/>
                    <a:pt x="924977" y="2972743"/>
                    <a:pt x="1653548" y="2972743"/>
                  </a:cubicBezTo>
                  <a:cubicBezTo>
                    <a:pt x="2291048" y="2972743"/>
                    <a:pt x="2822931" y="2520547"/>
                    <a:pt x="2945941" y="1919413"/>
                  </a:cubicBezTo>
                  <a:lnTo>
                    <a:pt x="2956073" y="1818902"/>
                  </a:lnTo>
                  <a:lnTo>
                    <a:pt x="3298749" y="1818902"/>
                  </a:lnTo>
                  <a:lnTo>
                    <a:pt x="3298624" y="1821367"/>
                  </a:lnTo>
                  <a:lnTo>
                    <a:pt x="4130787" y="1821367"/>
                  </a:lnTo>
                  <a:lnTo>
                    <a:pt x="4131034" y="1826266"/>
                  </a:lnTo>
                  <a:cubicBezTo>
                    <a:pt x="4136680" y="1881853"/>
                    <a:pt x="4145078" y="1936627"/>
                    <a:pt x="4156092" y="1990448"/>
                  </a:cubicBezTo>
                  <a:lnTo>
                    <a:pt x="4206262" y="2152072"/>
                  </a:lnTo>
                  <a:lnTo>
                    <a:pt x="3230266" y="2152072"/>
                  </a:lnTo>
                  <a:lnTo>
                    <a:pt x="3177154" y="2297185"/>
                  </a:lnTo>
                  <a:cubicBezTo>
                    <a:pt x="2926132" y="2890669"/>
                    <a:pt x="2338472" y="3307098"/>
                    <a:pt x="1653549" y="3307098"/>
                  </a:cubicBezTo>
                  <a:cubicBezTo>
                    <a:pt x="740319" y="3307098"/>
                    <a:pt x="0" y="2566779"/>
                    <a:pt x="0" y="1653549"/>
                  </a:cubicBezTo>
                  <a:cubicBezTo>
                    <a:pt x="0" y="740319"/>
                    <a:pt x="740319" y="0"/>
                    <a:pt x="165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251D68-BEBE-6230-FDD4-2C41ACB16A64}"/>
              </a:ext>
            </a:extLst>
          </p:cNvPr>
          <p:cNvGrpSpPr/>
          <p:nvPr/>
        </p:nvGrpSpPr>
        <p:grpSpPr>
          <a:xfrm>
            <a:off x="9545922" y="3427056"/>
            <a:ext cx="1658220" cy="1658220"/>
            <a:chOff x="9598326" y="2491533"/>
            <a:chExt cx="1658220" cy="165822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5C0159-EA1A-D9A7-5A8D-1D6C6C35BE97}"/>
                </a:ext>
              </a:extLst>
            </p:cNvPr>
            <p:cNvSpPr/>
            <p:nvPr/>
          </p:nvSpPr>
          <p:spPr>
            <a:xfrm>
              <a:off x="9598326" y="2491533"/>
              <a:ext cx="1658220" cy="1658220"/>
            </a:xfrm>
            <a:custGeom>
              <a:avLst/>
              <a:gdLst>
                <a:gd name="connsiteX0" fmla="*/ 829109 w 1658220"/>
                <a:gd name="connsiteY0" fmla="*/ 167650 h 1658220"/>
                <a:gd name="connsiteX1" fmla="*/ 167649 w 1658220"/>
                <a:gd name="connsiteY1" fmla="*/ 829110 h 1658220"/>
                <a:gd name="connsiteX2" fmla="*/ 829109 w 1658220"/>
                <a:gd name="connsiteY2" fmla="*/ 1490570 h 1658220"/>
                <a:gd name="connsiteX3" fmla="*/ 1490569 w 1658220"/>
                <a:gd name="connsiteY3" fmla="*/ 829110 h 1658220"/>
                <a:gd name="connsiteX4" fmla="*/ 829109 w 1658220"/>
                <a:gd name="connsiteY4" fmla="*/ 167650 h 1658220"/>
                <a:gd name="connsiteX5" fmla="*/ 829110 w 1658220"/>
                <a:gd name="connsiteY5" fmla="*/ 0 h 1658220"/>
                <a:gd name="connsiteX6" fmla="*/ 1658220 w 1658220"/>
                <a:gd name="connsiteY6" fmla="*/ 829110 h 1658220"/>
                <a:gd name="connsiteX7" fmla="*/ 829110 w 1658220"/>
                <a:gd name="connsiteY7" fmla="*/ 1658220 h 1658220"/>
                <a:gd name="connsiteX8" fmla="*/ 0 w 1658220"/>
                <a:gd name="connsiteY8" fmla="*/ 829110 h 1658220"/>
                <a:gd name="connsiteX9" fmla="*/ 829110 w 1658220"/>
                <a:gd name="connsiteY9" fmla="*/ 0 h 165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8220" h="1658220">
                  <a:moveTo>
                    <a:pt x="829109" y="167650"/>
                  </a:moveTo>
                  <a:cubicBezTo>
                    <a:pt x="463795" y="167650"/>
                    <a:pt x="167649" y="463796"/>
                    <a:pt x="167649" y="829110"/>
                  </a:cubicBezTo>
                  <a:cubicBezTo>
                    <a:pt x="167649" y="1194424"/>
                    <a:pt x="463795" y="1490570"/>
                    <a:pt x="829109" y="1490570"/>
                  </a:cubicBezTo>
                  <a:cubicBezTo>
                    <a:pt x="1194423" y="1490570"/>
                    <a:pt x="1490569" y="1194424"/>
                    <a:pt x="1490569" y="829110"/>
                  </a:cubicBezTo>
                  <a:cubicBezTo>
                    <a:pt x="1490569" y="463796"/>
                    <a:pt x="1194423" y="167650"/>
                    <a:pt x="829109" y="167650"/>
                  </a:cubicBezTo>
                  <a:close/>
                  <a:moveTo>
                    <a:pt x="829110" y="0"/>
                  </a:moveTo>
                  <a:cubicBezTo>
                    <a:pt x="1287015" y="0"/>
                    <a:pt x="1658220" y="371205"/>
                    <a:pt x="1658220" y="829110"/>
                  </a:cubicBezTo>
                  <a:cubicBezTo>
                    <a:pt x="1658220" y="1287015"/>
                    <a:pt x="1287015" y="1658220"/>
                    <a:pt x="829110" y="1658220"/>
                  </a:cubicBezTo>
                  <a:cubicBezTo>
                    <a:pt x="371205" y="1658220"/>
                    <a:pt x="0" y="1287015"/>
                    <a:pt x="0" y="829110"/>
                  </a:cubicBezTo>
                  <a:cubicBezTo>
                    <a:pt x="0" y="371205"/>
                    <a:pt x="371205" y="0"/>
                    <a:pt x="82911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0915FD-BAAD-95D8-0E27-DD3703F55474}"/>
                </a:ext>
              </a:extLst>
            </p:cNvPr>
            <p:cNvSpPr/>
            <p:nvPr/>
          </p:nvSpPr>
          <p:spPr>
            <a:xfrm>
              <a:off x="9932678" y="2825621"/>
              <a:ext cx="989516" cy="990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Graphic 21" descr="Megaphone with solid fill">
            <a:extLst>
              <a:ext uri="{FF2B5EF4-FFF2-40B4-BE49-F238E27FC236}">
                <a16:creationId xmlns:a16="http://schemas.microsoft.com/office/drawing/2014/main" id="{7A130B47-02B7-5BE5-DADC-25E760DFF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0745" y="3941878"/>
            <a:ext cx="628575" cy="628575"/>
          </a:xfrm>
          <a:prstGeom prst="rect">
            <a:avLst/>
          </a:prstGeom>
        </p:spPr>
      </p:pic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B24D042B-3EE7-FAF1-5551-800C6E52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80" y="3941878"/>
            <a:ext cx="628575" cy="628575"/>
          </a:xfrm>
          <a:prstGeom prst="rect">
            <a:avLst/>
          </a:prstGeom>
        </p:spPr>
      </p:pic>
      <p:pic>
        <p:nvPicPr>
          <p:cNvPr id="24" name="Graphic 23" descr="Rocket with solid fill">
            <a:extLst>
              <a:ext uri="{FF2B5EF4-FFF2-40B4-BE49-F238E27FC236}">
                <a16:creationId xmlns:a16="http://schemas.microsoft.com/office/drawing/2014/main" id="{4FE57083-C841-5B5E-DABF-B71D2AFC8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5000" y="3947557"/>
            <a:ext cx="628575" cy="628575"/>
          </a:xfrm>
          <a:prstGeom prst="rect">
            <a:avLst/>
          </a:prstGeom>
        </p:spPr>
      </p:pic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EB212601-2C35-5B8D-3773-0C34CB859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2275" y="3941878"/>
            <a:ext cx="628575" cy="628575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3AEDE411-C803-AF64-A738-F58B2756F6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1712" y="3939933"/>
            <a:ext cx="628575" cy="6285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19EC6F-FA35-D4B0-1C46-B3497E7C1E0C}"/>
              </a:ext>
            </a:extLst>
          </p:cNvPr>
          <p:cNvSpPr txBox="1"/>
          <p:nvPr/>
        </p:nvSpPr>
        <p:spPr>
          <a:xfrm>
            <a:off x="2790868" y="2769359"/>
            <a:ext cx="2291388" cy="43088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200" b="1" noProof="1">
                <a:solidFill>
                  <a:schemeClr val="accent4"/>
                </a:solidFill>
              </a:rPr>
              <a:t>Data preprocessing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2A4F5B-3DC2-6C67-03E5-D40DB20AB755}"/>
              </a:ext>
            </a:extLst>
          </p:cNvPr>
          <p:cNvSpPr txBox="1"/>
          <p:nvPr/>
        </p:nvSpPr>
        <p:spPr>
          <a:xfrm>
            <a:off x="338256" y="5377983"/>
            <a:ext cx="2891631" cy="43088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200" b="1" noProof="1">
                <a:solidFill>
                  <a:schemeClr val="accent1"/>
                </a:solidFill>
              </a:rPr>
              <a:t>Learning the dataset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A55A9-4B9F-8D51-C2F9-4798D8850774}"/>
              </a:ext>
            </a:extLst>
          </p:cNvPr>
          <p:cNvSpPr txBox="1"/>
          <p:nvPr/>
        </p:nvSpPr>
        <p:spPr>
          <a:xfrm>
            <a:off x="4937231" y="5377983"/>
            <a:ext cx="2291388" cy="43088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200" b="1" noProof="1">
                <a:solidFill>
                  <a:schemeClr val="accent1"/>
                </a:solidFill>
              </a:rPr>
              <a:t>Model Selection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214BD3-ACBA-2CE1-3159-E652B194923A}"/>
              </a:ext>
            </a:extLst>
          </p:cNvPr>
          <p:cNvSpPr txBox="1"/>
          <p:nvPr/>
        </p:nvSpPr>
        <p:spPr>
          <a:xfrm>
            <a:off x="6701579" y="2769358"/>
            <a:ext cx="3055415" cy="43088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200" b="1" noProof="1">
                <a:solidFill>
                  <a:schemeClr val="accent4"/>
                </a:solidFill>
              </a:rPr>
              <a:t>Training The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4AB18-4676-633E-F847-DD6A12292F4A}"/>
              </a:ext>
            </a:extLst>
          </p:cNvPr>
          <p:cNvSpPr txBox="1"/>
          <p:nvPr/>
        </p:nvSpPr>
        <p:spPr>
          <a:xfrm>
            <a:off x="9227031" y="5377982"/>
            <a:ext cx="2291388" cy="43088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200" b="1" noProof="1">
                <a:solidFill>
                  <a:schemeClr val="accent1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804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0DAE9-534C-C606-D3F1-AB321642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AF70E-5F5F-5E10-DC69-E41FD350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34" y="2291527"/>
            <a:ext cx="6320835" cy="433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EA249-8CA4-4A2F-E627-EA544590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01" y="2291527"/>
            <a:ext cx="4632033" cy="30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1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1F584B-1D80-386D-D10B-029023C9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9B5023-267B-2296-3924-1300A9BA9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4801" y="3015577"/>
            <a:ext cx="8266922" cy="376466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400" b="1" dirty="0"/>
              <a:t>ROC Curve (Upper Image):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achieved an Area Under the Curve (AUC) of 0.74, showing it can reasonably distinguish between positive and negative cases.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curve's proximity to the diagonal line suggests moderate predictive performance, balancing True Positive Rate and False Positive Rate.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Confusion Matrix (Lower Image):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model correctly identified 62,585 true negatives (No MI) and 1,997 true positives (MI), showing a good ability to detect true cases.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However, the model produced 32,834 false positives, revealing a tendency to misclassify non-MI cases as MI. Additionally, the 874 false negatives, which represent missed MI cases, are particularly concerning due to their critical implications for patient safety. 	</a:t>
            </a:r>
          </a:p>
          <a:p>
            <a:pPr marL="285750" indent="-285750"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</a:pPr>
            <a:endParaRPr lang="en-US" sz="1400" dirty="0"/>
          </a:p>
          <a:p>
            <a:pPr marL="285750" indent="-285750"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2E8B36-0B21-EDFA-A68B-FB46EDE2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20" y="278130"/>
            <a:ext cx="3513141" cy="27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3D0B2-5AA6-4FF9-1240-0DE97739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723" y="3015577"/>
            <a:ext cx="3072882" cy="34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8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C6CB00-C59F-7C0D-554E-EC2A4804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2E3BD-6C0B-DE37-1469-0225F4F4DF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4799" y="2282008"/>
            <a:ext cx="9060873" cy="3699328"/>
          </a:xfrm>
        </p:spPr>
        <p:txBody>
          <a:bodyPr/>
          <a:lstStyle/>
          <a:p>
            <a:r>
              <a:rPr lang="en-US" dirty="0"/>
              <a:t>The low representation of myocardial infarction (MI) cases (2%) made it challenging to train the model effectively.</a:t>
            </a:r>
          </a:p>
          <a:p>
            <a:r>
              <a:rPr lang="en-US" dirty="0"/>
              <a:t>Despite these challenges, the model showed reasonable accuracy in predicting both MI and non-MI cases.</a:t>
            </a:r>
          </a:p>
          <a:p>
            <a:r>
              <a:rPr lang="en-US" dirty="0"/>
              <a:t>This study underscores the difficulties of using machine learning to predict MI but also demonstrates the model's potential for improvement beyond random guessing.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3033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2A1393-E1C4-F013-B982-E8154DB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5257799"/>
            <a:ext cx="4939666" cy="784677"/>
          </a:xfrm>
        </p:spPr>
        <p:txBody>
          <a:bodyPr/>
          <a:lstStyle/>
          <a:p>
            <a:r>
              <a:rPr lang="en-US" dirty="0"/>
              <a:t>Future Work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3FEFB4-F843-B972-158D-0A3FB5455F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7209" y="457200"/>
            <a:ext cx="6697981" cy="49720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Predictor Goal</a:t>
            </a:r>
            <a:r>
              <a:rPr lang="en-US" dirty="0"/>
              <a:t>: Develop a model to predict the specific time range during which a MI is likely to occur.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Advanced Sampling: </a:t>
            </a:r>
            <a:r>
              <a:rPr lang="en-US" dirty="0"/>
              <a:t>Combine over-sampling and under-sampling to tackle dataset imbalance.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Improve Preprocessing:</a:t>
            </a:r>
            <a:r>
              <a:rPr lang="en-US" dirty="0"/>
              <a:t> Refine feature selection by removing noise and using model insights (e.g.,</a:t>
            </a:r>
            <a:r>
              <a:rPr lang="he-IL" dirty="0"/>
              <a:t> </a:t>
            </a:r>
            <a:r>
              <a:rPr lang="en-US" dirty="0"/>
              <a:t>Feature Importance, SHAP) to understand feature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Test More Models: </a:t>
            </a:r>
            <a:r>
              <a:rPr lang="en-US" dirty="0"/>
              <a:t>Explore Neural Networks (e.g., CNN, RNN), try different models and ensemble methods (e.g., CAT-Boost, SVM)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1592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Omer Kriger &amp; Nir Peretz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88820"/>
            <a:ext cx="6788150" cy="4679608"/>
          </a:xfrm>
        </p:spPr>
        <p:txBody>
          <a:bodyPr tIns="457200"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UK Biobank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 Visualization</a:t>
            </a:r>
          </a:p>
          <a:p>
            <a:r>
              <a:rPr lang="en-US" dirty="0"/>
              <a:t>Solution Description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Myocardial infarction (MI), commonly known as a heart attack, is one of the leading causes of morbidity and mortality globally </a:t>
            </a:r>
          </a:p>
          <a:p>
            <a:r>
              <a:rPr lang="en-US" dirty="0"/>
              <a:t>MI occurs when blood flow to a part of the heart is blocked for a prolonged period, resulting in tissue damage. Therefore, early detection and intervention are crucial in mitigating its impact. </a:t>
            </a:r>
          </a:p>
          <a:p>
            <a:r>
              <a:rPr lang="en-US" dirty="0"/>
              <a:t>Various risk factors contribute to heart attacks, making early diagnosis of individuals at risk essential for preventive interventions. </a:t>
            </a:r>
          </a:p>
          <a:p>
            <a:r>
              <a:rPr lang="en-US" dirty="0"/>
              <a:t>The purpose of this study is early diagnosis of individuals at risk of experiencing a myocardial infarction in the future.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C60BC-666A-B168-84CD-F3C6A6D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In The Subject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CBA826-E28D-85FB-9612-8FCB473F31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Global Health Importance:</a:t>
            </a:r>
            <a:endParaRPr lang="en-US" dirty="0"/>
          </a:p>
          <a:p>
            <a:pPr lvl="1"/>
            <a:r>
              <a:rPr lang="en-US" dirty="0"/>
              <a:t>Major cause of mortality worldwide.</a:t>
            </a:r>
          </a:p>
          <a:p>
            <a:pPr lvl="1"/>
            <a:r>
              <a:rPr lang="en-US" dirty="0"/>
              <a:t>Significant public health concern.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Universal Risk:</a:t>
            </a:r>
          </a:p>
          <a:p>
            <a:pPr lvl="1"/>
            <a:r>
              <a:rPr lang="en-US" dirty="0"/>
              <a:t>MI can affect almost anyone, regardless of age or lifestyle.</a:t>
            </a:r>
          </a:p>
          <a:p>
            <a:pPr lvl="1"/>
            <a:r>
              <a:rPr lang="en-US" dirty="0"/>
              <a:t>Many individuals are unaware of their risk until it’s too 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Importance of Early Detection:</a:t>
            </a:r>
          </a:p>
          <a:p>
            <a:pPr lvl="1"/>
            <a:r>
              <a:rPr lang="en-US" dirty="0"/>
              <a:t>Early awareness can significantly reduce the risk of severe outcomes.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12" name="Content Placeholder 11" descr="A person with a beard and a heart">
            <a:extLst>
              <a:ext uri="{FF2B5EF4-FFF2-40B4-BE49-F238E27FC236}">
                <a16:creationId xmlns:a16="http://schemas.microsoft.com/office/drawing/2014/main" id="{4AE94E10-F016-5557-5F29-4F68843AABD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8" y="1156288"/>
            <a:ext cx="2854493" cy="2854493"/>
          </a:xfrm>
        </p:spPr>
      </p:pic>
    </p:spTree>
    <p:extLst>
      <p:ext uri="{BB962C8B-B14F-4D97-AF65-F5344CB8AC3E}">
        <p14:creationId xmlns:p14="http://schemas.microsoft.com/office/powerpoint/2010/main" val="5092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2882899"/>
            <a:ext cx="5882096" cy="820419"/>
          </a:xfrm>
        </p:spPr>
        <p:txBody>
          <a:bodyPr/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Identifying individuals at risk of myocardial infarction is challenging with current methods, potentially resulting in missed opportunities for early intervention and improved outcomes.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3340101"/>
            <a:ext cx="5501640" cy="2933893"/>
          </a:xfrm>
        </p:spPr>
        <p:txBody>
          <a:bodyPr/>
          <a:lstStyle/>
          <a:p>
            <a:r>
              <a:rPr lang="en-US" b="1" dirty="0"/>
              <a:t>Capabilities: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vast datasets (e.g., patient demographics, clinical parameters, genetic markers, imaging).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Identifies intricate patterns and relationships beyond conventional methods.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3429000"/>
            <a:ext cx="5501640" cy="29338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Approaches</a:t>
            </a:r>
            <a:r>
              <a:rPr lang="en-US" dirty="0"/>
              <a:t>:</a:t>
            </a:r>
          </a:p>
          <a:p>
            <a:pPr lvl="1"/>
            <a:r>
              <a:rPr lang="en-US" u="sng" dirty="0"/>
              <a:t>Supervised Learning</a:t>
            </a:r>
            <a:r>
              <a:rPr lang="en-US" dirty="0"/>
              <a:t>: Uses labeled data to predict outcomes (e.g., myocardial infarction likelihood).</a:t>
            </a:r>
          </a:p>
          <a:p>
            <a:pPr lvl="1"/>
            <a:r>
              <a:rPr lang="en-US" u="sng" dirty="0"/>
              <a:t>Unsupervised Learning</a:t>
            </a:r>
            <a:r>
              <a:rPr lang="en-US" dirty="0"/>
              <a:t>: Analyzes unlabeled data to uncover hidden patterns (e.g., patient subgroups).</a:t>
            </a:r>
          </a:p>
          <a:p>
            <a:pPr lvl="1"/>
            <a:r>
              <a:rPr lang="en-US" dirty="0"/>
              <a:t>Both methods aid in early diagnosis and personalized treatment strategies.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A83E02-0E53-B373-7C79-D032D8197943}"/>
              </a:ext>
            </a:extLst>
          </p:cNvPr>
          <p:cNvSpPr txBox="1">
            <a:spLocks/>
          </p:cNvSpPr>
          <p:nvPr/>
        </p:nvSpPr>
        <p:spPr>
          <a:xfrm>
            <a:off x="594360" y="2298701"/>
            <a:ext cx="9778365" cy="45719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subset of AI that enables computers to learn from data without explicit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</a:t>
            </a:r>
            <a:r>
              <a:rPr lang="en-US" dirty="0" err="1"/>
              <a:t>BioBank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401" y="1231900"/>
            <a:ext cx="6565900" cy="41529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Large-Scale Biomedical Database: Established in the 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Participants</a:t>
            </a:r>
            <a:r>
              <a:rPr lang="en-US" dirty="0"/>
              <a:t>: Over 500,000.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Collected: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Health assessments (physical measurements, biological samples).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Lifestyle, medical history, and socio-demographic questionnaires.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Aim</a:t>
            </a:r>
            <a:r>
              <a:rPr lang="en-US" dirty="0"/>
              <a:t>: Improve prevention, diagnosis, and treatment of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 Global research on disease causes, risk factors, and new treatments.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DF49-E539-2561-35B7-9A861E0A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  <a:endParaRPr lang="en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66C847-9832-B46C-8510-BC073B0ADEC5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96811098"/>
              </p:ext>
            </p:extLst>
          </p:nvPr>
        </p:nvGraphicFramePr>
        <p:xfrm>
          <a:off x="6758938" y="1193800"/>
          <a:ext cx="5248277" cy="292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930D2E2-E3FC-E7C2-A23A-42AEA14053EB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179534072"/>
              </p:ext>
            </p:extLst>
          </p:nvPr>
        </p:nvGraphicFramePr>
        <p:xfrm>
          <a:off x="6758939" y="4114800"/>
          <a:ext cx="5248277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0E1D5135-2C9E-6038-0DF4-3464D563E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593232"/>
              </p:ext>
            </p:extLst>
          </p:nvPr>
        </p:nvGraphicFramePr>
        <p:xfrm>
          <a:off x="594360" y="4114800"/>
          <a:ext cx="5248277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35A2B6-D71E-8707-5F07-AF90C7545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369412"/>
              </p:ext>
            </p:extLst>
          </p:nvPr>
        </p:nvGraphicFramePr>
        <p:xfrm>
          <a:off x="594360" y="2205452"/>
          <a:ext cx="5248277" cy="1909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4441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498D7-FE0F-2189-F48E-542BD95D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6B3BE-35EE-6EC7-E571-4B234C1F17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8102600" cy="369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Aims &amp; Objectives</a:t>
            </a:r>
            <a:r>
              <a:rPr lang="en-US" sz="2400" dirty="0"/>
              <a:t>:</a:t>
            </a:r>
          </a:p>
          <a:p>
            <a:r>
              <a:rPr lang="en-US" sz="2000" dirty="0"/>
              <a:t>Develop a predictive model using machine learning to assess Myocardial Infarction (MI) risk.</a:t>
            </a:r>
          </a:p>
          <a:p>
            <a:r>
              <a:rPr lang="en-US" sz="2000" dirty="0"/>
              <a:t>Analyze diverse datasets to enhance early awareness and preparedness for potential treatment.</a:t>
            </a:r>
          </a:p>
        </p:txBody>
      </p:sp>
    </p:spTree>
    <p:extLst>
      <p:ext uri="{BB962C8B-B14F-4D97-AF65-F5344CB8AC3E}">
        <p14:creationId xmlns:p14="http://schemas.microsoft.com/office/powerpoint/2010/main" val="26976963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9B57CD7CC66D42AA067C6DE0355810" ma:contentTypeVersion="15" ma:contentTypeDescription="Create a new document." ma:contentTypeScope="" ma:versionID="37e08d8f6cedd333d0d4462ed16dc962">
  <xsd:schema xmlns:xsd="http://www.w3.org/2001/XMLSchema" xmlns:xs="http://www.w3.org/2001/XMLSchema" xmlns:p="http://schemas.microsoft.com/office/2006/metadata/properties" xmlns:ns3="7a5bcc04-938d-4a93-bddb-db29577e1de5" xmlns:ns4="284757dd-6f5f-4fe8-84f5-e0daee6b3ca9" targetNamespace="http://schemas.microsoft.com/office/2006/metadata/properties" ma:root="true" ma:fieldsID="ec6172b3d1dd7922d0134695e9eae8c3" ns3:_="" ns4:_="">
    <xsd:import namespace="7a5bcc04-938d-4a93-bddb-db29577e1de5"/>
    <xsd:import namespace="284757dd-6f5f-4fe8-84f5-e0daee6b3c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LengthInSecond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bcc04-938d-4a93-bddb-db29577e1d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757dd-6f5f-4fe8-84f5-e0daee6b3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4757dd-6f5f-4fe8-84f5-e0daee6b3ca9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E2CFFD-7E7C-4265-BE7A-EBF9C35E6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bcc04-938d-4a93-bddb-db29577e1de5"/>
    <ds:schemaRef ds:uri="284757dd-6f5f-4fe8-84f5-e0daee6b3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terms/"/>
    <ds:schemaRef ds:uri="http://www.w3.org/XML/1998/namespace"/>
    <ds:schemaRef ds:uri="http://schemas.microsoft.com/office/infopath/2007/PartnerControls"/>
    <ds:schemaRef ds:uri="284757dd-6f5f-4fe8-84f5-e0daee6b3ca9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a5bcc04-938d-4a93-bddb-db29577e1de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{5B74863C-CEE2-4EAF-9E8C-9276F27261C8}tf78853419_win32</Template>
  <TotalTime>3675</TotalTime>
  <Words>896</Words>
  <Application>Microsoft Office PowerPoint</Application>
  <PresentationFormat>מסך רחב</PresentationFormat>
  <Paragraphs>121</Paragraphs>
  <Slides>15</Slides>
  <Notes>15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verdana</vt:lpstr>
      <vt:lpstr>Custom</vt:lpstr>
      <vt:lpstr>Myocardial infarction:  A Machine Learning Approach</vt:lpstr>
      <vt:lpstr>Agenda</vt:lpstr>
      <vt:lpstr>Introduction</vt:lpstr>
      <vt:lpstr>Interest In The Subject</vt:lpstr>
      <vt:lpstr>Problem Statement</vt:lpstr>
      <vt:lpstr>Machine Learning</vt:lpstr>
      <vt:lpstr>UK BioBank</vt:lpstr>
      <vt:lpstr>Data Characteristics</vt:lpstr>
      <vt:lpstr>Solution Description</vt:lpstr>
      <vt:lpstr>Process</vt:lpstr>
      <vt:lpstr>Features</vt:lpstr>
      <vt:lpstr>Results</vt:lpstr>
      <vt:lpstr>Conclusions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Kriger</dc:creator>
  <cp:lastModifiedBy>Nir Peretz</cp:lastModifiedBy>
  <cp:revision>41</cp:revision>
  <dcterms:created xsi:type="dcterms:W3CDTF">2024-06-10T09:39:22Z</dcterms:created>
  <dcterms:modified xsi:type="dcterms:W3CDTF">2024-09-05T15:55:20Z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0x010100749B57CD7CC66D42AA067C6DE0355810</vt:lpwstr>
  </property>
</Properties>
</file>