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4"/>
  </p:notesMasterIdLst>
  <p:sldIdLst>
    <p:sldId id="361" r:id="rId4"/>
    <p:sldId id="347" r:id="rId5"/>
    <p:sldId id="308" r:id="rId6"/>
    <p:sldId id="309" r:id="rId7"/>
    <p:sldId id="317" r:id="rId8"/>
    <p:sldId id="318" r:id="rId9"/>
    <p:sldId id="320" r:id="rId10"/>
    <p:sldId id="326" r:id="rId11"/>
    <p:sldId id="338" r:id="rId12"/>
    <p:sldId id="362" r:id="rId13"/>
    <p:sldId id="366" r:id="rId14"/>
    <p:sldId id="368" r:id="rId15"/>
    <p:sldId id="369" r:id="rId16"/>
    <p:sldId id="370" r:id="rId17"/>
    <p:sldId id="371" r:id="rId18"/>
    <p:sldId id="363" r:id="rId19"/>
    <p:sldId id="365" r:id="rId20"/>
    <p:sldId id="372" r:id="rId21"/>
    <p:sldId id="373" r:id="rId22"/>
    <p:sldId id="374" r:id="rId23"/>
    <p:sldId id="375" r:id="rId24"/>
    <p:sldId id="364" r:id="rId25"/>
    <p:sldId id="367" r:id="rId26"/>
    <p:sldId id="376" r:id="rId27"/>
    <p:sldId id="377" r:id="rId28"/>
    <p:sldId id="378" r:id="rId29"/>
    <p:sldId id="379" r:id="rId30"/>
    <p:sldId id="380" r:id="rId31"/>
    <p:sldId id="300" r:id="rId32"/>
    <p:sldId id="34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showGuides="1">
      <p:cViewPr varScale="1">
        <p:scale>
          <a:sx n="64" d="100"/>
          <a:sy n="64" d="100"/>
        </p:scale>
        <p:origin x="752" y="48"/>
      </p:cViewPr>
      <p:guideLst>
        <p:guide orient="horz" pos="2137"/>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9">
              <a:extLst>
                <a:ext uri="{FF2B5EF4-FFF2-40B4-BE49-F238E27FC236}">
                  <a16:creationId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5">
                <a:extLst>
                  <a:ext uri="{FF2B5EF4-FFF2-40B4-BE49-F238E27FC236}">
                    <a16:creationId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0">
              <a:extLst>
                <a:ext uri="{FF2B5EF4-FFF2-40B4-BE49-F238E27FC236}">
                  <a16:creationId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3">
                <a:extLst>
                  <a:ext uri="{FF2B5EF4-FFF2-40B4-BE49-F238E27FC236}">
                    <a16:creationId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
            <a:extLst>
              <a:ext uri="{FF2B5EF4-FFF2-40B4-BE49-F238E27FC236}">
                <a16:creationId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80F30558-FFDC-4D3D-8CF4-0B7BFDA129F1}"/>
              </a:ext>
            </a:extLst>
          </p:cNvPr>
          <p:cNvGrpSpPr/>
          <p:nvPr/>
        </p:nvGrpSpPr>
        <p:grpSpPr>
          <a:xfrm>
            <a:off x="732789" y="283722"/>
            <a:ext cx="4922288" cy="2133982"/>
            <a:chOff x="148600" y="1918905"/>
            <a:chExt cx="4838589" cy="2133982"/>
          </a:xfrm>
        </p:grpSpPr>
        <p:sp>
          <p:nvSpPr>
            <p:cNvPr id="9" name="TextBox 8">
              <a:extLst>
                <a:ext uri="{FF2B5EF4-FFF2-40B4-BE49-F238E27FC236}">
                  <a16:creationId xmlns:a16="http://schemas.microsoft.com/office/drawing/2014/main" id="{B2DAA667-36E5-482D-9F54-32B2E46999CA}"/>
                </a:ext>
              </a:extLst>
            </p:cNvPr>
            <p:cNvSpPr txBox="1"/>
            <p:nvPr/>
          </p:nvSpPr>
          <p:spPr>
            <a:xfrm>
              <a:off x="148600" y="1918905"/>
              <a:ext cx="4838589" cy="1754326"/>
            </a:xfrm>
            <a:prstGeom prst="rect">
              <a:avLst/>
            </a:prstGeom>
            <a:noFill/>
          </p:spPr>
          <p:txBody>
            <a:bodyPr wrap="square" rtlCol="0" anchor="ctr">
              <a:spAutoFit/>
            </a:bodyPr>
            <a:lstStyle/>
            <a:p>
              <a:r>
                <a:rPr lang="en-US" sz="5400" dirty="0">
                  <a:solidFill>
                    <a:schemeClr val="tx1">
                      <a:lumMod val="75000"/>
                      <a:lumOff val="25000"/>
                    </a:schemeClr>
                  </a:solidFill>
                  <a:latin typeface="+mj-lt"/>
                </a:rPr>
                <a:t>HR Analytics Dashboard</a:t>
              </a:r>
              <a:endParaRPr lang="ko-KR" altLang="en-US" sz="5400" dirty="0">
                <a:solidFill>
                  <a:schemeClr val="tx1">
                    <a:lumMod val="75000"/>
                    <a:lumOff val="25000"/>
                  </a:schemeClr>
                </a:solidFill>
                <a:latin typeface="+mj-lt"/>
                <a:cs typeface="Arial" pitchFamily="34" charset="0"/>
              </a:endParaRPr>
            </a:p>
          </p:txBody>
        </p:sp>
        <p:sp>
          <p:nvSpPr>
            <p:cNvPr id="10" name="TextBox 9">
              <a:extLst>
                <a:ext uri="{FF2B5EF4-FFF2-40B4-BE49-F238E27FC236}">
                  <a16:creationId xmlns:a16="http://schemas.microsoft.com/office/drawing/2014/main" id="{1A94EB18-56FD-424D-A0AA-1D17E8496CA2}"/>
                </a:ext>
              </a:extLst>
            </p:cNvPr>
            <p:cNvSpPr txBox="1"/>
            <p:nvPr/>
          </p:nvSpPr>
          <p:spPr>
            <a:xfrm>
              <a:off x="148600" y="3673231"/>
              <a:ext cx="4838589" cy="379656"/>
            </a:xfrm>
            <a:prstGeom prst="rect">
              <a:avLst/>
            </a:prstGeom>
            <a:noFill/>
          </p:spPr>
          <p:txBody>
            <a:bodyPr wrap="square" rtlCol="0" anchor="ctr">
              <a:spAutoFit/>
            </a:bodyPr>
            <a:lstStyle/>
            <a:p>
              <a:r>
                <a:rPr lang="en-US" altLang="ko-KR" sz="1867" dirty="0">
                  <a:solidFill>
                    <a:schemeClr val="tx1">
                      <a:lumMod val="75000"/>
                      <a:lumOff val="25000"/>
                    </a:schemeClr>
                  </a:solidFill>
                  <a:cs typeface="Arial" pitchFamily="34" charset="0"/>
                </a:rPr>
                <a:t>By Omer </a:t>
              </a:r>
              <a:r>
                <a:rPr lang="en-US" altLang="ko-KR" sz="1867" dirty="0" err="1">
                  <a:solidFill>
                    <a:schemeClr val="tx1">
                      <a:lumMod val="75000"/>
                      <a:lumOff val="25000"/>
                    </a:schemeClr>
                  </a:solidFill>
                  <a:cs typeface="Arial" pitchFamily="34" charset="0"/>
                </a:rPr>
                <a:t>Mazor</a:t>
              </a:r>
              <a:endParaRPr lang="ko-KR" altLang="en-US" sz="1867"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88430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534827-723E-42E4-8934-BC73C37D3F0E}"/>
              </a:ext>
            </a:extLst>
          </p:cNvPr>
          <p:cNvSpPr txBox="1">
            <a:spLocks/>
          </p:cNvSpPr>
          <p:nvPr/>
        </p:nvSpPr>
        <p:spPr>
          <a:xfrm>
            <a:off x="6965672" y="1203446"/>
            <a:ext cx="3601685" cy="396000"/>
          </a:xfrm>
          <a:prstGeom prst="rect">
            <a:avLst/>
          </a:prstGeom>
        </p:spPr>
        <p:txBody>
          <a:bodyPr anchor="ctr"/>
          <a:lstStyle>
            <a:lvl1pPr marL="0" indent="0" algn="l" defTabSz="914400" rtl="0" eaLnBrk="1" latinLnBrk="1" hangingPunct="1">
              <a:spcBef>
                <a:spcPct val="20000"/>
              </a:spcBef>
              <a:buFont typeface="Arial" pitchFamily="34" charset="0"/>
              <a:buNone/>
              <a:defRPr sz="16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Dashboard 2 “Turnover Analysis 1”</a:t>
            </a:r>
          </a:p>
        </p:txBody>
      </p:sp>
      <p:sp>
        <p:nvSpPr>
          <p:cNvPr id="4" name="Text Placeholder 3">
            <a:extLst>
              <a:ext uri="{FF2B5EF4-FFF2-40B4-BE49-F238E27FC236}">
                <a16:creationId xmlns:a16="http://schemas.microsoft.com/office/drawing/2014/main" id="{F7E9E73C-1D73-4955-A00B-BA5B8E65AAD9}"/>
              </a:ext>
            </a:extLst>
          </p:cNvPr>
          <p:cNvSpPr txBox="1">
            <a:spLocks/>
          </p:cNvSpPr>
          <p:nvPr/>
        </p:nvSpPr>
        <p:spPr>
          <a:xfrm>
            <a:off x="6965673" y="1401446"/>
            <a:ext cx="4343400"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4000" dirty="0">
                <a:latin typeface="+mj-lt"/>
                <a:cs typeface="Arial" pitchFamily="34" charset="0"/>
              </a:rPr>
              <a:t>Introduction</a:t>
            </a:r>
          </a:p>
        </p:txBody>
      </p:sp>
      <p:sp>
        <p:nvSpPr>
          <p:cNvPr id="5" name="직사각형 4">
            <a:extLst>
              <a:ext uri="{FF2B5EF4-FFF2-40B4-BE49-F238E27FC236}">
                <a16:creationId xmlns:a16="http://schemas.microsoft.com/office/drawing/2014/main" id="{B6EE8EAC-CD50-4210-9C17-CD7D35D5F56A}"/>
              </a:ext>
            </a:extLst>
          </p:cNvPr>
          <p:cNvSpPr/>
          <p:nvPr/>
        </p:nvSpPr>
        <p:spPr>
          <a:xfrm>
            <a:off x="6965673" y="2647718"/>
            <a:ext cx="4638183" cy="1569660"/>
          </a:xfrm>
          <a:prstGeom prst="rect">
            <a:avLst/>
          </a:prstGeom>
        </p:spPr>
        <p:txBody>
          <a:bodyPr wrap="square">
            <a:spAutoFit/>
          </a:bodyPr>
          <a:lstStyle/>
          <a:p>
            <a:r>
              <a:rPr lang="en-US" altLang="ko-KR" sz="1200" dirty="0">
                <a:cs typeface="Arial" pitchFamily="34" charset="0"/>
              </a:rPr>
              <a:t>Welcome to Turnover Analysis, where we delve into a comprehensive analysis of turnover within the organization. This dashboard focuses on various aspects contributing to attrition, such as job roles, departments, business travel, and years in current roles. By examining these factors, we aim to uncover patterns and insights that will assist in understanding the dynamics of employee turnover and inform strategic decision-making to improve retention.</a:t>
            </a:r>
            <a:endParaRPr lang="ko-KR" altLang="en-US" sz="1200" dirty="0">
              <a:cs typeface="Arial" pitchFamily="34" charset="0"/>
            </a:endParaRPr>
          </a:p>
        </p:txBody>
      </p:sp>
      <p:sp>
        <p:nvSpPr>
          <p:cNvPr id="7" name="사각형: 둥근 위쪽 모서리 6">
            <a:extLst>
              <a:ext uri="{FF2B5EF4-FFF2-40B4-BE49-F238E27FC236}">
                <a16:creationId xmlns:a16="http://schemas.microsoft.com/office/drawing/2014/main" id="{07C9C7E3-7C1B-4CF8-846B-C0CF57B5C9EB}"/>
              </a:ext>
            </a:extLst>
          </p:cNvPr>
          <p:cNvSpPr/>
          <p:nvPr/>
        </p:nvSpPr>
        <p:spPr>
          <a:xfrm>
            <a:off x="8179159" y="4865469"/>
            <a:ext cx="605527" cy="199253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사각형: 둥근 위쪽 모서리 7">
            <a:extLst>
              <a:ext uri="{FF2B5EF4-FFF2-40B4-BE49-F238E27FC236}">
                <a16:creationId xmlns:a16="http://schemas.microsoft.com/office/drawing/2014/main" id="{38B1F182-22B4-40FB-A811-C23D3FFDD23D}"/>
              </a:ext>
            </a:extLst>
          </p:cNvPr>
          <p:cNvSpPr/>
          <p:nvPr/>
        </p:nvSpPr>
        <p:spPr>
          <a:xfrm>
            <a:off x="9758909" y="4382219"/>
            <a:ext cx="605527" cy="247578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사각형: 둥근 위쪽 모서리 8">
            <a:extLst>
              <a:ext uri="{FF2B5EF4-FFF2-40B4-BE49-F238E27FC236}">
                <a16:creationId xmlns:a16="http://schemas.microsoft.com/office/drawing/2014/main" id="{F35BDAEE-B1BA-4E18-B62F-AB217A343440}"/>
              </a:ext>
            </a:extLst>
          </p:cNvPr>
          <p:cNvSpPr/>
          <p:nvPr/>
        </p:nvSpPr>
        <p:spPr>
          <a:xfrm>
            <a:off x="11012706" y="4684143"/>
            <a:ext cx="605527" cy="2173857"/>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6" name="Picture 5">
            <a:extLst>
              <a:ext uri="{FF2B5EF4-FFF2-40B4-BE49-F238E27FC236}">
                <a16:creationId xmlns:a16="http://schemas.microsoft.com/office/drawing/2014/main" id="{7612E5C1-DC00-1BE1-57D7-F76C0C96ACEF}"/>
              </a:ext>
            </a:extLst>
          </p:cNvPr>
          <p:cNvPicPr>
            <a:picLocks noChangeAspect="1"/>
          </p:cNvPicPr>
          <p:nvPr/>
        </p:nvPicPr>
        <p:blipFill>
          <a:blip r:embed="rId2"/>
          <a:stretch>
            <a:fillRect/>
          </a:stretch>
        </p:blipFill>
        <p:spPr>
          <a:xfrm>
            <a:off x="170623" y="1879739"/>
            <a:ext cx="6724018" cy="3740370"/>
          </a:xfrm>
          <a:prstGeom prst="rect">
            <a:avLst/>
          </a:prstGeom>
        </p:spPr>
      </p:pic>
    </p:spTree>
    <p:extLst>
      <p:ext uri="{BB962C8B-B14F-4D97-AF65-F5344CB8AC3E}">
        <p14:creationId xmlns:p14="http://schemas.microsoft.com/office/powerpoint/2010/main" val="129270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4000" dirty="0">
                <a:cs typeface="Arial" pitchFamily="34" charset="0"/>
              </a:rPr>
              <a:t>Average Working Years</a:t>
            </a:r>
          </a:p>
        </p:txBody>
      </p:sp>
      <p:sp>
        <p:nvSpPr>
          <p:cNvPr id="5" name="TextBox 4">
            <a:extLst>
              <a:ext uri="{FF2B5EF4-FFF2-40B4-BE49-F238E27FC236}">
                <a16:creationId xmlns:a16="http://schemas.microsoft.com/office/drawing/2014/main" id="{51494C6C-3628-47C1-A97D-849E99EB8C00}"/>
              </a:ext>
            </a:extLst>
          </p:cNvPr>
          <p:cNvSpPr txBox="1"/>
          <p:nvPr/>
        </p:nvSpPr>
        <p:spPr>
          <a:xfrm>
            <a:off x="8322668" y="2496853"/>
            <a:ext cx="3244826" cy="1200329"/>
          </a:xfrm>
          <a:prstGeom prst="rect">
            <a:avLst/>
          </a:prstGeom>
          <a:noFill/>
        </p:spPr>
        <p:txBody>
          <a:bodyPr wrap="square" rtlCol="0">
            <a:spAutoFit/>
          </a:bodyPr>
          <a:lstStyle/>
          <a:p>
            <a:r>
              <a:rPr lang="en-US" altLang="ko-KR" sz="1200" dirty="0">
                <a:cs typeface="Arial" pitchFamily="34" charset="0"/>
              </a:rPr>
              <a:t>the average total working years of employees in the organization. Understanding the average working years is crucial for assessing the overall experience and potential impact of seasoned employees on the workforce.</a:t>
            </a:r>
          </a:p>
        </p:txBody>
      </p:sp>
      <p:grpSp>
        <p:nvGrpSpPr>
          <p:cNvPr id="6" name="그룹 5">
            <a:extLst>
              <a:ext uri="{FF2B5EF4-FFF2-40B4-BE49-F238E27FC236}">
                <a16:creationId xmlns:a16="http://schemas.microsoft.com/office/drawing/2014/main" id="{854C8732-52C2-41C5-AF22-03A732D58A0A}"/>
              </a:ext>
            </a:extLst>
          </p:cNvPr>
          <p:cNvGrpSpPr/>
          <p:nvPr/>
        </p:nvGrpSpPr>
        <p:grpSpPr>
          <a:xfrm>
            <a:off x="0" y="1559415"/>
            <a:ext cx="6627223" cy="5155558"/>
            <a:chOff x="192590" y="433895"/>
            <a:chExt cx="8268502" cy="6432369"/>
          </a:xfrm>
        </p:grpSpPr>
        <p:grpSp>
          <p:nvGrpSpPr>
            <p:cNvPr id="7" name="Group 2">
              <a:extLst>
                <a:ext uri="{FF2B5EF4-FFF2-40B4-BE49-F238E27FC236}">
                  <a16:creationId xmlns:a16="http://schemas.microsoft.com/office/drawing/2014/main" id="{E92B83DE-283E-483C-BE20-3D98DA9E99AD}"/>
                </a:ext>
              </a:extLst>
            </p:cNvPr>
            <p:cNvGrpSpPr/>
            <p:nvPr/>
          </p:nvGrpSpPr>
          <p:grpSpPr>
            <a:xfrm>
              <a:off x="1523836" y="1600376"/>
              <a:ext cx="6937256" cy="5265888"/>
              <a:chOff x="4308820" y="4093831"/>
              <a:chExt cx="2620337" cy="1989030"/>
            </a:xfrm>
          </p:grpSpPr>
          <p:grpSp>
            <p:nvGrpSpPr>
              <p:cNvPr id="35" name="Group 3">
                <a:extLst>
                  <a:ext uri="{FF2B5EF4-FFF2-40B4-BE49-F238E27FC236}">
                    <a16:creationId xmlns:a16="http://schemas.microsoft.com/office/drawing/2014/main" id="{3855FFFD-A9B6-4BAE-A46B-A2D9033DF55E}"/>
                  </a:ext>
                </a:extLst>
              </p:cNvPr>
              <p:cNvGrpSpPr/>
              <p:nvPr/>
            </p:nvGrpSpPr>
            <p:grpSpPr>
              <a:xfrm>
                <a:off x="4308820" y="4093831"/>
                <a:ext cx="1989030" cy="1989030"/>
                <a:chOff x="7041527" y="1014883"/>
                <a:chExt cx="1371600" cy="1371600"/>
              </a:xfrm>
            </p:grpSpPr>
            <p:sp>
              <p:nvSpPr>
                <p:cNvPr id="40" name="Oval 8">
                  <a:extLst>
                    <a:ext uri="{FF2B5EF4-FFF2-40B4-BE49-F238E27FC236}">
                      <a16:creationId xmlns:a16="http://schemas.microsoft.com/office/drawing/2014/main" id="{9BD8A072-96EA-4B84-9A20-F5FFF9057FD5}"/>
                    </a:ext>
                  </a:extLst>
                </p:cNvPr>
                <p:cNvSpPr>
                  <a:spLocks noChangeAspect="1"/>
                </p:cNvSpPr>
                <p:nvPr/>
              </p:nvSpPr>
              <p:spPr>
                <a:xfrm>
                  <a:off x="7041527" y="1014883"/>
                  <a:ext cx="1371600" cy="13716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9">
                  <a:extLst>
                    <a:ext uri="{FF2B5EF4-FFF2-40B4-BE49-F238E27FC236}">
                      <a16:creationId xmlns:a16="http://schemas.microsoft.com/office/drawing/2014/main" id="{64470FD3-7376-4888-AE7E-1D96FB3B035E}"/>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0">
                  <a:extLst>
                    <a:ext uri="{FF2B5EF4-FFF2-40B4-BE49-F238E27FC236}">
                      <a16:creationId xmlns:a16="http://schemas.microsoft.com/office/drawing/2014/main" id="{745A79AE-768F-46B8-B7AC-173E9F3C0A0B}"/>
                    </a:ext>
                  </a:extLst>
                </p:cNvPr>
                <p:cNvSpPr>
                  <a:spLocks noChangeAspect="1"/>
                </p:cNvSpPr>
                <p:nvPr/>
              </p:nvSpPr>
              <p:spPr>
                <a:xfrm>
                  <a:off x="7315847" y="1289203"/>
                  <a:ext cx="822960" cy="8229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1">
                  <a:extLst>
                    <a:ext uri="{FF2B5EF4-FFF2-40B4-BE49-F238E27FC236}">
                      <a16:creationId xmlns:a16="http://schemas.microsoft.com/office/drawing/2014/main" id="{0DE84DCC-84BA-4C32-8C19-B11CE07C51CD}"/>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12823812-5686-459B-AA8C-A47DDBCF5110}"/>
                    </a:ext>
                  </a:extLst>
                </p:cNvPr>
                <p:cNvSpPr>
                  <a:spLocks noChangeAspect="1"/>
                </p:cNvSpPr>
                <p:nvPr/>
              </p:nvSpPr>
              <p:spPr>
                <a:xfrm>
                  <a:off x="7590167" y="1563523"/>
                  <a:ext cx="274320" cy="27432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4">
                <a:extLst>
                  <a:ext uri="{FF2B5EF4-FFF2-40B4-BE49-F238E27FC236}">
                    <a16:creationId xmlns:a16="http://schemas.microsoft.com/office/drawing/2014/main" id="{2F0D3B05-9C23-460A-B11D-4FE240DD7DEE}"/>
                  </a:ext>
                </a:extLst>
              </p:cNvPr>
              <p:cNvGrpSpPr/>
              <p:nvPr/>
            </p:nvGrpSpPr>
            <p:grpSpPr>
              <a:xfrm rot="2780013" flipH="1">
                <a:off x="5776701" y="3513286"/>
                <a:ext cx="413720" cy="1891192"/>
                <a:chOff x="8236553" y="425631"/>
                <a:chExt cx="1175476" cy="5373315"/>
              </a:xfrm>
            </p:grpSpPr>
            <p:sp>
              <p:nvSpPr>
                <p:cNvPr id="37" name="Rectangle: Top Corners Rounded 5">
                  <a:extLst>
                    <a:ext uri="{FF2B5EF4-FFF2-40B4-BE49-F238E27FC236}">
                      <a16:creationId xmlns:a16="http://schemas.microsoft.com/office/drawing/2014/main" id="{B9AE8849-1EBF-4119-A5E1-D0DD4973BB83}"/>
                    </a:ext>
                  </a:extLst>
                </p:cNvPr>
                <p:cNvSpPr/>
                <p:nvPr/>
              </p:nvSpPr>
              <p:spPr>
                <a:xfrm>
                  <a:off x="8730582" y="602901"/>
                  <a:ext cx="187419" cy="519604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6">
                  <a:extLst>
                    <a:ext uri="{FF2B5EF4-FFF2-40B4-BE49-F238E27FC236}">
                      <a16:creationId xmlns:a16="http://schemas.microsoft.com/office/drawing/2014/main" id="{8678E3A0-0281-49FB-B2E7-A5D6244D78B1}"/>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arallelogram 7">
                  <a:extLst>
                    <a:ext uri="{FF2B5EF4-FFF2-40B4-BE49-F238E27FC236}">
                      <a16:creationId xmlns:a16="http://schemas.microsoft.com/office/drawing/2014/main" id="{19E81DA9-AB7B-4374-94A2-8B303C90D9DA}"/>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aphic 24">
              <a:extLst>
                <a:ext uri="{FF2B5EF4-FFF2-40B4-BE49-F238E27FC236}">
                  <a16:creationId xmlns:a16="http://schemas.microsoft.com/office/drawing/2014/main" id="{DA1FE707-2AFC-4654-AAD0-B0C34B8C65E8}"/>
                </a:ext>
              </a:extLst>
            </p:cNvPr>
            <p:cNvGrpSpPr/>
            <p:nvPr/>
          </p:nvGrpSpPr>
          <p:grpSpPr>
            <a:xfrm>
              <a:off x="192590" y="433895"/>
              <a:ext cx="5275779" cy="6432369"/>
              <a:chOff x="3281711" y="608"/>
              <a:chExt cx="5624879" cy="6858000"/>
            </a:xfrm>
          </p:grpSpPr>
          <p:grpSp>
            <p:nvGrpSpPr>
              <p:cNvPr id="10" name="Graphic 24">
                <a:extLst>
                  <a:ext uri="{FF2B5EF4-FFF2-40B4-BE49-F238E27FC236}">
                    <a16:creationId xmlns:a16="http://schemas.microsoft.com/office/drawing/2014/main" id="{BADCBA4C-9116-4996-BAA2-03BEC1313EBA}"/>
                  </a:ext>
                </a:extLst>
              </p:cNvPr>
              <p:cNvGrpSpPr/>
              <p:nvPr/>
            </p:nvGrpSpPr>
            <p:grpSpPr>
              <a:xfrm>
                <a:off x="3286299" y="608"/>
                <a:ext cx="5620291" cy="6858000"/>
                <a:chOff x="3286299" y="608"/>
                <a:chExt cx="5620291" cy="6858000"/>
              </a:xfrm>
              <a:solidFill>
                <a:schemeClr val="accent1"/>
              </a:solidFill>
            </p:grpSpPr>
            <p:sp>
              <p:nvSpPr>
                <p:cNvPr id="31" name="Freeform: Shape 35">
                  <a:extLst>
                    <a:ext uri="{FF2B5EF4-FFF2-40B4-BE49-F238E27FC236}">
                      <a16:creationId xmlns:a16="http://schemas.microsoft.com/office/drawing/2014/main" id="{9CE2F87A-1B47-4F88-8045-5BEB3E73B75F}"/>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2" name="Freeform: Shape 36">
                  <a:extLst>
                    <a:ext uri="{FF2B5EF4-FFF2-40B4-BE49-F238E27FC236}">
                      <a16:creationId xmlns:a16="http://schemas.microsoft.com/office/drawing/2014/main" id="{BEBE0731-738F-450B-BC4E-4563758A9436}"/>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3" name="Freeform: Shape 37">
                  <a:extLst>
                    <a:ext uri="{FF2B5EF4-FFF2-40B4-BE49-F238E27FC236}">
                      <a16:creationId xmlns:a16="http://schemas.microsoft.com/office/drawing/2014/main" id="{595A4A17-BE52-4656-B4A4-17AA7DFBC3B9}"/>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34" name="Freeform: Shape 38">
                  <a:extLst>
                    <a:ext uri="{FF2B5EF4-FFF2-40B4-BE49-F238E27FC236}">
                      <a16:creationId xmlns:a16="http://schemas.microsoft.com/office/drawing/2014/main" id="{24782752-6219-4024-8BB8-2FF7AAA24475}"/>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11" name="Graphic 24">
                <a:extLst>
                  <a:ext uri="{FF2B5EF4-FFF2-40B4-BE49-F238E27FC236}">
                    <a16:creationId xmlns:a16="http://schemas.microsoft.com/office/drawing/2014/main" id="{B654186C-4A97-4897-B2BF-5C59212789A4}"/>
                  </a:ext>
                </a:extLst>
              </p:cNvPr>
              <p:cNvGrpSpPr/>
              <p:nvPr/>
            </p:nvGrpSpPr>
            <p:grpSpPr>
              <a:xfrm>
                <a:off x="3281711" y="1306336"/>
                <a:ext cx="5419820" cy="4803754"/>
                <a:chOff x="3281711" y="1306336"/>
                <a:chExt cx="5419820" cy="4803754"/>
              </a:xfrm>
              <a:solidFill>
                <a:schemeClr val="accent1"/>
              </a:solidFill>
            </p:grpSpPr>
            <p:sp>
              <p:nvSpPr>
                <p:cNvPr id="28" name="Freeform: Shape 32">
                  <a:extLst>
                    <a:ext uri="{FF2B5EF4-FFF2-40B4-BE49-F238E27FC236}">
                      <a16:creationId xmlns:a16="http://schemas.microsoft.com/office/drawing/2014/main" id="{6D60E2C9-8AD6-4962-B3C6-1C8580D056FA}"/>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29" name="Freeform: Shape 33">
                  <a:extLst>
                    <a:ext uri="{FF2B5EF4-FFF2-40B4-BE49-F238E27FC236}">
                      <a16:creationId xmlns:a16="http://schemas.microsoft.com/office/drawing/2014/main" id="{543D6EA4-84BE-4093-827F-F68DB83B2A80}"/>
                    </a:ext>
                  </a:extLst>
                </p:cNvPr>
                <p:cNvSpPr/>
                <p:nvPr/>
              </p:nvSpPr>
              <p:spPr>
                <a:xfrm>
                  <a:off x="3281711" y="1306336"/>
                  <a:ext cx="5419820" cy="4803754"/>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chemeClr val="bg1">
                    <a:lumMod val="95000"/>
                  </a:schemeClr>
                </a:solidFill>
                <a:ln w="7773" cap="flat">
                  <a:noFill/>
                  <a:prstDash val="solid"/>
                  <a:miter/>
                </a:ln>
              </p:spPr>
              <p:txBody>
                <a:bodyPr rtlCol="0" anchor="ctr"/>
                <a:lstStyle/>
                <a:p>
                  <a:endParaRPr lang="en-US"/>
                </a:p>
              </p:txBody>
            </p:sp>
            <p:sp>
              <p:nvSpPr>
                <p:cNvPr id="30" name="Freeform: Shape 34">
                  <a:extLst>
                    <a:ext uri="{FF2B5EF4-FFF2-40B4-BE49-F238E27FC236}">
                      <a16:creationId xmlns:a16="http://schemas.microsoft.com/office/drawing/2014/main" id="{E67EF871-B400-4DD4-BACB-11B230272DF0}"/>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12" name="Freeform: Shape 16">
                <a:extLst>
                  <a:ext uri="{FF2B5EF4-FFF2-40B4-BE49-F238E27FC236}">
                    <a16:creationId xmlns:a16="http://schemas.microsoft.com/office/drawing/2014/main" id="{3A641619-632B-4B81-93DE-2274C4B07D77}"/>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13" name="Freeform: Shape 17">
                <a:extLst>
                  <a:ext uri="{FF2B5EF4-FFF2-40B4-BE49-F238E27FC236}">
                    <a16:creationId xmlns:a16="http://schemas.microsoft.com/office/drawing/2014/main" id="{04230B10-2721-4712-85E3-8DA6D90E3289}"/>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a:p>
            </p:txBody>
          </p:sp>
          <p:sp>
            <p:nvSpPr>
              <p:cNvPr id="14" name="Freeform: Shape 18">
                <a:extLst>
                  <a:ext uri="{FF2B5EF4-FFF2-40B4-BE49-F238E27FC236}">
                    <a16:creationId xmlns:a16="http://schemas.microsoft.com/office/drawing/2014/main" id="{7E49BB41-76A6-4A2E-91A3-487F4898B0CB}"/>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15" name="Graphic 24">
                <a:extLst>
                  <a:ext uri="{FF2B5EF4-FFF2-40B4-BE49-F238E27FC236}">
                    <a16:creationId xmlns:a16="http://schemas.microsoft.com/office/drawing/2014/main" id="{69F42FFE-308F-4C11-A9E3-522AFACC20CA}"/>
                  </a:ext>
                </a:extLst>
              </p:cNvPr>
              <p:cNvGrpSpPr/>
              <p:nvPr/>
            </p:nvGrpSpPr>
            <p:grpSpPr>
              <a:xfrm>
                <a:off x="3822070" y="2993077"/>
                <a:ext cx="4040070" cy="2506556"/>
                <a:chOff x="3822070" y="2993077"/>
                <a:chExt cx="4040070" cy="2506556"/>
              </a:xfrm>
              <a:solidFill>
                <a:srgbClr val="A1C1E2"/>
              </a:solidFill>
            </p:grpSpPr>
            <p:sp>
              <p:nvSpPr>
                <p:cNvPr id="17" name="Freeform: Shape 21">
                  <a:extLst>
                    <a:ext uri="{FF2B5EF4-FFF2-40B4-BE49-F238E27FC236}">
                      <a16:creationId xmlns:a16="http://schemas.microsoft.com/office/drawing/2014/main" id="{6DBCB85F-CBD0-495A-ABB5-4E229D3EED10}"/>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8" name="Freeform: Shape 22">
                  <a:extLst>
                    <a:ext uri="{FF2B5EF4-FFF2-40B4-BE49-F238E27FC236}">
                      <a16:creationId xmlns:a16="http://schemas.microsoft.com/office/drawing/2014/main" id="{6ABA99F1-D991-49A3-A348-F0806DC66E5A}"/>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9" name="Freeform: Shape 23">
                  <a:extLst>
                    <a:ext uri="{FF2B5EF4-FFF2-40B4-BE49-F238E27FC236}">
                      <a16:creationId xmlns:a16="http://schemas.microsoft.com/office/drawing/2014/main" id="{DFD352B9-109B-4A32-B206-8C10E734331B}"/>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0" name="Freeform: Shape 24">
                  <a:extLst>
                    <a:ext uri="{FF2B5EF4-FFF2-40B4-BE49-F238E27FC236}">
                      <a16:creationId xmlns:a16="http://schemas.microsoft.com/office/drawing/2014/main" id="{18FDC8A6-1383-4444-9BAE-A97991489D24}"/>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1" name="Freeform: Shape 25">
                  <a:extLst>
                    <a:ext uri="{FF2B5EF4-FFF2-40B4-BE49-F238E27FC236}">
                      <a16:creationId xmlns:a16="http://schemas.microsoft.com/office/drawing/2014/main" id="{40757850-AB83-48FE-96F5-AB0C1FE1094E}"/>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2" name="Freeform: Shape 26">
                  <a:extLst>
                    <a:ext uri="{FF2B5EF4-FFF2-40B4-BE49-F238E27FC236}">
                      <a16:creationId xmlns:a16="http://schemas.microsoft.com/office/drawing/2014/main" id="{FBA714EF-B43D-45A8-9131-DA434B1D1340}"/>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3" name="Freeform: Shape 27">
                  <a:extLst>
                    <a:ext uri="{FF2B5EF4-FFF2-40B4-BE49-F238E27FC236}">
                      <a16:creationId xmlns:a16="http://schemas.microsoft.com/office/drawing/2014/main" id="{74F31A28-D81F-466B-A853-895260150C4B}"/>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4" name="Freeform: Shape 28">
                  <a:extLst>
                    <a:ext uri="{FF2B5EF4-FFF2-40B4-BE49-F238E27FC236}">
                      <a16:creationId xmlns:a16="http://schemas.microsoft.com/office/drawing/2014/main" id="{B0B0C9F0-1933-4C64-B595-E455E4A3F07E}"/>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5" name="Freeform: Shape 29">
                  <a:extLst>
                    <a:ext uri="{FF2B5EF4-FFF2-40B4-BE49-F238E27FC236}">
                      <a16:creationId xmlns:a16="http://schemas.microsoft.com/office/drawing/2014/main" id="{A4E15B3A-02D5-4C48-9B66-86C5F7721F51}"/>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626159BC-BE83-4831-9DD4-38551CDD4344}"/>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7" name="Freeform: Shape 31">
                  <a:extLst>
                    <a:ext uri="{FF2B5EF4-FFF2-40B4-BE49-F238E27FC236}">
                      <a16:creationId xmlns:a16="http://schemas.microsoft.com/office/drawing/2014/main" id="{BBCA43AB-1685-42A5-BC29-F20398C5B582}"/>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chemeClr val="bg1">
                    <a:lumMod val="85000"/>
                  </a:schemeClr>
                </a:solidFill>
                <a:ln w="7773" cap="flat">
                  <a:noFill/>
                  <a:prstDash val="solid"/>
                  <a:miter/>
                </a:ln>
              </p:spPr>
              <p:txBody>
                <a:bodyPr rtlCol="0" anchor="ctr"/>
                <a:lstStyle/>
                <a:p>
                  <a:endParaRPr lang="en-US"/>
                </a:p>
              </p:txBody>
            </p:sp>
          </p:grpSp>
          <p:sp>
            <p:nvSpPr>
              <p:cNvPr id="16" name="Freeform: Shape 20">
                <a:extLst>
                  <a:ext uri="{FF2B5EF4-FFF2-40B4-BE49-F238E27FC236}">
                    <a16:creationId xmlns:a16="http://schemas.microsoft.com/office/drawing/2014/main" id="{E5971981-BA1A-4E5F-92E2-B96B16B6F204}"/>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chemeClr val="accent3"/>
              </a:solidFill>
              <a:ln w="7773" cap="flat">
                <a:noFill/>
                <a:prstDash val="solid"/>
                <a:miter/>
              </a:ln>
            </p:spPr>
            <p:txBody>
              <a:bodyPr rtlCol="0" anchor="ctr"/>
              <a:lstStyle/>
              <a:p>
                <a:endParaRPr lang="en-US"/>
              </a:p>
            </p:txBody>
          </p:sp>
        </p:grpSp>
        <p:sp>
          <p:nvSpPr>
            <p:cNvPr id="9" name="Freeform: Shape 56">
              <a:extLst>
                <a:ext uri="{FF2B5EF4-FFF2-40B4-BE49-F238E27FC236}">
                  <a16:creationId xmlns:a16="http://schemas.microsoft.com/office/drawing/2014/main" id="{B877B77B-6EFA-4DF2-8E5B-45144B971624}"/>
                </a:ext>
              </a:extLst>
            </p:cNvPr>
            <p:cNvSpPr/>
            <p:nvPr/>
          </p:nvSpPr>
          <p:spPr>
            <a:xfrm>
              <a:off x="3895126" y="3986949"/>
              <a:ext cx="1115695" cy="1764664"/>
            </a:xfrm>
            <a:custGeom>
              <a:avLst/>
              <a:gdLst>
                <a:gd name="connsiteX0" fmla="*/ 502892 w 1115695"/>
                <a:gd name="connsiteY0" fmla="*/ 913254 h 1764664"/>
                <a:gd name="connsiteX1" fmla="*/ 479251 w 1115695"/>
                <a:gd name="connsiteY1" fmla="*/ 947385 h 1764664"/>
                <a:gd name="connsiteX2" fmla="*/ 524186 w 1115695"/>
                <a:gd name="connsiteY2" fmla="*/ 944411 h 1764664"/>
                <a:gd name="connsiteX3" fmla="*/ 502892 w 1115695"/>
                <a:gd name="connsiteY3" fmla="*/ 913254 h 1764664"/>
                <a:gd name="connsiteX4" fmla="*/ 296068 w 1115695"/>
                <a:gd name="connsiteY4" fmla="*/ 857673 h 1764664"/>
                <a:gd name="connsiteX5" fmla="*/ 345386 w 1115695"/>
                <a:gd name="connsiteY5" fmla="*/ 908713 h 1764664"/>
                <a:gd name="connsiteX6" fmla="*/ 296068 w 1115695"/>
                <a:gd name="connsiteY6" fmla="*/ 857673 h 1764664"/>
                <a:gd name="connsiteX7" fmla="*/ 701732 w 1115695"/>
                <a:gd name="connsiteY7" fmla="*/ 834970 h 1764664"/>
                <a:gd name="connsiteX8" fmla="*/ 652883 w 1115695"/>
                <a:gd name="connsiteY8" fmla="*/ 859551 h 1764664"/>
                <a:gd name="connsiteX9" fmla="*/ 650535 w 1115695"/>
                <a:gd name="connsiteY9" fmla="*/ 901981 h 1764664"/>
                <a:gd name="connsiteX10" fmla="*/ 701732 w 1115695"/>
                <a:gd name="connsiteY10" fmla="*/ 834970 h 1764664"/>
                <a:gd name="connsiteX11" fmla="*/ 424139 w 1115695"/>
                <a:gd name="connsiteY11" fmla="*/ 0 h 1764664"/>
                <a:gd name="connsiteX12" fmla="*/ 447805 w 1115695"/>
                <a:gd name="connsiteY12" fmla="*/ 0 h 1764664"/>
                <a:gd name="connsiteX13" fmla="*/ 317292 w 1115695"/>
                <a:gd name="connsiteY13" fmla="*/ 124575 h 1764664"/>
                <a:gd name="connsiteX14" fmla="*/ 306034 w 1115695"/>
                <a:gd name="connsiteY14" fmla="*/ 128488 h 1764664"/>
                <a:gd name="connsiteX15" fmla="*/ 129324 w 1115695"/>
                <a:gd name="connsiteY15" fmla="*/ 366053 h 1764664"/>
                <a:gd name="connsiteX16" fmla="*/ 257239 w 1115695"/>
                <a:gd name="connsiteY16" fmla="*/ 730540 h 1764664"/>
                <a:gd name="connsiteX17" fmla="*/ 424139 w 1115695"/>
                <a:gd name="connsiteY17" fmla="*/ 702985 h 1764664"/>
                <a:gd name="connsiteX18" fmla="*/ 509312 w 1115695"/>
                <a:gd name="connsiteY18" fmla="*/ 721146 h 1764664"/>
                <a:gd name="connsiteX19" fmla="*/ 543287 w 1115695"/>
                <a:gd name="connsiteY19" fmla="*/ 710187 h 1764664"/>
                <a:gd name="connsiteX20" fmla="*/ 709091 w 1115695"/>
                <a:gd name="connsiteY20" fmla="*/ 698601 h 1764664"/>
                <a:gd name="connsiteX21" fmla="*/ 741030 w 1115695"/>
                <a:gd name="connsiteY21" fmla="*/ 693747 h 1764664"/>
                <a:gd name="connsiteX22" fmla="*/ 831996 w 1115695"/>
                <a:gd name="connsiteY22" fmla="*/ 373255 h 1764664"/>
                <a:gd name="connsiteX23" fmla="*/ 617506 w 1115695"/>
                <a:gd name="connsiteY23" fmla="*/ 112095 h 1764664"/>
                <a:gd name="connsiteX24" fmla="*/ 591486 w 1115695"/>
                <a:gd name="connsiteY24" fmla="*/ 104278 h 1764664"/>
                <a:gd name="connsiteX25" fmla="*/ 659162 w 1115695"/>
                <a:gd name="connsiteY25" fmla="*/ 39680 h 1764664"/>
                <a:gd name="connsiteX26" fmla="*/ 707838 w 1115695"/>
                <a:gd name="connsiteY26" fmla="*/ 62157 h 1764664"/>
                <a:gd name="connsiteX27" fmla="*/ 923431 w 1115695"/>
                <a:gd name="connsiteY27" fmla="*/ 496473 h 1764664"/>
                <a:gd name="connsiteX28" fmla="*/ 795046 w 1115695"/>
                <a:gd name="connsiteY28" fmla="*/ 761854 h 1764664"/>
                <a:gd name="connsiteX29" fmla="*/ 785026 w 1115695"/>
                <a:gd name="connsiteY29" fmla="*/ 797238 h 1764664"/>
                <a:gd name="connsiteX30" fmla="*/ 726157 w 1115695"/>
                <a:gd name="connsiteY30" fmla="*/ 962103 h 1764664"/>
                <a:gd name="connsiteX31" fmla="*/ 884133 w 1115695"/>
                <a:gd name="connsiteY31" fmla="*/ 1412702 h 1764664"/>
                <a:gd name="connsiteX32" fmla="*/ 1036315 w 1115695"/>
                <a:gd name="connsiteY32" fmla="*/ 1359312 h 1764664"/>
                <a:gd name="connsiteX33" fmla="*/ 1049154 w 1115695"/>
                <a:gd name="connsiteY33" fmla="*/ 1392974 h 1764664"/>
                <a:gd name="connsiteX34" fmla="*/ 958971 w 1115695"/>
                <a:gd name="connsiteY34" fmla="*/ 1425697 h 1764664"/>
                <a:gd name="connsiteX35" fmla="*/ 967583 w 1115695"/>
                <a:gd name="connsiteY35" fmla="*/ 1453565 h 1764664"/>
                <a:gd name="connsiteX36" fmla="*/ 1043831 w 1115695"/>
                <a:gd name="connsiteY36" fmla="*/ 1427889 h 1764664"/>
                <a:gd name="connsiteX37" fmla="*/ 1055886 w 1115695"/>
                <a:gd name="connsiteY37" fmla="*/ 1462960 h 1764664"/>
                <a:gd name="connsiteX38" fmla="*/ 980891 w 1115695"/>
                <a:gd name="connsiteY38" fmla="*/ 1490515 h 1764664"/>
                <a:gd name="connsiteX39" fmla="*/ 990128 w 1115695"/>
                <a:gd name="connsiteY39" fmla="*/ 1516349 h 1764664"/>
                <a:gd name="connsiteX40" fmla="*/ 1080937 w 1115695"/>
                <a:gd name="connsiteY40" fmla="*/ 1485662 h 1764664"/>
                <a:gd name="connsiteX41" fmla="*/ 1093775 w 1115695"/>
                <a:gd name="connsiteY41" fmla="*/ 1520576 h 1764664"/>
                <a:gd name="connsiteX42" fmla="*/ 1002967 w 1115695"/>
                <a:gd name="connsiteY42" fmla="*/ 1553768 h 1764664"/>
                <a:gd name="connsiteX43" fmla="*/ 1013144 w 1115695"/>
                <a:gd name="connsiteY43" fmla="*/ 1582733 h 1764664"/>
                <a:gd name="connsiteX44" fmla="*/ 1102700 w 1115695"/>
                <a:gd name="connsiteY44" fmla="*/ 1552359 h 1764664"/>
                <a:gd name="connsiteX45" fmla="*/ 1115695 w 1115695"/>
                <a:gd name="connsiteY45" fmla="*/ 1582890 h 1764664"/>
                <a:gd name="connsiteX46" fmla="*/ 881627 w 1115695"/>
                <a:gd name="connsiteY46" fmla="*/ 1665087 h 1764664"/>
                <a:gd name="connsiteX47" fmla="*/ 802092 w 1115695"/>
                <a:gd name="connsiteY47" fmla="*/ 1438065 h 1764664"/>
                <a:gd name="connsiteX48" fmla="*/ 654136 w 1115695"/>
                <a:gd name="connsiteY48" fmla="*/ 1015648 h 1764664"/>
                <a:gd name="connsiteX49" fmla="*/ 625328 w 1115695"/>
                <a:gd name="connsiteY49" fmla="*/ 986684 h 1764664"/>
                <a:gd name="connsiteX50" fmla="*/ 579454 w 1115695"/>
                <a:gd name="connsiteY50" fmla="*/ 1009386 h 1764664"/>
                <a:gd name="connsiteX51" fmla="*/ 581019 w 1115695"/>
                <a:gd name="connsiteY51" fmla="*/ 1028174 h 1764664"/>
                <a:gd name="connsiteX52" fmla="*/ 750268 w 1115695"/>
                <a:gd name="connsiteY52" fmla="*/ 1695931 h 1764664"/>
                <a:gd name="connsiteX53" fmla="*/ 749485 w 1115695"/>
                <a:gd name="connsiteY53" fmla="*/ 1704855 h 1764664"/>
                <a:gd name="connsiteX54" fmla="*/ 516044 w 1115695"/>
                <a:gd name="connsiteY54" fmla="*/ 1764664 h 1764664"/>
                <a:gd name="connsiteX55" fmla="*/ 529509 w 1115695"/>
                <a:gd name="connsiteY55" fmla="*/ 1727244 h 1764664"/>
                <a:gd name="connsiteX56" fmla="*/ 596676 w 1115695"/>
                <a:gd name="connsiteY56" fmla="*/ 1708456 h 1764664"/>
                <a:gd name="connsiteX57" fmla="*/ 590100 w 1115695"/>
                <a:gd name="connsiteY57" fmla="*/ 1678865 h 1764664"/>
                <a:gd name="connsiteX58" fmla="*/ 496317 w 1115695"/>
                <a:gd name="connsiteY58" fmla="*/ 1701724 h 1764664"/>
                <a:gd name="connsiteX59" fmla="*/ 486766 w 1115695"/>
                <a:gd name="connsiteY59" fmla="*/ 1665713 h 1764664"/>
                <a:gd name="connsiteX60" fmla="*/ 578201 w 1115695"/>
                <a:gd name="connsiteY60" fmla="*/ 1641289 h 1764664"/>
                <a:gd name="connsiteX61" fmla="*/ 574443 w 1115695"/>
                <a:gd name="connsiteY61" fmla="*/ 1614360 h 1764664"/>
                <a:gd name="connsiteX62" fmla="*/ 495377 w 1115695"/>
                <a:gd name="connsiteY62" fmla="*/ 1632678 h 1764664"/>
                <a:gd name="connsiteX63" fmla="*/ 485357 w 1115695"/>
                <a:gd name="connsiteY63" fmla="*/ 1597450 h 1764664"/>
                <a:gd name="connsiteX64" fmla="*/ 541564 w 1115695"/>
                <a:gd name="connsiteY64" fmla="*/ 1582107 h 1764664"/>
                <a:gd name="connsiteX65" fmla="*/ 553620 w 1115695"/>
                <a:gd name="connsiteY65" fmla="*/ 1548288 h 1764664"/>
                <a:gd name="connsiteX66" fmla="*/ 464064 w 1115695"/>
                <a:gd name="connsiteY66" fmla="*/ 1570521 h 1764664"/>
                <a:gd name="connsiteX67" fmla="*/ 453730 w 1115695"/>
                <a:gd name="connsiteY67" fmla="*/ 1535920 h 1764664"/>
                <a:gd name="connsiteX68" fmla="*/ 581959 w 1115695"/>
                <a:gd name="connsiteY68" fmla="*/ 1503510 h 1764664"/>
                <a:gd name="connsiteX69" fmla="*/ 604191 w 1115695"/>
                <a:gd name="connsiteY69" fmla="*/ 1466091 h 1764664"/>
                <a:gd name="connsiteX70" fmla="*/ 499605 w 1115695"/>
                <a:gd name="connsiteY70" fmla="*/ 1054634 h 1764664"/>
                <a:gd name="connsiteX71" fmla="*/ 471892 w 1115695"/>
                <a:gd name="connsiteY71" fmla="*/ 1027547 h 1764664"/>
                <a:gd name="connsiteX72" fmla="*/ 408796 w 1115695"/>
                <a:gd name="connsiteY72" fmla="*/ 1002027 h 1764664"/>
                <a:gd name="connsiteX73" fmla="*/ 374038 w 1115695"/>
                <a:gd name="connsiteY73" fmla="*/ 1016431 h 1764664"/>
                <a:gd name="connsiteX74" fmla="*/ 312194 w 1115695"/>
                <a:gd name="connsiteY74" fmla="*/ 1338802 h 1764664"/>
                <a:gd name="connsiteX75" fmla="*/ 242522 w 1115695"/>
                <a:gd name="connsiteY75" fmla="*/ 1701567 h 1764664"/>
                <a:gd name="connsiteX76" fmla="*/ 102708 w 1115695"/>
                <a:gd name="connsiteY76" fmla="*/ 1675107 h 1764664"/>
                <a:gd name="connsiteX77" fmla="*/ 0 w 1115695"/>
                <a:gd name="connsiteY77" fmla="*/ 1657259 h 1764664"/>
                <a:gd name="connsiteX78" fmla="*/ 0 w 1115695"/>
                <a:gd name="connsiteY78" fmla="*/ 1636749 h 1764664"/>
                <a:gd name="connsiteX79" fmla="*/ 22232 w 1115695"/>
                <a:gd name="connsiteY79" fmla="*/ 1625163 h 1764664"/>
                <a:gd name="connsiteX80" fmla="*/ 100203 w 1115695"/>
                <a:gd name="connsiteY80" fmla="*/ 1639254 h 1764664"/>
                <a:gd name="connsiteX81" fmla="*/ 105996 w 1115695"/>
                <a:gd name="connsiteY81" fmla="*/ 1609349 h 1764664"/>
                <a:gd name="connsiteX82" fmla="*/ 12369 w 1115695"/>
                <a:gd name="connsiteY82" fmla="*/ 1590561 h 1764664"/>
                <a:gd name="connsiteX83" fmla="*/ 18631 w 1115695"/>
                <a:gd name="connsiteY83" fmla="*/ 1553925 h 1764664"/>
                <a:gd name="connsiteX84" fmla="*/ 113354 w 1115695"/>
                <a:gd name="connsiteY84" fmla="*/ 1570677 h 1764664"/>
                <a:gd name="connsiteX85" fmla="*/ 118834 w 1115695"/>
                <a:gd name="connsiteY85" fmla="*/ 1544218 h 1764664"/>
                <a:gd name="connsiteX86" fmla="*/ 40081 w 1115695"/>
                <a:gd name="connsiteY86" fmla="*/ 1526995 h 1764664"/>
                <a:gd name="connsiteX87" fmla="*/ 47753 w 1115695"/>
                <a:gd name="connsiteY87" fmla="*/ 1491298 h 1764664"/>
                <a:gd name="connsiteX88" fmla="*/ 126193 w 1115695"/>
                <a:gd name="connsiteY88" fmla="*/ 1504919 h 1764664"/>
                <a:gd name="connsiteX89" fmla="*/ 131203 w 1115695"/>
                <a:gd name="connsiteY89" fmla="*/ 1477364 h 1764664"/>
                <a:gd name="connsiteX90" fmla="*/ 36793 w 1115695"/>
                <a:gd name="connsiteY90" fmla="*/ 1457010 h 1764664"/>
                <a:gd name="connsiteX91" fmla="*/ 44465 w 1115695"/>
                <a:gd name="connsiteY91" fmla="*/ 1422409 h 1764664"/>
                <a:gd name="connsiteX92" fmla="*/ 201971 w 1115695"/>
                <a:gd name="connsiteY92" fmla="*/ 1452313 h 1764664"/>
                <a:gd name="connsiteX93" fmla="*/ 214496 w 1115695"/>
                <a:gd name="connsiteY93" fmla="*/ 1393601 h 1764664"/>
                <a:gd name="connsiteX94" fmla="*/ 288709 w 1115695"/>
                <a:gd name="connsiteY94" fmla="*/ 1006568 h 1764664"/>
                <a:gd name="connsiteX95" fmla="*/ 273835 w 1115695"/>
                <a:gd name="connsiteY95" fmla="*/ 969305 h 1764664"/>
                <a:gd name="connsiteX96" fmla="*/ 210895 w 1115695"/>
                <a:gd name="connsiteY96" fmla="*/ 825107 h 1764664"/>
                <a:gd name="connsiteX97" fmla="*/ 197118 w 1115695"/>
                <a:gd name="connsiteY97" fmla="*/ 792071 h 1764664"/>
                <a:gd name="connsiteX98" fmla="*/ 40864 w 1115695"/>
                <a:gd name="connsiteY98" fmla="*/ 375604 h 1764664"/>
                <a:gd name="connsiteX99" fmla="*/ 298416 w 1115695"/>
                <a:gd name="connsiteY99" fmla="*/ 38515 h 1764664"/>
                <a:gd name="connsiteX100" fmla="*/ 424139 w 1115695"/>
                <a:gd name="connsiteY100" fmla="*/ 0 h 17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115695" h="1764664">
                  <a:moveTo>
                    <a:pt x="502892" y="913254"/>
                  </a:moveTo>
                  <a:cubicBezTo>
                    <a:pt x="495690" y="923900"/>
                    <a:pt x="489115" y="933294"/>
                    <a:pt x="479251" y="947385"/>
                  </a:cubicBezTo>
                  <a:cubicBezTo>
                    <a:pt x="495847" y="946289"/>
                    <a:pt x="507903" y="945506"/>
                    <a:pt x="524186" y="944411"/>
                  </a:cubicBezTo>
                  <a:cubicBezTo>
                    <a:pt x="515574" y="931729"/>
                    <a:pt x="509625" y="923117"/>
                    <a:pt x="502892" y="913254"/>
                  </a:cubicBezTo>
                  <a:close/>
                  <a:moveTo>
                    <a:pt x="296068" y="857673"/>
                  </a:moveTo>
                  <a:cubicBezTo>
                    <a:pt x="300608" y="888986"/>
                    <a:pt x="315952" y="904956"/>
                    <a:pt x="345386" y="908713"/>
                  </a:cubicBezTo>
                  <a:cubicBezTo>
                    <a:pt x="340689" y="867380"/>
                    <a:pt x="340689" y="867380"/>
                    <a:pt x="296068" y="857673"/>
                  </a:cubicBezTo>
                  <a:close/>
                  <a:moveTo>
                    <a:pt x="701732" y="834970"/>
                  </a:moveTo>
                  <a:cubicBezTo>
                    <a:pt x="685293" y="843268"/>
                    <a:pt x="668853" y="851566"/>
                    <a:pt x="652883" y="859551"/>
                  </a:cubicBezTo>
                  <a:cubicBezTo>
                    <a:pt x="652257" y="873486"/>
                    <a:pt x="651474" y="886637"/>
                    <a:pt x="650535" y="901981"/>
                  </a:cubicBezTo>
                  <a:cubicBezTo>
                    <a:pt x="689050" y="892900"/>
                    <a:pt x="708778" y="866440"/>
                    <a:pt x="701732" y="834970"/>
                  </a:cubicBezTo>
                  <a:close/>
                  <a:moveTo>
                    <a:pt x="424139" y="0"/>
                  </a:moveTo>
                  <a:lnTo>
                    <a:pt x="447805" y="0"/>
                  </a:lnTo>
                  <a:lnTo>
                    <a:pt x="317292" y="124575"/>
                  </a:lnTo>
                  <a:lnTo>
                    <a:pt x="306034" y="128488"/>
                  </a:lnTo>
                  <a:cubicBezTo>
                    <a:pt x="214898" y="175091"/>
                    <a:pt x="154453" y="255556"/>
                    <a:pt x="129324" y="366053"/>
                  </a:cubicBezTo>
                  <a:cubicBezTo>
                    <a:pt x="96132" y="511190"/>
                    <a:pt x="143885" y="633469"/>
                    <a:pt x="257239" y="730540"/>
                  </a:cubicBezTo>
                  <a:cubicBezTo>
                    <a:pt x="308437" y="687954"/>
                    <a:pt x="365114" y="674490"/>
                    <a:pt x="424139" y="702985"/>
                  </a:cubicBezTo>
                  <a:cubicBezTo>
                    <a:pt x="452478" y="716606"/>
                    <a:pt x="478625" y="726157"/>
                    <a:pt x="509312" y="721146"/>
                  </a:cubicBezTo>
                  <a:cubicBezTo>
                    <a:pt x="521054" y="719268"/>
                    <a:pt x="533893" y="716606"/>
                    <a:pt x="543287" y="710187"/>
                  </a:cubicBezTo>
                  <a:cubicBezTo>
                    <a:pt x="596676" y="673863"/>
                    <a:pt x="651944" y="668540"/>
                    <a:pt x="709091" y="698601"/>
                  </a:cubicBezTo>
                  <a:cubicBezTo>
                    <a:pt x="723182" y="705959"/>
                    <a:pt x="730541" y="705333"/>
                    <a:pt x="741030" y="693747"/>
                  </a:cubicBezTo>
                  <a:cubicBezTo>
                    <a:pt x="824637" y="601843"/>
                    <a:pt x="855794" y="493811"/>
                    <a:pt x="831996" y="373255"/>
                  </a:cubicBezTo>
                  <a:cubicBezTo>
                    <a:pt x="807826" y="251035"/>
                    <a:pt x="724454" y="156031"/>
                    <a:pt x="617506" y="112095"/>
                  </a:cubicBezTo>
                  <a:lnTo>
                    <a:pt x="591486" y="104278"/>
                  </a:lnTo>
                  <a:lnTo>
                    <a:pt x="659162" y="39680"/>
                  </a:lnTo>
                  <a:lnTo>
                    <a:pt x="707838" y="62157"/>
                  </a:lnTo>
                  <a:cubicBezTo>
                    <a:pt x="866910" y="163612"/>
                    <a:pt x="939401" y="309846"/>
                    <a:pt x="923431" y="496473"/>
                  </a:cubicBezTo>
                  <a:cubicBezTo>
                    <a:pt x="914506" y="599337"/>
                    <a:pt x="868632" y="688424"/>
                    <a:pt x="795046" y="761854"/>
                  </a:cubicBezTo>
                  <a:cubicBezTo>
                    <a:pt x="784243" y="772657"/>
                    <a:pt x="780798" y="781425"/>
                    <a:pt x="785026" y="797238"/>
                  </a:cubicBezTo>
                  <a:cubicBezTo>
                    <a:pt x="801152" y="856733"/>
                    <a:pt x="782364" y="907461"/>
                    <a:pt x="726157" y="962103"/>
                  </a:cubicBezTo>
                  <a:cubicBezTo>
                    <a:pt x="778450" y="1111467"/>
                    <a:pt x="831056" y="1261302"/>
                    <a:pt x="884133" y="1412702"/>
                  </a:cubicBezTo>
                  <a:cubicBezTo>
                    <a:pt x="935956" y="1394540"/>
                    <a:pt x="985118" y="1377318"/>
                    <a:pt x="1036315" y="1359312"/>
                  </a:cubicBezTo>
                  <a:cubicBezTo>
                    <a:pt x="1040699" y="1370742"/>
                    <a:pt x="1044457" y="1380762"/>
                    <a:pt x="1049154" y="1392974"/>
                  </a:cubicBezTo>
                  <a:cubicBezTo>
                    <a:pt x="1018623" y="1404090"/>
                    <a:pt x="989502" y="1414580"/>
                    <a:pt x="958971" y="1425697"/>
                  </a:cubicBezTo>
                  <a:cubicBezTo>
                    <a:pt x="961946" y="1435560"/>
                    <a:pt x="964451" y="1443389"/>
                    <a:pt x="967583" y="1453565"/>
                  </a:cubicBezTo>
                  <a:cubicBezTo>
                    <a:pt x="993260" y="1444954"/>
                    <a:pt x="1017684" y="1436813"/>
                    <a:pt x="1043831" y="1427889"/>
                  </a:cubicBezTo>
                  <a:cubicBezTo>
                    <a:pt x="1047901" y="1439631"/>
                    <a:pt x="1051659" y="1450434"/>
                    <a:pt x="1055886" y="1462960"/>
                  </a:cubicBezTo>
                  <a:cubicBezTo>
                    <a:pt x="1030366" y="1472354"/>
                    <a:pt x="1006724" y="1481121"/>
                    <a:pt x="980891" y="1490515"/>
                  </a:cubicBezTo>
                  <a:cubicBezTo>
                    <a:pt x="984022" y="1499126"/>
                    <a:pt x="986684" y="1506642"/>
                    <a:pt x="990128" y="1516349"/>
                  </a:cubicBezTo>
                  <a:cubicBezTo>
                    <a:pt x="1020502" y="1506015"/>
                    <a:pt x="1049154" y="1496308"/>
                    <a:pt x="1080937" y="1485662"/>
                  </a:cubicBezTo>
                  <a:cubicBezTo>
                    <a:pt x="1085321" y="1497717"/>
                    <a:pt x="1089235" y="1508364"/>
                    <a:pt x="1093775" y="1520576"/>
                  </a:cubicBezTo>
                  <a:cubicBezTo>
                    <a:pt x="1062932" y="1531849"/>
                    <a:pt x="1033810" y="1542495"/>
                    <a:pt x="1002967" y="1553768"/>
                  </a:cubicBezTo>
                  <a:cubicBezTo>
                    <a:pt x="1006255" y="1563006"/>
                    <a:pt x="1009229" y="1571460"/>
                    <a:pt x="1013144" y="1582733"/>
                  </a:cubicBezTo>
                  <a:cubicBezTo>
                    <a:pt x="1043048" y="1572556"/>
                    <a:pt x="1071543" y="1562849"/>
                    <a:pt x="1102700" y="1552359"/>
                  </a:cubicBezTo>
                  <a:cubicBezTo>
                    <a:pt x="1106927" y="1562379"/>
                    <a:pt x="1110998" y="1571930"/>
                    <a:pt x="1115695" y="1582890"/>
                  </a:cubicBezTo>
                  <a:cubicBezTo>
                    <a:pt x="1036785" y="1610602"/>
                    <a:pt x="960224" y="1637531"/>
                    <a:pt x="881627" y="1665087"/>
                  </a:cubicBezTo>
                  <a:cubicBezTo>
                    <a:pt x="854698" y="1588056"/>
                    <a:pt x="828395" y="1513061"/>
                    <a:pt x="802092" y="1438065"/>
                  </a:cubicBezTo>
                  <a:cubicBezTo>
                    <a:pt x="752773" y="1297312"/>
                    <a:pt x="703298" y="1156559"/>
                    <a:pt x="654136" y="1015648"/>
                  </a:cubicBezTo>
                  <a:cubicBezTo>
                    <a:pt x="649126" y="1001244"/>
                    <a:pt x="646151" y="988406"/>
                    <a:pt x="625328" y="986684"/>
                  </a:cubicBezTo>
                  <a:cubicBezTo>
                    <a:pt x="603721" y="984961"/>
                    <a:pt x="592762" y="998739"/>
                    <a:pt x="579454" y="1009386"/>
                  </a:cubicBezTo>
                  <a:cubicBezTo>
                    <a:pt x="576635" y="1011578"/>
                    <a:pt x="579454" y="1021911"/>
                    <a:pt x="581019" y="1028174"/>
                  </a:cubicBezTo>
                  <a:cubicBezTo>
                    <a:pt x="637383" y="1250812"/>
                    <a:pt x="693904" y="1473293"/>
                    <a:pt x="750268" y="1695931"/>
                  </a:cubicBezTo>
                  <a:cubicBezTo>
                    <a:pt x="750581" y="1697496"/>
                    <a:pt x="749955" y="1699219"/>
                    <a:pt x="749485" y="1704855"/>
                  </a:cubicBezTo>
                  <a:cubicBezTo>
                    <a:pt x="672454" y="1724583"/>
                    <a:pt x="594014" y="1744623"/>
                    <a:pt x="516044" y="1764664"/>
                  </a:cubicBezTo>
                  <a:cubicBezTo>
                    <a:pt x="500231" y="1735542"/>
                    <a:pt x="500387" y="1735229"/>
                    <a:pt x="529509" y="1727244"/>
                  </a:cubicBezTo>
                  <a:cubicBezTo>
                    <a:pt x="551428" y="1721138"/>
                    <a:pt x="573347" y="1715032"/>
                    <a:pt x="596676" y="1708456"/>
                  </a:cubicBezTo>
                  <a:cubicBezTo>
                    <a:pt x="594327" y="1697966"/>
                    <a:pt x="592292" y="1689198"/>
                    <a:pt x="590100" y="1678865"/>
                  </a:cubicBezTo>
                  <a:cubicBezTo>
                    <a:pt x="558161" y="1686693"/>
                    <a:pt x="528100" y="1694052"/>
                    <a:pt x="496317" y="1701724"/>
                  </a:cubicBezTo>
                  <a:cubicBezTo>
                    <a:pt x="493029" y="1689512"/>
                    <a:pt x="490211" y="1678395"/>
                    <a:pt x="486766" y="1665713"/>
                  </a:cubicBezTo>
                  <a:cubicBezTo>
                    <a:pt x="517297" y="1657572"/>
                    <a:pt x="546575" y="1649744"/>
                    <a:pt x="578201" y="1641289"/>
                  </a:cubicBezTo>
                  <a:cubicBezTo>
                    <a:pt x="577105" y="1632991"/>
                    <a:pt x="576009" y="1625163"/>
                    <a:pt x="574443" y="1614360"/>
                  </a:cubicBezTo>
                  <a:cubicBezTo>
                    <a:pt x="547201" y="1620622"/>
                    <a:pt x="521994" y="1626415"/>
                    <a:pt x="495377" y="1632678"/>
                  </a:cubicBezTo>
                  <a:cubicBezTo>
                    <a:pt x="491933" y="1620622"/>
                    <a:pt x="488958" y="1610445"/>
                    <a:pt x="485357" y="1597450"/>
                  </a:cubicBezTo>
                  <a:cubicBezTo>
                    <a:pt x="504458" y="1592127"/>
                    <a:pt x="522620" y="1584768"/>
                    <a:pt x="541564" y="1582107"/>
                  </a:cubicBezTo>
                  <a:cubicBezTo>
                    <a:pt x="567711" y="1578662"/>
                    <a:pt x="565519" y="1567076"/>
                    <a:pt x="553620" y="1548288"/>
                  </a:cubicBezTo>
                  <a:cubicBezTo>
                    <a:pt x="524499" y="1555490"/>
                    <a:pt x="495064" y="1562849"/>
                    <a:pt x="464064" y="1570521"/>
                  </a:cubicBezTo>
                  <a:cubicBezTo>
                    <a:pt x="460776" y="1559405"/>
                    <a:pt x="457801" y="1549384"/>
                    <a:pt x="453730" y="1535920"/>
                  </a:cubicBezTo>
                  <a:cubicBezTo>
                    <a:pt x="497256" y="1524803"/>
                    <a:pt x="539216" y="1512748"/>
                    <a:pt x="581959" y="1503510"/>
                  </a:cubicBezTo>
                  <a:cubicBezTo>
                    <a:pt x="605287" y="1498500"/>
                    <a:pt x="610767" y="1490828"/>
                    <a:pt x="604191" y="1466091"/>
                  </a:cubicBezTo>
                  <a:cubicBezTo>
                    <a:pt x="567868" y="1329252"/>
                    <a:pt x="533580" y="1191943"/>
                    <a:pt x="499605" y="1054634"/>
                  </a:cubicBezTo>
                  <a:cubicBezTo>
                    <a:pt x="495534" y="1038351"/>
                    <a:pt x="488332" y="1031775"/>
                    <a:pt x="471892" y="1027547"/>
                  </a:cubicBezTo>
                  <a:cubicBezTo>
                    <a:pt x="450129" y="1022068"/>
                    <a:pt x="429150" y="1011891"/>
                    <a:pt x="408796" y="1002027"/>
                  </a:cubicBezTo>
                  <a:cubicBezTo>
                    <a:pt x="388599" y="992163"/>
                    <a:pt x="378265" y="994982"/>
                    <a:pt x="374038" y="1016431"/>
                  </a:cubicBezTo>
                  <a:cubicBezTo>
                    <a:pt x="353215" y="1123836"/>
                    <a:pt x="332861" y="1231397"/>
                    <a:pt x="312194" y="1338802"/>
                  </a:cubicBezTo>
                  <a:cubicBezTo>
                    <a:pt x="289179" y="1458576"/>
                    <a:pt x="266164" y="1578349"/>
                    <a:pt x="242522" y="1701567"/>
                  </a:cubicBezTo>
                  <a:cubicBezTo>
                    <a:pt x="195082" y="1692486"/>
                    <a:pt x="148895" y="1683562"/>
                    <a:pt x="102708" y="1675107"/>
                  </a:cubicBezTo>
                  <a:cubicBezTo>
                    <a:pt x="68576" y="1668845"/>
                    <a:pt x="34288" y="1663208"/>
                    <a:pt x="0" y="1657259"/>
                  </a:cubicBezTo>
                  <a:cubicBezTo>
                    <a:pt x="0" y="1650370"/>
                    <a:pt x="0" y="1643638"/>
                    <a:pt x="0" y="1636749"/>
                  </a:cubicBezTo>
                  <a:cubicBezTo>
                    <a:pt x="3914" y="1626102"/>
                    <a:pt x="9081" y="1621718"/>
                    <a:pt x="22232" y="1625163"/>
                  </a:cubicBezTo>
                  <a:cubicBezTo>
                    <a:pt x="47283" y="1631582"/>
                    <a:pt x="73273" y="1634557"/>
                    <a:pt x="100203" y="1639254"/>
                  </a:cubicBezTo>
                  <a:cubicBezTo>
                    <a:pt x="102395" y="1627668"/>
                    <a:pt x="104117" y="1619057"/>
                    <a:pt x="105996" y="1609349"/>
                  </a:cubicBezTo>
                  <a:cubicBezTo>
                    <a:pt x="73117" y="1602774"/>
                    <a:pt x="42743" y="1596668"/>
                    <a:pt x="12369" y="1590561"/>
                  </a:cubicBezTo>
                  <a:cubicBezTo>
                    <a:pt x="14561" y="1577410"/>
                    <a:pt x="16440" y="1566763"/>
                    <a:pt x="18631" y="1553925"/>
                  </a:cubicBezTo>
                  <a:cubicBezTo>
                    <a:pt x="50414" y="1559561"/>
                    <a:pt x="80945" y="1565041"/>
                    <a:pt x="113354" y="1570677"/>
                  </a:cubicBezTo>
                  <a:cubicBezTo>
                    <a:pt x="115390" y="1561127"/>
                    <a:pt x="116955" y="1553299"/>
                    <a:pt x="118834" y="1544218"/>
                  </a:cubicBezTo>
                  <a:cubicBezTo>
                    <a:pt x="91748" y="1538268"/>
                    <a:pt x="67167" y="1532945"/>
                    <a:pt x="40081" y="1526995"/>
                  </a:cubicBezTo>
                  <a:cubicBezTo>
                    <a:pt x="42743" y="1514627"/>
                    <a:pt x="45091" y="1503510"/>
                    <a:pt x="47753" y="1491298"/>
                  </a:cubicBezTo>
                  <a:cubicBezTo>
                    <a:pt x="74682" y="1495995"/>
                    <a:pt x="99576" y="1500222"/>
                    <a:pt x="126193" y="1504919"/>
                  </a:cubicBezTo>
                  <a:cubicBezTo>
                    <a:pt x="127758" y="1495212"/>
                    <a:pt x="129324" y="1487384"/>
                    <a:pt x="131203" y="1477364"/>
                  </a:cubicBezTo>
                  <a:cubicBezTo>
                    <a:pt x="98794" y="1470318"/>
                    <a:pt x="67793" y="1463586"/>
                    <a:pt x="36793" y="1457010"/>
                  </a:cubicBezTo>
                  <a:cubicBezTo>
                    <a:pt x="39611" y="1444015"/>
                    <a:pt x="41960" y="1433682"/>
                    <a:pt x="44465" y="1422409"/>
                  </a:cubicBezTo>
                  <a:cubicBezTo>
                    <a:pt x="97854" y="1432586"/>
                    <a:pt x="149208" y="1442293"/>
                    <a:pt x="201971" y="1452313"/>
                  </a:cubicBezTo>
                  <a:cubicBezTo>
                    <a:pt x="206512" y="1431490"/>
                    <a:pt x="210895" y="1412545"/>
                    <a:pt x="214496" y="1393601"/>
                  </a:cubicBezTo>
                  <a:cubicBezTo>
                    <a:pt x="239077" y="1264589"/>
                    <a:pt x="263032" y="1135422"/>
                    <a:pt x="288709" y="1006568"/>
                  </a:cubicBezTo>
                  <a:cubicBezTo>
                    <a:pt x="292467" y="988093"/>
                    <a:pt x="288239" y="979795"/>
                    <a:pt x="273835" y="969305"/>
                  </a:cubicBezTo>
                  <a:cubicBezTo>
                    <a:pt x="224986" y="933921"/>
                    <a:pt x="203850" y="884445"/>
                    <a:pt x="210895" y="825107"/>
                  </a:cubicBezTo>
                  <a:cubicBezTo>
                    <a:pt x="212931" y="808354"/>
                    <a:pt x="208234" y="801622"/>
                    <a:pt x="197118" y="792071"/>
                  </a:cubicBezTo>
                  <a:cubicBezTo>
                    <a:pt x="70455" y="681378"/>
                    <a:pt x="14874" y="542817"/>
                    <a:pt x="40864" y="375604"/>
                  </a:cubicBezTo>
                  <a:cubicBezTo>
                    <a:pt x="65445" y="217315"/>
                    <a:pt x="154375" y="105369"/>
                    <a:pt x="298416" y="38515"/>
                  </a:cubicBezTo>
                  <a:cubicBezTo>
                    <a:pt x="337871" y="20197"/>
                    <a:pt x="382023" y="12525"/>
                    <a:pt x="424139" y="0"/>
                  </a:cubicBezTo>
                  <a:close/>
                </a:path>
              </a:pathLst>
            </a:custGeom>
            <a:solidFill>
              <a:schemeClr val="accent1">
                <a:lumMod val="75000"/>
              </a:schemeClr>
            </a:solidFill>
            <a:ln w="15562" cap="flat">
              <a:noFill/>
              <a:prstDash val="solid"/>
              <a:miter/>
            </a:ln>
          </p:spPr>
          <p:txBody>
            <a:bodyPr wrap="square" rtlCol="0" anchor="ctr">
              <a:noAutofit/>
            </a:bodyPr>
            <a:lstStyle/>
            <a:p>
              <a:endParaRPr lang="en-US" dirty="0"/>
            </a:p>
          </p:txBody>
        </p:sp>
      </p:grpSp>
      <p:pic>
        <p:nvPicPr>
          <p:cNvPr id="4" name="Picture 3">
            <a:extLst>
              <a:ext uri="{FF2B5EF4-FFF2-40B4-BE49-F238E27FC236}">
                <a16:creationId xmlns:a16="http://schemas.microsoft.com/office/drawing/2014/main" id="{4F5840D2-6D12-A194-FFD3-A8A3CF04B22D}"/>
              </a:ext>
            </a:extLst>
          </p:cNvPr>
          <p:cNvPicPr>
            <a:picLocks noChangeAspect="1"/>
          </p:cNvPicPr>
          <p:nvPr/>
        </p:nvPicPr>
        <p:blipFill>
          <a:blip r:embed="rId2"/>
          <a:stretch>
            <a:fillRect/>
          </a:stretch>
        </p:blipFill>
        <p:spPr>
          <a:xfrm>
            <a:off x="8193982" y="4088930"/>
            <a:ext cx="2694270" cy="2107870"/>
          </a:xfrm>
          <a:prstGeom prst="rect">
            <a:avLst/>
          </a:prstGeom>
        </p:spPr>
      </p:pic>
    </p:spTree>
    <p:extLst>
      <p:ext uri="{BB962C8B-B14F-4D97-AF65-F5344CB8AC3E}">
        <p14:creationId xmlns:p14="http://schemas.microsoft.com/office/powerpoint/2010/main" val="282258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AD4C32-C132-4AAE-B88D-A76378CCA172}"/>
              </a:ext>
            </a:extLst>
          </p:cNvPr>
          <p:cNvSpPr txBox="1"/>
          <p:nvPr/>
        </p:nvSpPr>
        <p:spPr>
          <a:xfrm>
            <a:off x="301156" y="4584436"/>
            <a:ext cx="3951256" cy="1446550"/>
          </a:xfrm>
          <a:prstGeom prst="rect">
            <a:avLst/>
          </a:prstGeom>
          <a:noFill/>
        </p:spPr>
        <p:txBody>
          <a:bodyPr wrap="square" rtlCol="0">
            <a:spAutoFit/>
          </a:bodyPr>
          <a:lstStyle/>
          <a:p>
            <a:r>
              <a:rPr lang="en-US" altLang="ko-KR" sz="4400" b="1" dirty="0">
                <a:solidFill>
                  <a:schemeClr val="bg1"/>
                </a:solidFill>
                <a:cs typeface="Arial" pitchFamily="34" charset="0"/>
              </a:rPr>
              <a:t>Job Role Count</a:t>
            </a:r>
          </a:p>
        </p:txBody>
      </p:sp>
      <p:sp>
        <p:nvSpPr>
          <p:cNvPr id="10" name="TextBox 9">
            <a:extLst>
              <a:ext uri="{FF2B5EF4-FFF2-40B4-BE49-F238E27FC236}">
                <a16:creationId xmlns:a16="http://schemas.microsoft.com/office/drawing/2014/main" id="{C728657A-3330-4E20-9C68-3FCF67136681}"/>
              </a:ext>
            </a:extLst>
          </p:cNvPr>
          <p:cNvSpPr txBox="1"/>
          <p:nvPr/>
        </p:nvSpPr>
        <p:spPr>
          <a:xfrm>
            <a:off x="7479103" y="1203447"/>
            <a:ext cx="4590070" cy="1169551"/>
          </a:xfrm>
          <a:prstGeom prst="rect">
            <a:avLst/>
          </a:prstGeom>
          <a:noFill/>
        </p:spPr>
        <p:txBody>
          <a:bodyPr wrap="square" rtlCol="0" anchor="ctr">
            <a:spAutoFit/>
          </a:bodyPr>
          <a:lstStyle/>
          <a:p>
            <a:pPr algn="r"/>
            <a:r>
              <a:rPr lang="en-US" altLang="ko-KR" sz="1400" dirty="0">
                <a:solidFill>
                  <a:schemeClr val="accent2"/>
                </a:solidFill>
                <a:latin typeface="+mj-lt"/>
                <a:cs typeface="Arial" pitchFamily="34" charset="0"/>
              </a:rPr>
              <a:t>we provide a distinct count of job roles within the organization. This information is essential for understanding the diversity and distribution of roles, setting the stage for a more detailed analysis of turnover in subsequent slides.</a:t>
            </a:r>
            <a:endParaRPr lang="ko-KR" altLang="en-US" sz="1400" dirty="0">
              <a:solidFill>
                <a:schemeClr val="tx1">
                  <a:lumMod val="75000"/>
                  <a:lumOff val="25000"/>
                </a:schemeClr>
              </a:solidFill>
              <a:latin typeface="+mj-lt"/>
              <a:cs typeface="Arial" pitchFamily="34" charset="0"/>
            </a:endParaRPr>
          </a:p>
        </p:txBody>
      </p:sp>
      <p:pic>
        <p:nvPicPr>
          <p:cNvPr id="3" name="Picture 2">
            <a:extLst>
              <a:ext uri="{FF2B5EF4-FFF2-40B4-BE49-F238E27FC236}">
                <a16:creationId xmlns:a16="http://schemas.microsoft.com/office/drawing/2014/main" id="{776E67EB-3B19-7AF5-9406-191C2F6B8C14}"/>
              </a:ext>
            </a:extLst>
          </p:cNvPr>
          <p:cNvPicPr>
            <a:picLocks noChangeAspect="1"/>
          </p:cNvPicPr>
          <p:nvPr/>
        </p:nvPicPr>
        <p:blipFill>
          <a:blip r:embed="rId2"/>
          <a:stretch>
            <a:fillRect/>
          </a:stretch>
        </p:blipFill>
        <p:spPr>
          <a:xfrm>
            <a:off x="5056684" y="1984809"/>
            <a:ext cx="2302920" cy="1894973"/>
          </a:xfrm>
          <a:prstGeom prst="rect">
            <a:avLst/>
          </a:prstGeom>
        </p:spPr>
      </p:pic>
    </p:spTree>
    <p:extLst>
      <p:ext uri="{BB962C8B-B14F-4D97-AF65-F5344CB8AC3E}">
        <p14:creationId xmlns:p14="http://schemas.microsoft.com/office/powerpoint/2010/main" val="97179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Attrition by Job Role</a:t>
            </a:r>
          </a:p>
        </p:txBody>
      </p:sp>
      <p:grpSp>
        <p:nvGrpSpPr>
          <p:cNvPr id="31" name="그룹 30">
            <a:extLst>
              <a:ext uri="{FF2B5EF4-FFF2-40B4-BE49-F238E27FC236}">
                <a16:creationId xmlns:a16="http://schemas.microsoft.com/office/drawing/2014/main" id="{D8A2CC84-BD7A-4766-8014-BA1BC7A335BC}"/>
              </a:ext>
            </a:extLst>
          </p:cNvPr>
          <p:cNvGrpSpPr/>
          <p:nvPr/>
        </p:nvGrpSpPr>
        <p:grpSpPr>
          <a:xfrm>
            <a:off x="0" y="2303787"/>
            <a:ext cx="7804318" cy="3396977"/>
            <a:chOff x="0" y="2102491"/>
            <a:chExt cx="7804318" cy="3396977"/>
          </a:xfrm>
        </p:grpSpPr>
        <p:sp>
          <p:nvSpPr>
            <p:cNvPr id="32" name="Rectangle 23">
              <a:extLst>
                <a:ext uri="{FF2B5EF4-FFF2-40B4-BE49-F238E27FC236}">
                  <a16:creationId xmlns:a16="http://schemas.microsoft.com/office/drawing/2014/main" id="{013DDFC3-0B5B-4731-956E-8A35807120CA}"/>
                </a:ext>
              </a:extLst>
            </p:cNvPr>
            <p:cNvSpPr/>
            <p:nvPr/>
          </p:nvSpPr>
          <p:spPr>
            <a:xfrm rot="10800000" flipH="1" flipV="1">
              <a:off x="0" y="3554252"/>
              <a:ext cx="4958478"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막힌 원호 32">
              <a:extLst>
                <a:ext uri="{FF2B5EF4-FFF2-40B4-BE49-F238E27FC236}">
                  <a16:creationId xmlns:a16="http://schemas.microsoft.com/office/drawing/2014/main" id="{2B86A203-FF9F-4198-80B2-0C7B8A019EB9}"/>
                </a:ext>
              </a:extLst>
            </p:cNvPr>
            <p:cNvSpPr/>
            <p:nvPr/>
          </p:nvSpPr>
          <p:spPr>
            <a:xfrm rot="10800000" flipH="1" flipV="1">
              <a:off x="4368414" y="2102491"/>
              <a:ext cx="3372967" cy="3396977"/>
            </a:xfrm>
            <a:prstGeom prst="blockArc">
              <a:avLst>
                <a:gd name="adj1" fmla="val 10854925"/>
                <a:gd name="adj2" fmla="val 19254430"/>
                <a:gd name="adj3" fmla="val 1761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4" name="Isosceles Triangle 24">
              <a:extLst>
                <a:ext uri="{FF2B5EF4-FFF2-40B4-BE49-F238E27FC236}">
                  <a16:creationId xmlns:a16="http://schemas.microsoft.com/office/drawing/2014/main" id="{4E5817C8-D1E9-4E0E-B72E-CC98DF4D2931}"/>
                </a:ext>
              </a:extLst>
            </p:cNvPr>
            <p:cNvSpPr/>
            <p:nvPr/>
          </p:nvSpPr>
          <p:spPr>
            <a:xfrm rot="19253083" flipH="1" flipV="1">
              <a:off x="6813571" y="2807951"/>
              <a:ext cx="990747" cy="67365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5" name="그룹 34">
            <a:extLst>
              <a:ext uri="{FF2B5EF4-FFF2-40B4-BE49-F238E27FC236}">
                <a16:creationId xmlns:a16="http://schemas.microsoft.com/office/drawing/2014/main" id="{E87ADE68-DEB6-4AF1-B7EF-ABAA0604AA7F}"/>
              </a:ext>
            </a:extLst>
          </p:cNvPr>
          <p:cNvGrpSpPr/>
          <p:nvPr/>
        </p:nvGrpSpPr>
        <p:grpSpPr>
          <a:xfrm flipH="1" flipV="1">
            <a:off x="4387682" y="2344247"/>
            <a:ext cx="7804318" cy="3396977"/>
            <a:chOff x="0" y="2102491"/>
            <a:chExt cx="7804318" cy="3396977"/>
          </a:xfrm>
          <a:solidFill>
            <a:schemeClr val="accent2"/>
          </a:solidFill>
        </p:grpSpPr>
        <p:sp>
          <p:nvSpPr>
            <p:cNvPr id="36" name="Rectangle 23">
              <a:extLst>
                <a:ext uri="{FF2B5EF4-FFF2-40B4-BE49-F238E27FC236}">
                  <a16:creationId xmlns:a16="http://schemas.microsoft.com/office/drawing/2014/main" id="{5FB8E480-5892-4948-8724-F221EFC8E4B6}"/>
                </a:ext>
              </a:extLst>
            </p:cNvPr>
            <p:cNvSpPr/>
            <p:nvPr/>
          </p:nvSpPr>
          <p:spPr>
            <a:xfrm rot="10800000" flipH="1" flipV="1">
              <a:off x="0" y="3554252"/>
              <a:ext cx="4958478"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막힌 원호 36">
              <a:extLst>
                <a:ext uri="{FF2B5EF4-FFF2-40B4-BE49-F238E27FC236}">
                  <a16:creationId xmlns:a16="http://schemas.microsoft.com/office/drawing/2014/main" id="{BD126A99-2A65-42BA-9B25-7D491812BCEB}"/>
                </a:ext>
              </a:extLst>
            </p:cNvPr>
            <p:cNvSpPr/>
            <p:nvPr/>
          </p:nvSpPr>
          <p:spPr>
            <a:xfrm rot="10800000" flipH="1" flipV="1">
              <a:off x="4368414" y="2102491"/>
              <a:ext cx="3372967" cy="3396977"/>
            </a:xfrm>
            <a:prstGeom prst="blockArc">
              <a:avLst>
                <a:gd name="adj1" fmla="val 10854925"/>
                <a:gd name="adj2" fmla="val 19254430"/>
                <a:gd name="adj3" fmla="val 176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Isosceles Triangle 24">
              <a:extLst>
                <a:ext uri="{FF2B5EF4-FFF2-40B4-BE49-F238E27FC236}">
                  <a16:creationId xmlns:a16="http://schemas.microsoft.com/office/drawing/2014/main" id="{50347AD6-7E73-4220-B2ED-1E0770F8CEE2}"/>
                </a:ext>
              </a:extLst>
            </p:cNvPr>
            <p:cNvSpPr/>
            <p:nvPr/>
          </p:nvSpPr>
          <p:spPr>
            <a:xfrm rot="19253083" flipH="1" flipV="1">
              <a:off x="6813571" y="2807951"/>
              <a:ext cx="990747" cy="6736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9" name="Oval 21">
            <a:extLst>
              <a:ext uri="{FF2B5EF4-FFF2-40B4-BE49-F238E27FC236}">
                <a16:creationId xmlns:a16="http://schemas.microsoft.com/office/drawing/2014/main" id="{780D9E72-B50E-4606-9D8B-049107B01E6C}"/>
              </a:ext>
            </a:extLst>
          </p:cNvPr>
          <p:cNvSpPr>
            <a:spLocks noChangeAspect="1"/>
          </p:cNvSpPr>
          <p:nvPr/>
        </p:nvSpPr>
        <p:spPr>
          <a:xfrm flipH="1">
            <a:off x="5497852" y="3417631"/>
            <a:ext cx="1193694" cy="120366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4" name="그룹 53">
            <a:extLst>
              <a:ext uri="{FF2B5EF4-FFF2-40B4-BE49-F238E27FC236}">
                <a16:creationId xmlns:a16="http://schemas.microsoft.com/office/drawing/2014/main" id="{38B404D9-2DAE-4915-8547-FB9AF709A4DD}"/>
              </a:ext>
            </a:extLst>
          </p:cNvPr>
          <p:cNvGrpSpPr/>
          <p:nvPr/>
        </p:nvGrpSpPr>
        <p:grpSpPr>
          <a:xfrm>
            <a:off x="7782484" y="4604249"/>
            <a:ext cx="4204004" cy="1914242"/>
            <a:chOff x="945416" y="1906798"/>
            <a:chExt cx="2339565" cy="1731594"/>
          </a:xfrm>
        </p:grpSpPr>
        <p:sp>
          <p:nvSpPr>
            <p:cNvPr id="55" name="Rectangle: Rounded Corners 15">
              <a:extLst>
                <a:ext uri="{FF2B5EF4-FFF2-40B4-BE49-F238E27FC236}">
                  <a16:creationId xmlns:a16="http://schemas.microsoft.com/office/drawing/2014/main" id="{36CFFCED-3FA5-4235-BCEA-603B6F1A8A7B}"/>
                </a:ext>
              </a:extLst>
            </p:cNvPr>
            <p:cNvSpPr/>
            <p:nvPr/>
          </p:nvSpPr>
          <p:spPr>
            <a:xfrm>
              <a:off x="945416" y="1906798"/>
              <a:ext cx="2339565" cy="17315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151974-5193-418A-B0D3-11E63D72F802}"/>
                </a:ext>
              </a:extLst>
            </p:cNvPr>
            <p:cNvSpPr txBox="1"/>
            <p:nvPr/>
          </p:nvSpPr>
          <p:spPr>
            <a:xfrm>
              <a:off x="1221303" y="2229695"/>
              <a:ext cx="1833538" cy="1085799"/>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Here, we break down attrition numbers by specific job roles. Analyzing attrition at the role level allows us to identify any patterns or trends associated with particular positions and understand the impact on various functions within the organization.</a:t>
              </a:r>
            </a:p>
          </p:txBody>
        </p:sp>
      </p:grpSp>
      <p:pic>
        <p:nvPicPr>
          <p:cNvPr id="4" name="Picture 3">
            <a:extLst>
              <a:ext uri="{FF2B5EF4-FFF2-40B4-BE49-F238E27FC236}">
                <a16:creationId xmlns:a16="http://schemas.microsoft.com/office/drawing/2014/main" id="{AEF361A7-C7D9-B3BA-8803-D59622064213}"/>
              </a:ext>
            </a:extLst>
          </p:cNvPr>
          <p:cNvPicPr>
            <a:picLocks noChangeAspect="1"/>
          </p:cNvPicPr>
          <p:nvPr/>
        </p:nvPicPr>
        <p:blipFill>
          <a:blip r:embed="rId2"/>
          <a:stretch>
            <a:fillRect/>
          </a:stretch>
        </p:blipFill>
        <p:spPr>
          <a:xfrm>
            <a:off x="1025846" y="1223980"/>
            <a:ext cx="3353268" cy="5391902"/>
          </a:xfrm>
          <a:prstGeom prst="rect">
            <a:avLst/>
          </a:prstGeom>
        </p:spPr>
      </p:pic>
    </p:spTree>
    <p:extLst>
      <p:ext uri="{BB962C8B-B14F-4D97-AF65-F5344CB8AC3E}">
        <p14:creationId xmlns:p14="http://schemas.microsoft.com/office/powerpoint/2010/main" val="12396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98058866-C0F4-4C3C-97EA-99F6398183E8}"/>
              </a:ext>
            </a:extLst>
          </p:cNvPr>
          <p:cNvGrpSpPr/>
          <p:nvPr/>
        </p:nvGrpSpPr>
        <p:grpSpPr>
          <a:xfrm>
            <a:off x="433068" y="1552856"/>
            <a:ext cx="5890095" cy="1742258"/>
            <a:chOff x="245463" y="-158047"/>
            <a:chExt cx="7072357" cy="1742258"/>
          </a:xfrm>
        </p:grpSpPr>
        <p:sp>
          <p:nvSpPr>
            <p:cNvPr id="7" name="TextBox 6">
              <a:extLst>
                <a:ext uri="{FF2B5EF4-FFF2-40B4-BE49-F238E27FC236}">
                  <a16:creationId xmlns:a16="http://schemas.microsoft.com/office/drawing/2014/main" id="{593A7CE2-5EC8-4F28-9C0B-B24C5AC665E0}"/>
                </a:ext>
              </a:extLst>
            </p:cNvPr>
            <p:cNvSpPr txBox="1"/>
            <p:nvPr/>
          </p:nvSpPr>
          <p:spPr>
            <a:xfrm>
              <a:off x="245463" y="-158047"/>
              <a:ext cx="7072357" cy="553998"/>
            </a:xfrm>
            <a:prstGeom prst="rect">
              <a:avLst/>
            </a:prstGeom>
            <a:noFill/>
          </p:spPr>
          <p:txBody>
            <a:bodyPr wrap="square" lIns="48000" tIns="0" rIns="24000" bIns="0" rtlCol="0">
              <a:spAutoFit/>
            </a:bodyPr>
            <a:lstStyle/>
            <a:p>
              <a:r>
                <a:rPr lang="en-US" altLang="ko-KR" sz="3600" dirty="0">
                  <a:solidFill>
                    <a:schemeClr val="tx1">
                      <a:lumMod val="75000"/>
                      <a:lumOff val="25000"/>
                    </a:schemeClr>
                  </a:solidFill>
                  <a:cs typeface="Arial" pitchFamily="34" charset="0"/>
                </a:rPr>
                <a:t>Total Attrition by Department</a:t>
              </a:r>
            </a:p>
          </p:txBody>
        </p:sp>
        <p:sp>
          <p:nvSpPr>
            <p:cNvPr id="8" name="TextBox 7">
              <a:extLst>
                <a:ext uri="{FF2B5EF4-FFF2-40B4-BE49-F238E27FC236}">
                  <a16:creationId xmlns:a16="http://schemas.microsoft.com/office/drawing/2014/main" id="{AB5DDCE7-C26A-4A53-B14F-63B095A024A2}"/>
                </a:ext>
              </a:extLst>
            </p:cNvPr>
            <p:cNvSpPr txBox="1"/>
            <p:nvPr/>
          </p:nvSpPr>
          <p:spPr>
            <a:xfrm>
              <a:off x="245463" y="568548"/>
              <a:ext cx="4491755"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explores attrition across different departments. Understanding which departments are most affected by turnover is critical for targeted interventions and resource allocation to address specific challenges within each department.</a:t>
              </a:r>
            </a:p>
          </p:txBody>
        </p:sp>
      </p:grpSp>
      <p:sp>
        <p:nvSpPr>
          <p:cNvPr id="10" name="그림 개체 틀 9">
            <a:extLst>
              <a:ext uri="{FF2B5EF4-FFF2-40B4-BE49-F238E27FC236}">
                <a16:creationId xmlns:a16="http://schemas.microsoft.com/office/drawing/2014/main" id="{6D26EF41-2D90-46EC-B1F5-14C8FC8B06AB}"/>
              </a:ext>
            </a:extLst>
          </p:cNvPr>
          <p:cNvSpPr>
            <a:spLocks noGrp="1"/>
          </p:cNvSpPr>
          <p:nvPr>
            <p:ph type="pic" sz="quarter" idx="11"/>
          </p:nvPr>
        </p:nvSpPr>
        <p:spPr>
          <a:xfrm>
            <a:off x="5946764" y="2342075"/>
            <a:ext cx="4775660" cy="2877630"/>
          </a:xfrm>
        </p:spPr>
        <p:txBody>
          <a:bodyPr/>
          <a:lstStyle/>
          <a:p>
            <a:endParaRPr lang="en-US" dirty="0"/>
          </a:p>
        </p:txBody>
      </p:sp>
      <p:pic>
        <p:nvPicPr>
          <p:cNvPr id="3" name="Picture 2">
            <a:extLst>
              <a:ext uri="{FF2B5EF4-FFF2-40B4-BE49-F238E27FC236}">
                <a16:creationId xmlns:a16="http://schemas.microsoft.com/office/drawing/2014/main" id="{E2CD9ADA-384A-CD02-97CE-ACF2FDDDB8EF}"/>
              </a:ext>
            </a:extLst>
          </p:cNvPr>
          <p:cNvPicPr>
            <a:picLocks noChangeAspect="1"/>
          </p:cNvPicPr>
          <p:nvPr/>
        </p:nvPicPr>
        <p:blipFill>
          <a:blip r:embed="rId2"/>
          <a:stretch>
            <a:fillRect/>
          </a:stretch>
        </p:blipFill>
        <p:spPr>
          <a:xfrm>
            <a:off x="6061502" y="2705712"/>
            <a:ext cx="4660922" cy="2150355"/>
          </a:xfrm>
          <a:prstGeom prst="rect">
            <a:avLst/>
          </a:prstGeom>
        </p:spPr>
      </p:pic>
    </p:spTree>
    <p:extLst>
      <p:ext uri="{BB962C8B-B14F-4D97-AF65-F5344CB8AC3E}">
        <p14:creationId xmlns:p14="http://schemas.microsoft.com/office/powerpoint/2010/main" val="11064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a:extLst>
              <a:ext uri="{FF2B5EF4-FFF2-40B4-BE49-F238E27FC236}">
                <a16:creationId xmlns:a16="http://schemas.microsoft.com/office/drawing/2014/main" id="{A2CE3E3D-EE4C-4392-BD39-6FCE8CAA72F1}"/>
              </a:ext>
            </a:extLst>
          </p:cNvPr>
          <p:cNvGrpSpPr/>
          <p:nvPr/>
        </p:nvGrpSpPr>
        <p:grpSpPr>
          <a:xfrm>
            <a:off x="497208" y="286124"/>
            <a:ext cx="5722437" cy="3835373"/>
            <a:chOff x="-401393" y="580555"/>
            <a:chExt cx="8539081" cy="3835373"/>
          </a:xfrm>
        </p:grpSpPr>
        <p:sp>
          <p:nvSpPr>
            <p:cNvPr id="36" name="TextBox 35">
              <a:extLst>
                <a:ext uri="{FF2B5EF4-FFF2-40B4-BE49-F238E27FC236}">
                  <a16:creationId xmlns:a16="http://schemas.microsoft.com/office/drawing/2014/main" id="{C72B94A9-7649-4E52-86A0-8600EEC7FE3A}"/>
                </a:ext>
              </a:extLst>
            </p:cNvPr>
            <p:cNvSpPr txBox="1"/>
            <p:nvPr/>
          </p:nvSpPr>
          <p:spPr>
            <a:xfrm>
              <a:off x="-401393" y="3030933"/>
              <a:ext cx="4432777" cy="138499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Business travel can be a significant factor influencing attrition. Slide 16 provides a breakdown of attrition based on the frequency of business travel, shedding light on whether travel-related factors contribute to employee turnover within the organization.</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0EC55ED-0653-4EA0-8678-DC1C7894729D}"/>
                </a:ext>
              </a:extLst>
            </p:cNvPr>
            <p:cNvSpPr txBox="1"/>
            <p:nvPr/>
          </p:nvSpPr>
          <p:spPr>
            <a:xfrm>
              <a:off x="-401393" y="580555"/>
              <a:ext cx="8539081" cy="523220"/>
            </a:xfrm>
            <a:prstGeom prst="rect">
              <a:avLst/>
            </a:prstGeom>
            <a:noFill/>
          </p:spPr>
          <p:txBody>
            <a:bodyPr wrap="square" rtlCol="0" anchor="ctr">
              <a:spAutoFit/>
            </a:bodyPr>
            <a:lstStyle/>
            <a:p>
              <a:r>
                <a:rPr lang="en-US" altLang="ko-KR" sz="2800" dirty="0">
                  <a:solidFill>
                    <a:schemeClr val="tx1">
                      <a:lumMod val="75000"/>
                      <a:lumOff val="25000"/>
                    </a:schemeClr>
                  </a:solidFill>
                  <a:cs typeface="Arial" pitchFamily="34" charset="0"/>
                </a:rPr>
                <a:t>Total Attrition by Business Travel</a:t>
              </a:r>
            </a:p>
          </p:txBody>
        </p:sp>
      </p:grpSp>
      <p:sp>
        <p:nvSpPr>
          <p:cNvPr id="5" name="그림 개체 틀 4">
            <a:extLst>
              <a:ext uri="{FF2B5EF4-FFF2-40B4-BE49-F238E27FC236}">
                <a16:creationId xmlns:a16="http://schemas.microsoft.com/office/drawing/2014/main" id="{06B752A1-3208-4A57-9EED-1AE9648CDAD2}"/>
              </a:ext>
            </a:extLst>
          </p:cNvPr>
          <p:cNvSpPr>
            <a:spLocks noGrp="1"/>
          </p:cNvSpPr>
          <p:nvPr>
            <p:ph type="pic" sz="quarter" idx="11"/>
          </p:nvPr>
        </p:nvSpPr>
        <p:spPr/>
        <p:txBody>
          <a:bodyPr/>
          <a:lstStyle/>
          <a:p>
            <a:endParaRPr lang="en-US"/>
          </a:p>
        </p:txBody>
      </p:sp>
      <p:pic>
        <p:nvPicPr>
          <p:cNvPr id="3" name="Picture 2">
            <a:extLst>
              <a:ext uri="{FF2B5EF4-FFF2-40B4-BE49-F238E27FC236}">
                <a16:creationId xmlns:a16="http://schemas.microsoft.com/office/drawing/2014/main" id="{42E40922-2959-74CA-BE15-E9AF1E812BBA}"/>
              </a:ext>
            </a:extLst>
          </p:cNvPr>
          <p:cNvPicPr>
            <a:picLocks noChangeAspect="1"/>
          </p:cNvPicPr>
          <p:nvPr/>
        </p:nvPicPr>
        <p:blipFill>
          <a:blip r:embed="rId2"/>
          <a:stretch>
            <a:fillRect/>
          </a:stretch>
        </p:blipFill>
        <p:spPr>
          <a:xfrm>
            <a:off x="6918384" y="2185537"/>
            <a:ext cx="5253139" cy="2486924"/>
          </a:xfrm>
          <a:prstGeom prst="rect">
            <a:avLst/>
          </a:prstGeom>
        </p:spPr>
      </p:pic>
    </p:spTree>
    <p:extLst>
      <p:ext uri="{BB962C8B-B14F-4D97-AF65-F5344CB8AC3E}">
        <p14:creationId xmlns:p14="http://schemas.microsoft.com/office/powerpoint/2010/main" val="428761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534827-723E-42E4-8934-BC73C37D3F0E}"/>
              </a:ext>
            </a:extLst>
          </p:cNvPr>
          <p:cNvSpPr txBox="1">
            <a:spLocks/>
          </p:cNvSpPr>
          <p:nvPr/>
        </p:nvSpPr>
        <p:spPr>
          <a:xfrm>
            <a:off x="6965672" y="1203446"/>
            <a:ext cx="3575807" cy="396000"/>
          </a:xfrm>
          <a:prstGeom prst="rect">
            <a:avLst/>
          </a:prstGeom>
        </p:spPr>
        <p:txBody>
          <a:bodyPr anchor="ctr"/>
          <a:lstStyle>
            <a:lvl1pPr marL="0" indent="0" algn="l" defTabSz="914400" rtl="0" eaLnBrk="1" latinLnBrk="1" hangingPunct="1">
              <a:spcBef>
                <a:spcPct val="20000"/>
              </a:spcBef>
              <a:buFont typeface="Arial" pitchFamily="34" charset="0"/>
              <a:buNone/>
              <a:defRPr sz="16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Dashboard 3 “Turnover Analysis 2”</a:t>
            </a:r>
          </a:p>
        </p:txBody>
      </p:sp>
      <p:sp>
        <p:nvSpPr>
          <p:cNvPr id="4" name="Text Placeholder 3">
            <a:extLst>
              <a:ext uri="{FF2B5EF4-FFF2-40B4-BE49-F238E27FC236}">
                <a16:creationId xmlns:a16="http://schemas.microsoft.com/office/drawing/2014/main" id="{F7E9E73C-1D73-4955-A00B-BA5B8E65AAD9}"/>
              </a:ext>
            </a:extLst>
          </p:cNvPr>
          <p:cNvSpPr txBox="1">
            <a:spLocks/>
          </p:cNvSpPr>
          <p:nvPr/>
        </p:nvSpPr>
        <p:spPr>
          <a:xfrm>
            <a:off x="6965673" y="1401446"/>
            <a:ext cx="4343400"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4000" dirty="0">
                <a:latin typeface="+mj-lt"/>
                <a:cs typeface="Arial" pitchFamily="34" charset="0"/>
              </a:rPr>
              <a:t>Introduction</a:t>
            </a:r>
          </a:p>
        </p:txBody>
      </p:sp>
      <p:sp>
        <p:nvSpPr>
          <p:cNvPr id="5" name="직사각형 4">
            <a:extLst>
              <a:ext uri="{FF2B5EF4-FFF2-40B4-BE49-F238E27FC236}">
                <a16:creationId xmlns:a16="http://schemas.microsoft.com/office/drawing/2014/main" id="{B6EE8EAC-CD50-4210-9C17-CD7D35D5F56A}"/>
              </a:ext>
            </a:extLst>
          </p:cNvPr>
          <p:cNvSpPr/>
          <p:nvPr/>
        </p:nvSpPr>
        <p:spPr>
          <a:xfrm>
            <a:off x="6965673" y="2647718"/>
            <a:ext cx="4638183" cy="1754326"/>
          </a:xfrm>
          <a:prstGeom prst="rect">
            <a:avLst/>
          </a:prstGeom>
        </p:spPr>
        <p:txBody>
          <a:bodyPr wrap="square">
            <a:spAutoFit/>
          </a:bodyPr>
          <a:lstStyle/>
          <a:p>
            <a:r>
              <a:rPr lang="en-US" altLang="ko-KR" sz="1200" dirty="0">
                <a:cs typeface="Arial" pitchFamily="34" charset="0"/>
              </a:rPr>
              <a:t>Welcome to Turnover Analysis 2, where we continue our in-depth exploration of turnover analysis, focusing on additional dimensions that play a crucial role in understanding and addressing employee attrition. This dashboard delves into factors such as monthly income, overtime, job level, performance rating, and the intersection of age and gender. By examining these elements, we aim to gain deeper insights into the nuanced aspects of turnover, facilitating targeted strategies for retention and talent management.</a:t>
            </a:r>
            <a:endParaRPr lang="ko-KR" altLang="en-US" sz="1200" dirty="0">
              <a:cs typeface="Arial" pitchFamily="34" charset="0"/>
            </a:endParaRPr>
          </a:p>
        </p:txBody>
      </p:sp>
      <p:sp>
        <p:nvSpPr>
          <p:cNvPr id="7" name="사각형: 둥근 위쪽 모서리 6">
            <a:extLst>
              <a:ext uri="{FF2B5EF4-FFF2-40B4-BE49-F238E27FC236}">
                <a16:creationId xmlns:a16="http://schemas.microsoft.com/office/drawing/2014/main" id="{07C9C7E3-7C1B-4CF8-846B-C0CF57B5C9EB}"/>
              </a:ext>
            </a:extLst>
          </p:cNvPr>
          <p:cNvSpPr/>
          <p:nvPr/>
        </p:nvSpPr>
        <p:spPr>
          <a:xfrm>
            <a:off x="8179159" y="4865469"/>
            <a:ext cx="605527" cy="199253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사각형: 둥근 위쪽 모서리 7">
            <a:extLst>
              <a:ext uri="{FF2B5EF4-FFF2-40B4-BE49-F238E27FC236}">
                <a16:creationId xmlns:a16="http://schemas.microsoft.com/office/drawing/2014/main" id="{38B1F182-22B4-40FB-A811-C23D3FFDD23D}"/>
              </a:ext>
            </a:extLst>
          </p:cNvPr>
          <p:cNvSpPr/>
          <p:nvPr/>
        </p:nvSpPr>
        <p:spPr>
          <a:xfrm>
            <a:off x="9758909" y="4382219"/>
            <a:ext cx="605527" cy="247578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사각형: 둥근 위쪽 모서리 8">
            <a:extLst>
              <a:ext uri="{FF2B5EF4-FFF2-40B4-BE49-F238E27FC236}">
                <a16:creationId xmlns:a16="http://schemas.microsoft.com/office/drawing/2014/main" id="{F35BDAEE-B1BA-4E18-B62F-AB217A343440}"/>
              </a:ext>
            </a:extLst>
          </p:cNvPr>
          <p:cNvSpPr/>
          <p:nvPr/>
        </p:nvSpPr>
        <p:spPr>
          <a:xfrm>
            <a:off x="11012706" y="4684143"/>
            <a:ext cx="605527" cy="2173857"/>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6" name="Picture 5">
            <a:extLst>
              <a:ext uri="{FF2B5EF4-FFF2-40B4-BE49-F238E27FC236}">
                <a16:creationId xmlns:a16="http://schemas.microsoft.com/office/drawing/2014/main" id="{9CC14A75-17CC-7ECA-328E-364F1F97DF50}"/>
              </a:ext>
            </a:extLst>
          </p:cNvPr>
          <p:cNvPicPr>
            <a:picLocks noChangeAspect="1"/>
          </p:cNvPicPr>
          <p:nvPr/>
        </p:nvPicPr>
        <p:blipFill>
          <a:blip r:embed="rId2"/>
          <a:stretch>
            <a:fillRect/>
          </a:stretch>
        </p:blipFill>
        <p:spPr>
          <a:xfrm>
            <a:off x="273636" y="1797446"/>
            <a:ext cx="6666103" cy="3723118"/>
          </a:xfrm>
          <a:prstGeom prst="rect">
            <a:avLst/>
          </a:prstGeom>
        </p:spPr>
      </p:pic>
    </p:spTree>
    <p:extLst>
      <p:ext uri="{BB962C8B-B14F-4D97-AF65-F5344CB8AC3E}">
        <p14:creationId xmlns:p14="http://schemas.microsoft.com/office/powerpoint/2010/main" val="329624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4000" dirty="0">
                <a:cs typeface="Arial" pitchFamily="34" charset="0"/>
              </a:rPr>
              <a:t>Monthly Income and Attrition by Job Role</a:t>
            </a:r>
          </a:p>
        </p:txBody>
      </p:sp>
      <p:sp>
        <p:nvSpPr>
          <p:cNvPr id="5" name="TextBox 4">
            <a:extLst>
              <a:ext uri="{FF2B5EF4-FFF2-40B4-BE49-F238E27FC236}">
                <a16:creationId xmlns:a16="http://schemas.microsoft.com/office/drawing/2014/main" id="{51494C6C-3628-47C1-A97D-849E99EB8C00}"/>
              </a:ext>
            </a:extLst>
          </p:cNvPr>
          <p:cNvSpPr txBox="1"/>
          <p:nvPr/>
        </p:nvSpPr>
        <p:spPr>
          <a:xfrm>
            <a:off x="8322668" y="2496853"/>
            <a:ext cx="3244826" cy="1384995"/>
          </a:xfrm>
          <a:prstGeom prst="rect">
            <a:avLst/>
          </a:prstGeom>
          <a:noFill/>
        </p:spPr>
        <p:txBody>
          <a:bodyPr wrap="square" rtlCol="0">
            <a:spAutoFit/>
          </a:bodyPr>
          <a:lstStyle/>
          <a:p>
            <a:r>
              <a:rPr lang="en-US" altLang="ko-KR" sz="1200" dirty="0">
                <a:cs typeface="Arial" pitchFamily="34" charset="0"/>
              </a:rPr>
              <a:t>It provides an insightful correlation between average monthly income and attrition by job role. By examining how income levels relate to turnover across various roles, we can identify potential disparities and assess whether compensation plays a role in employee retention.</a:t>
            </a:r>
          </a:p>
        </p:txBody>
      </p:sp>
      <p:grpSp>
        <p:nvGrpSpPr>
          <p:cNvPr id="6" name="그룹 5">
            <a:extLst>
              <a:ext uri="{FF2B5EF4-FFF2-40B4-BE49-F238E27FC236}">
                <a16:creationId xmlns:a16="http://schemas.microsoft.com/office/drawing/2014/main" id="{854C8732-52C2-41C5-AF22-03A732D58A0A}"/>
              </a:ext>
            </a:extLst>
          </p:cNvPr>
          <p:cNvGrpSpPr/>
          <p:nvPr/>
        </p:nvGrpSpPr>
        <p:grpSpPr>
          <a:xfrm>
            <a:off x="0" y="1559415"/>
            <a:ext cx="6627223" cy="5155558"/>
            <a:chOff x="192590" y="433895"/>
            <a:chExt cx="8268502" cy="6432369"/>
          </a:xfrm>
        </p:grpSpPr>
        <p:grpSp>
          <p:nvGrpSpPr>
            <p:cNvPr id="7" name="Group 2">
              <a:extLst>
                <a:ext uri="{FF2B5EF4-FFF2-40B4-BE49-F238E27FC236}">
                  <a16:creationId xmlns:a16="http://schemas.microsoft.com/office/drawing/2014/main" id="{E92B83DE-283E-483C-BE20-3D98DA9E99AD}"/>
                </a:ext>
              </a:extLst>
            </p:cNvPr>
            <p:cNvGrpSpPr/>
            <p:nvPr/>
          </p:nvGrpSpPr>
          <p:grpSpPr>
            <a:xfrm>
              <a:off x="1523836" y="1600376"/>
              <a:ext cx="6937256" cy="5265888"/>
              <a:chOff x="4308820" y="4093831"/>
              <a:chExt cx="2620337" cy="1989030"/>
            </a:xfrm>
          </p:grpSpPr>
          <p:grpSp>
            <p:nvGrpSpPr>
              <p:cNvPr id="35" name="Group 3">
                <a:extLst>
                  <a:ext uri="{FF2B5EF4-FFF2-40B4-BE49-F238E27FC236}">
                    <a16:creationId xmlns:a16="http://schemas.microsoft.com/office/drawing/2014/main" id="{3855FFFD-A9B6-4BAE-A46B-A2D9033DF55E}"/>
                  </a:ext>
                </a:extLst>
              </p:cNvPr>
              <p:cNvGrpSpPr/>
              <p:nvPr/>
            </p:nvGrpSpPr>
            <p:grpSpPr>
              <a:xfrm>
                <a:off x="4308820" y="4093831"/>
                <a:ext cx="1989030" cy="1989030"/>
                <a:chOff x="7041527" y="1014883"/>
                <a:chExt cx="1371600" cy="1371600"/>
              </a:xfrm>
            </p:grpSpPr>
            <p:sp>
              <p:nvSpPr>
                <p:cNvPr id="40" name="Oval 8">
                  <a:extLst>
                    <a:ext uri="{FF2B5EF4-FFF2-40B4-BE49-F238E27FC236}">
                      <a16:creationId xmlns:a16="http://schemas.microsoft.com/office/drawing/2014/main" id="{9BD8A072-96EA-4B84-9A20-F5FFF9057FD5}"/>
                    </a:ext>
                  </a:extLst>
                </p:cNvPr>
                <p:cNvSpPr>
                  <a:spLocks noChangeAspect="1"/>
                </p:cNvSpPr>
                <p:nvPr/>
              </p:nvSpPr>
              <p:spPr>
                <a:xfrm>
                  <a:off x="7041527" y="1014883"/>
                  <a:ext cx="1371600" cy="13716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9">
                  <a:extLst>
                    <a:ext uri="{FF2B5EF4-FFF2-40B4-BE49-F238E27FC236}">
                      <a16:creationId xmlns:a16="http://schemas.microsoft.com/office/drawing/2014/main" id="{64470FD3-7376-4888-AE7E-1D96FB3B035E}"/>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0">
                  <a:extLst>
                    <a:ext uri="{FF2B5EF4-FFF2-40B4-BE49-F238E27FC236}">
                      <a16:creationId xmlns:a16="http://schemas.microsoft.com/office/drawing/2014/main" id="{745A79AE-768F-46B8-B7AC-173E9F3C0A0B}"/>
                    </a:ext>
                  </a:extLst>
                </p:cNvPr>
                <p:cNvSpPr>
                  <a:spLocks noChangeAspect="1"/>
                </p:cNvSpPr>
                <p:nvPr/>
              </p:nvSpPr>
              <p:spPr>
                <a:xfrm>
                  <a:off x="7315847" y="1289203"/>
                  <a:ext cx="822960" cy="8229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1">
                  <a:extLst>
                    <a:ext uri="{FF2B5EF4-FFF2-40B4-BE49-F238E27FC236}">
                      <a16:creationId xmlns:a16="http://schemas.microsoft.com/office/drawing/2014/main" id="{0DE84DCC-84BA-4C32-8C19-B11CE07C51CD}"/>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12823812-5686-459B-AA8C-A47DDBCF5110}"/>
                    </a:ext>
                  </a:extLst>
                </p:cNvPr>
                <p:cNvSpPr>
                  <a:spLocks noChangeAspect="1"/>
                </p:cNvSpPr>
                <p:nvPr/>
              </p:nvSpPr>
              <p:spPr>
                <a:xfrm>
                  <a:off x="7590167" y="1563523"/>
                  <a:ext cx="274320" cy="27432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4">
                <a:extLst>
                  <a:ext uri="{FF2B5EF4-FFF2-40B4-BE49-F238E27FC236}">
                    <a16:creationId xmlns:a16="http://schemas.microsoft.com/office/drawing/2014/main" id="{2F0D3B05-9C23-460A-B11D-4FE240DD7DEE}"/>
                  </a:ext>
                </a:extLst>
              </p:cNvPr>
              <p:cNvGrpSpPr/>
              <p:nvPr/>
            </p:nvGrpSpPr>
            <p:grpSpPr>
              <a:xfrm rot="2780013" flipH="1">
                <a:off x="5776701" y="3513286"/>
                <a:ext cx="413720" cy="1891192"/>
                <a:chOff x="8236553" y="425631"/>
                <a:chExt cx="1175476" cy="5373315"/>
              </a:xfrm>
            </p:grpSpPr>
            <p:sp>
              <p:nvSpPr>
                <p:cNvPr id="37" name="Rectangle: Top Corners Rounded 5">
                  <a:extLst>
                    <a:ext uri="{FF2B5EF4-FFF2-40B4-BE49-F238E27FC236}">
                      <a16:creationId xmlns:a16="http://schemas.microsoft.com/office/drawing/2014/main" id="{B9AE8849-1EBF-4119-A5E1-D0DD4973BB83}"/>
                    </a:ext>
                  </a:extLst>
                </p:cNvPr>
                <p:cNvSpPr/>
                <p:nvPr/>
              </p:nvSpPr>
              <p:spPr>
                <a:xfrm>
                  <a:off x="8730582" y="602901"/>
                  <a:ext cx="187419" cy="519604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6">
                  <a:extLst>
                    <a:ext uri="{FF2B5EF4-FFF2-40B4-BE49-F238E27FC236}">
                      <a16:creationId xmlns:a16="http://schemas.microsoft.com/office/drawing/2014/main" id="{8678E3A0-0281-49FB-B2E7-A5D6244D78B1}"/>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arallelogram 7">
                  <a:extLst>
                    <a:ext uri="{FF2B5EF4-FFF2-40B4-BE49-F238E27FC236}">
                      <a16:creationId xmlns:a16="http://schemas.microsoft.com/office/drawing/2014/main" id="{19E81DA9-AB7B-4374-94A2-8B303C90D9DA}"/>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aphic 24">
              <a:extLst>
                <a:ext uri="{FF2B5EF4-FFF2-40B4-BE49-F238E27FC236}">
                  <a16:creationId xmlns:a16="http://schemas.microsoft.com/office/drawing/2014/main" id="{DA1FE707-2AFC-4654-AAD0-B0C34B8C65E8}"/>
                </a:ext>
              </a:extLst>
            </p:cNvPr>
            <p:cNvGrpSpPr/>
            <p:nvPr/>
          </p:nvGrpSpPr>
          <p:grpSpPr>
            <a:xfrm>
              <a:off x="192590" y="433895"/>
              <a:ext cx="5275779" cy="6432369"/>
              <a:chOff x="3281711" y="608"/>
              <a:chExt cx="5624879" cy="6858000"/>
            </a:xfrm>
          </p:grpSpPr>
          <p:grpSp>
            <p:nvGrpSpPr>
              <p:cNvPr id="10" name="Graphic 24">
                <a:extLst>
                  <a:ext uri="{FF2B5EF4-FFF2-40B4-BE49-F238E27FC236}">
                    <a16:creationId xmlns:a16="http://schemas.microsoft.com/office/drawing/2014/main" id="{BADCBA4C-9116-4996-BAA2-03BEC1313EBA}"/>
                  </a:ext>
                </a:extLst>
              </p:cNvPr>
              <p:cNvGrpSpPr/>
              <p:nvPr/>
            </p:nvGrpSpPr>
            <p:grpSpPr>
              <a:xfrm>
                <a:off x="3286299" y="608"/>
                <a:ext cx="5620291" cy="6858000"/>
                <a:chOff x="3286299" y="608"/>
                <a:chExt cx="5620291" cy="6858000"/>
              </a:xfrm>
              <a:solidFill>
                <a:schemeClr val="accent1"/>
              </a:solidFill>
            </p:grpSpPr>
            <p:sp>
              <p:nvSpPr>
                <p:cNvPr id="31" name="Freeform: Shape 35">
                  <a:extLst>
                    <a:ext uri="{FF2B5EF4-FFF2-40B4-BE49-F238E27FC236}">
                      <a16:creationId xmlns:a16="http://schemas.microsoft.com/office/drawing/2014/main" id="{9CE2F87A-1B47-4F88-8045-5BEB3E73B75F}"/>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2" name="Freeform: Shape 36">
                  <a:extLst>
                    <a:ext uri="{FF2B5EF4-FFF2-40B4-BE49-F238E27FC236}">
                      <a16:creationId xmlns:a16="http://schemas.microsoft.com/office/drawing/2014/main" id="{BEBE0731-738F-450B-BC4E-4563758A9436}"/>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3" name="Freeform: Shape 37">
                  <a:extLst>
                    <a:ext uri="{FF2B5EF4-FFF2-40B4-BE49-F238E27FC236}">
                      <a16:creationId xmlns:a16="http://schemas.microsoft.com/office/drawing/2014/main" id="{595A4A17-BE52-4656-B4A4-17AA7DFBC3B9}"/>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34" name="Freeform: Shape 38">
                  <a:extLst>
                    <a:ext uri="{FF2B5EF4-FFF2-40B4-BE49-F238E27FC236}">
                      <a16:creationId xmlns:a16="http://schemas.microsoft.com/office/drawing/2014/main" id="{24782752-6219-4024-8BB8-2FF7AAA24475}"/>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11" name="Graphic 24">
                <a:extLst>
                  <a:ext uri="{FF2B5EF4-FFF2-40B4-BE49-F238E27FC236}">
                    <a16:creationId xmlns:a16="http://schemas.microsoft.com/office/drawing/2014/main" id="{B654186C-4A97-4897-B2BF-5C59212789A4}"/>
                  </a:ext>
                </a:extLst>
              </p:cNvPr>
              <p:cNvGrpSpPr/>
              <p:nvPr/>
            </p:nvGrpSpPr>
            <p:grpSpPr>
              <a:xfrm>
                <a:off x="3281711" y="1306336"/>
                <a:ext cx="5419820" cy="4803754"/>
                <a:chOff x="3281711" y="1306336"/>
                <a:chExt cx="5419820" cy="4803754"/>
              </a:xfrm>
              <a:solidFill>
                <a:schemeClr val="accent1"/>
              </a:solidFill>
            </p:grpSpPr>
            <p:sp>
              <p:nvSpPr>
                <p:cNvPr id="28" name="Freeform: Shape 32">
                  <a:extLst>
                    <a:ext uri="{FF2B5EF4-FFF2-40B4-BE49-F238E27FC236}">
                      <a16:creationId xmlns:a16="http://schemas.microsoft.com/office/drawing/2014/main" id="{6D60E2C9-8AD6-4962-B3C6-1C8580D056FA}"/>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29" name="Freeform: Shape 33">
                  <a:extLst>
                    <a:ext uri="{FF2B5EF4-FFF2-40B4-BE49-F238E27FC236}">
                      <a16:creationId xmlns:a16="http://schemas.microsoft.com/office/drawing/2014/main" id="{543D6EA4-84BE-4093-827F-F68DB83B2A80}"/>
                    </a:ext>
                  </a:extLst>
                </p:cNvPr>
                <p:cNvSpPr/>
                <p:nvPr/>
              </p:nvSpPr>
              <p:spPr>
                <a:xfrm>
                  <a:off x="3281711" y="1306336"/>
                  <a:ext cx="5419820" cy="4803754"/>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chemeClr val="bg1">
                    <a:lumMod val="95000"/>
                  </a:schemeClr>
                </a:solidFill>
                <a:ln w="7773" cap="flat">
                  <a:noFill/>
                  <a:prstDash val="solid"/>
                  <a:miter/>
                </a:ln>
              </p:spPr>
              <p:txBody>
                <a:bodyPr rtlCol="0" anchor="ctr"/>
                <a:lstStyle/>
                <a:p>
                  <a:endParaRPr lang="en-US"/>
                </a:p>
              </p:txBody>
            </p:sp>
            <p:sp>
              <p:nvSpPr>
                <p:cNvPr id="30" name="Freeform: Shape 34">
                  <a:extLst>
                    <a:ext uri="{FF2B5EF4-FFF2-40B4-BE49-F238E27FC236}">
                      <a16:creationId xmlns:a16="http://schemas.microsoft.com/office/drawing/2014/main" id="{E67EF871-B400-4DD4-BACB-11B230272DF0}"/>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12" name="Freeform: Shape 16">
                <a:extLst>
                  <a:ext uri="{FF2B5EF4-FFF2-40B4-BE49-F238E27FC236}">
                    <a16:creationId xmlns:a16="http://schemas.microsoft.com/office/drawing/2014/main" id="{3A641619-632B-4B81-93DE-2274C4B07D77}"/>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13" name="Freeform: Shape 17">
                <a:extLst>
                  <a:ext uri="{FF2B5EF4-FFF2-40B4-BE49-F238E27FC236}">
                    <a16:creationId xmlns:a16="http://schemas.microsoft.com/office/drawing/2014/main" id="{04230B10-2721-4712-85E3-8DA6D90E3289}"/>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a:p>
            </p:txBody>
          </p:sp>
          <p:sp>
            <p:nvSpPr>
              <p:cNvPr id="14" name="Freeform: Shape 18">
                <a:extLst>
                  <a:ext uri="{FF2B5EF4-FFF2-40B4-BE49-F238E27FC236}">
                    <a16:creationId xmlns:a16="http://schemas.microsoft.com/office/drawing/2014/main" id="{7E49BB41-76A6-4A2E-91A3-487F4898B0CB}"/>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15" name="Graphic 24">
                <a:extLst>
                  <a:ext uri="{FF2B5EF4-FFF2-40B4-BE49-F238E27FC236}">
                    <a16:creationId xmlns:a16="http://schemas.microsoft.com/office/drawing/2014/main" id="{69F42FFE-308F-4C11-A9E3-522AFACC20CA}"/>
                  </a:ext>
                </a:extLst>
              </p:cNvPr>
              <p:cNvGrpSpPr/>
              <p:nvPr/>
            </p:nvGrpSpPr>
            <p:grpSpPr>
              <a:xfrm>
                <a:off x="3822070" y="2993077"/>
                <a:ext cx="4040070" cy="2506556"/>
                <a:chOff x="3822070" y="2993077"/>
                <a:chExt cx="4040070" cy="2506556"/>
              </a:xfrm>
              <a:solidFill>
                <a:srgbClr val="A1C1E2"/>
              </a:solidFill>
            </p:grpSpPr>
            <p:sp>
              <p:nvSpPr>
                <p:cNvPr id="17" name="Freeform: Shape 21">
                  <a:extLst>
                    <a:ext uri="{FF2B5EF4-FFF2-40B4-BE49-F238E27FC236}">
                      <a16:creationId xmlns:a16="http://schemas.microsoft.com/office/drawing/2014/main" id="{6DBCB85F-CBD0-495A-ABB5-4E229D3EED10}"/>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8" name="Freeform: Shape 22">
                  <a:extLst>
                    <a:ext uri="{FF2B5EF4-FFF2-40B4-BE49-F238E27FC236}">
                      <a16:creationId xmlns:a16="http://schemas.microsoft.com/office/drawing/2014/main" id="{6ABA99F1-D991-49A3-A348-F0806DC66E5A}"/>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9" name="Freeform: Shape 23">
                  <a:extLst>
                    <a:ext uri="{FF2B5EF4-FFF2-40B4-BE49-F238E27FC236}">
                      <a16:creationId xmlns:a16="http://schemas.microsoft.com/office/drawing/2014/main" id="{DFD352B9-109B-4A32-B206-8C10E734331B}"/>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0" name="Freeform: Shape 24">
                  <a:extLst>
                    <a:ext uri="{FF2B5EF4-FFF2-40B4-BE49-F238E27FC236}">
                      <a16:creationId xmlns:a16="http://schemas.microsoft.com/office/drawing/2014/main" id="{18FDC8A6-1383-4444-9BAE-A97991489D24}"/>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1" name="Freeform: Shape 25">
                  <a:extLst>
                    <a:ext uri="{FF2B5EF4-FFF2-40B4-BE49-F238E27FC236}">
                      <a16:creationId xmlns:a16="http://schemas.microsoft.com/office/drawing/2014/main" id="{40757850-AB83-48FE-96F5-AB0C1FE1094E}"/>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2" name="Freeform: Shape 26">
                  <a:extLst>
                    <a:ext uri="{FF2B5EF4-FFF2-40B4-BE49-F238E27FC236}">
                      <a16:creationId xmlns:a16="http://schemas.microsoft.com/office/drawing/2014/main" id="{FBA714EF-B43D-45A8-9131-DA434B1D1340}"/>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3" name="Freeform: Shape 27">
                  <a:extLst>
                    <a:ext uri="{FF2B5EF4-FFF2-40B4-BE49-F238E27FC236}">
                      <a16:creationId xmlns:a16="http://schemas.microsoft.com/office/drawing/2014/main" id="{74F31A28-D81F-466B-A853-895260150C4B}"/>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4" name="Freeform: Shape 28">
                  <a:extLst>
                    <a:ext uri="{FF2B5EF4-FFF2-40B4-BE49-F238E27FC236}">
                      <a16:creationId xmlns:a16="http://schemas.microsoft.com/office/drawing/2014/main" id="{B0B0C9F0-1933-4C64-B595-E455E4A3F07E}"/>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5" name="Freeform: Shape 29">
                  <a:extLst>
                    <a:ext uri="{FF2B5EF4-FFF2-40B4-BE49-F238E27FC236}">
                      <a16:creationId xmlns:a16="http://schemas.microsoft.com/office/drawing/2014/main" id="{A4E15B3A-02D5-4C48-9B66-86C5F7721F51}"/>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626159BC-BE83-4831-9DD4-38551CDD4344}"/>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7" name="Freeform: Shape 31">
                  <a:extLst>
                    <a:ext uri="{FF2B5EF4-FFF2-40B4-BE49-F238E27FC236}">
                      <a16:creationId xmlns:a16="http://schemas.microsoft.com/office/drawing/2014/main" id="{BBCA43AB-1685-42A5-BC29-F20398C5B582}"/>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chemeClr val="bg1">
                    <a:lumMod val="85000"/>
                  </a:schemeClr>
                </a:solidFill>
                <a:ln w="7773" cap="flat">
                  <a:noFill/>
                  <a:prstDash val="solid"/>
                  <a:miter/>
                </a:ln>
              </p:spPr>
              <p:txBody>
                <a:bodyPr rtlCol="0" anchor="ctr"/>
                <a:lstStyle/>
                <a:p>
                  <a:endParaRPr lang="en-US"/>
                </a:p>
              </p:txBody>
            </p:sp>
          </p:grpSp>
          <p:sp>
            <p:nvSpPr>
              <p:cNvPr id="16" name="Freeform: Shape 20">
                <a:extLst>
                  <a:ext uri="{FF2B5EF4-FFF2-40B4-BE49-F238E27FC236}">
                    <a16:creationId xmlns:a16="http://schemas.microsoft.com/office/drawing/2014/main" id="{E5971981-BA1A-4E5F-92E2-B96B16B6F204}"/>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chemeClr val="accent3"/>
              </a:solidFill>
              <a:ln w="7773" cap="flat">
                <a:noFill/>
                <a:prstDash val="solid"/>
                <a:miter/>
              </a:ln>
            </p:spPr>
            <p:txBody>
              <a:bodyPr rtlCol="0" anchor="ctr"/>
              <a:lstStyle/>
              <a:p>
                <a:endParaRPr lang="en-US"/>
              </a:p>
            </p:txBody>
          </p:sp>
        </p:grpSp>
        <p:sp>
          <p:nvSpPr>
            <p:cNvPr id="9" name="Freeform: Shape 56">
              <a:extLst>
                <a:ext uri="{FF2B5EF4-FFF2-40B4-BE49-F238E27FC236}">
                  <a16:creationId xmlns:a16="http://schemas.microsoft.com/office/drawing/2014/main" id="{B877B77B-6EFA-4DF2-8E5B-45144B971624}"/>
                </a:ext>
              </a:extLst>
            </p:cNvPr>
            <p:cNvSpPr/>
            <p:nvPr/>
          </p:nvSpPr>
          <p:spPr>
            <a:xfrm>
              <a:off x="3895126" y="3986949"/>
              <a:ext cx="1115695" cy="1764664"/>
            </a:xfrm>
            <a:custGeom>
              <a:avLst/>
              <a:gdLst>
                <a:gd name="connsiteX0" fmla="*/ 502892 w 1115695"/>
                <a:gd name="connsiteY0" fmla="*/ 913254 h 1764664"/>
                <a:gd name="connsiteX1" fmla="*/ 479251 w 1115695"/>
                <a:gd name="connsiteY1" fmla="*/ 947385 h 1764664"/>
                <a:gd name="connsiteX2" fmla="*/ 524186 w 1115695"/>
                <a:gd name="connsiteY2" fmla="*/ 944411 h 1764664"/>
                <a:gd name="connsiteX3" fmla="*/ 502892 w 1115695"/>
                <a:gd name="connsiteY3" fmla="*/ 913254 h 1764664"/>
                <a:gd name="connsiteX4" fmla="*/ 296068 w 1115695"/>
                <a:gd name="connsiteY4" fmla="*/ 857673 h 1764664"/>
                <a:gd name="connsiteX5" fmla="*/ 345386 w 1115695"/>
                <a:gd name="connsiteY5" fmla="*/ 908713 h 1764664"/>
                <a:gd name="connsiteX6" fmla="*/ 296068 w 1115695"/>
                <a:gd name="connsiteY6" fmla="*/ 857673 h 1764664"/>
                <a:gd name="connsiteX7" fmla="*/ 701732 w 1115695"/>
                <a:gd name="connsiteY7" fmla="*/ 834970 h 1764664"/>
                <a:gd name="connsiteX8" fmla="*/ 652883 w 1115695"/>
                <a:gd name="connsiteY8" fmla="*/ 859551 h 1764664"/>
                <a:gd name="connsiteX9" fmla="*/ 650535 w 1115695"/>
                <a:gd name="connsiteY9" fmla="*/ 901981 h 1764664"/>
                <a:gd name="connsiteX10" fmla="*/ 701732 w 1115695"/>
                <a:gd name="connsiteY10" fmla="*/ 834970 h 1764664"/>
                <a:gd name="connsiteX11" fmla="*/ 424139 w 1115695"/>
                <a:gd name="connsiteY11" fmla="*/ 0 h 1764664"/>
                <a:gd name="connsiteX12" fmla="*/ 447805 w 1115695"/>
                <a:gd name="connsiteY12" fmla="*/ 0 h 1764664"/>
                <a:gd name="connsiteX13" fmla="*/ 317292 w 1115695"/>
                <a:gd name="connsiteY13" fmla="*/ 124575 h 1764664"/>
                <a:gd name="connsiteX14" fmla="*/ 306034 w 1115695"/>
                <a:gd name="connsiteY14" fmla="*/ 128488 h 1764664"/>
                <a:gd name="connsiteX15" fmla="*/ 129324 w 1115695"/>
                <a:gd name="connsiteY15" fmla="*/ 366053 h 1764664"/>
                <a:gd name="connsiteX16" fmla="*/ 257239 w 1115695"/>
                <a:gd name="connsiteY16" fmla="*/ 730540 h 1764664"/>
                <a:gd name="connsiteX17" fmla="*/ 424139 w 1115695"/>
                <a:gd name="connsiteY17" fmla="*/ 702985 h 1764664"/>
                <a:gd name="connsiteX18" fmla="*/ 509312 w 1115695"/>
                <a:gd name="connsiteY18" fmla="*/ 721146 h 1764664"/>
                <a:gd name="connsiteX19" fmla="*/ 543287 w 1115695"/>
                <a:gd name="connsiteY19" fmla="*/ 710187 h 1764664"/>
                <a:gd name="connsiteX20" fmla="*/ 709091 w 1115695"/>
                <a:gd name="connsiteY20" fmla="*/ 698601 h 1764664"/>
                <a:gd name="connsiteX21" fmla="*/ 741030 w 1115695"/>
                <a:gd name="connsiteY21" fmla="*/ 693747 h 1764664"/>
                <a:gd name="connsiteX22" fmla="*/ 831996 w 1115695"/>
                <a:gd name="connsiteY22" fmla="*/ 373255 h 1764664"/>
                <a:gd name="connsiteX23" fmla="*/ 617506 w 1115695"/>
                <a:gd name="connsiteY23" fmla="*/ 112095 h 1764664"/>
                <a:gd name="connsiteX24" fmla="*/ 591486 w 1115695"/>
                <a:gd name="connsiteY24" fmla="*/ 104278 h 1764664"/>
                <a:gd name="connsiteX25" fmla="*/ 659162 w 1115695"/>
                <a:gd name="connsiteY25" fmla="*/ 39680 h 1764664"/>
                <a:gd name="connsiteX26" fmla="*/ 707838 w 1115695"/>
                <a:gd name="connsiteY26" fmla="*/ 62157 h 1764664"/>
                <a:gd name="connsiteX27" fmla="*/ 923431 w 1115695"/>
                <a:gd name="connsiteY27" fmla="*/ 496473 h 1764664"/>
                <a:gd name="connsiteX28" fmla="*/ 795046 w 1115695"/>
                <a:gd name="connsiteY28" fmla="*/ 761854 h 1764664"/>
                <a:gd name="connsiteX29" fmla="*/ 785026 w 1115695"/>
                <a:gd name="connsiteY29" fmla="*/ 797238 h 1764664"/>
                <a:gd name="connsiteX30" fmla="*/ 726157 w 1115695"/>
                <a:gd name="connsiteY30" fmla="*/ 962103 h 1764664"/>
                <a:gd name="connsiteX31" fmla="*/ 884133 w 1115695"/>
                <a:gd name="connsiteY31" fmla="*/ 1412702 h 1764664"/>
                <a:gd name="connsiteX32" fmla="*/ 1036315 w 1115695"/>
                <a:gd name="connsiteY32" fmla="*/ 1359312 h 1764664"/>
                <a:gd name="connsiteX33" fmla="*/ 1049154 w 1115695"/>
                <a:gd name="connsiteY33" fmla="*/ 1392974 h 1764664"/>
                <a:gd name="connsiteX34" fmla="*/ 958971 w 1115695"/>
                <a:gd name="connsiteY34" fmla="*/ 1425697 h 1764664"/>
                <a:gd name="connsiteX35" fmla="*/ 967583 w 1115695"/>
                <a:gd name="connsiteY35" fmla="*/ 1453565 h 1764664"/>
                <a:gd name="connsiteX36" fmla="*/ 1043831 w 1115695"/>
                <a:gd name="connsiteY36" fmla="*/ 1427889 h 1764664"/>
                <a:gd name="connsiteX37" fmla="*/ 1055886 w 1115695"/>
                <a:gd name="connsiteY37" fmla="*/ 1462960 h 1764664"/>
                <a:gd name="connsiteX38" fmla="*/ 980891 w 1115695"/>
                <a:gd name="connsiteY38" fmla="*/ 1490515 h 1764664"/>
                <a:gd name="connsiteX39" fmla="*/ 990128 w 1115695"/>
                <a:gd name="connsiteY39" fmla="*/ 1516349 h 1764664"/>
                <a:gd name="connsiteX40" fmla="*/ 1080937 w 1115695"/>
                <a:gd name="connsiteY40" fmla="*/ 1485662 h 1764664"/>
                <a:gd name="connsiteX41" fmla="*/ 1093775 w 1115695"/>
                <a:gd name="connsiteY41" fmla="*/ 1520576 h 1764664"/>
                <a:gd name="connsiteX42" fmla="*/ 1002967 w 1115695"/>
                <a:gd name="connsiteY42" fmla="*/ 1553768 h 1764664"/>
                <a:gd name="connsiteX43" fmla="*/ 1013144 w 1115695"/>
                <a:gd name="connsiteY43" fmla="*/ 1582733 h 1764664"/>
                <a:gd name="connsiteX44" fmla="*/ 1102700 w 1115695"/>
                <a:gd name="connsiteY44" fmla="*/ 1552359 h 1764664"/>
                <a:gd name="connsiteX45" fmla="*/ 1115695 w 1115695"/>
                <a:gd name="connsiteY45" fmla="*/ 1582890 h 1764664"/>
                <a:gd name="connsiteX46" fmla="*/ 881627 w 1115695"/>
                <a:gd name="connsiteY46" fmla="*/ 1665087 h 1764664"/>
                <a:gd name="connsiteX47" fmla="*/ 802092 w 1115695"/>
                <a:gd name="connsiteY47" fmla="*/ 1438065 h 1764664"/>
                <a:gd name="connsiteX48" fmla="*/ 654136 w 1115695"/>
                <a:gd name="connsiteY48" fmla="*/ 1015648 h 1764664"/>
                <a:gd name="connsiteX49" fmla="*/ 625328 w 1115695"/>
                <a:gd name="connsiteY49" fmla="*/ 986684 h 1764664"/>
                <a:gd name="connsiteX50" fmla="*/ 579454 w 1115695"/>
                <a:gd name="connsiteY50" fmla="*/ 1009386 h 1764664"/>
                <a:gd name="connsiteX51" fmla="*/ 581019 w 1115695"/>
                <a:gd name="connsiteY51" fmla="*/ 1028174 h 1764664"/>
                <a:gd name="connsiteX52" fmla="*/ 750268 w 1115695"/>
                <a:gd name="connsiteY52" fmla="*/ 1695931 h 1764664"/>
                <a:gd name="connsiteX53" fmla="*/ 749485 w 1115695"/>
                <a:gd name="connsiteY53" fmla="*/ 1704855 h 1764664"/>
                <a:gd name="connsiteX54" fmla="*/ 516044 w 1115695"/>
                <a:gd name="connsiteY54" fmla="*/ 1764664 h 1764664"/>
                <a:gd name="connsiteX55" fmla="*/ 529509 w 1115695"/>
                <a:gd name="connsiteY55" fmla="*/ 1727244 h 1764664"/>
                <a:gd name="connsiteX56" fmla="*/ 596676 w 1115695"/>
                <a:gd name="connsiteY56" fmla="*/ 1708456 h 1764664"/>
                <a:gd name="connsiteX57" fmla="*/ 590100 w 1115695"/>
                <a:gd name="connsiteY57" fmla="*/ 1678865 h 1764664"/>
                <a:gd name="connsiteX58" fmla="*/ 496317 w 1115695"/>
                <a:gd name="connsiteY58" fmla="*/ 1701724 h 1764664"/>
                <a:gd name="connsiteX59" fmla="*/ 486766 w 1115695"/>
                <a:gd name="connsiteY59" fmla="*/ 1665713 h 1764664"/>
                <a:gd name="connsiteX60" fmla="*/ 578201 w 1115695"/>
                <a:gd name="connsiteY60" fmla="*/ 1641289 h 1764664"/>
                <a:gd name="connsiteX61" fmla="*/ 574443 w 1115695"/>
                <a:gd name="connsiteY61" fmla="*/ 1614360 h 1764664"/>
                <a:gd name="connsiteX62" fmla="*/ 495377 w 1115695"/>
                <a:gd name="connsiteY62" fmla="*/ 1632678 h 1764664"/>
                <a:gd name="connsiteX63" fmla="*/ 485357 w 1115695"/>
                <a:gd name="connsiteY63" fmla="*/ 1597450 h 1764664"/>
                <a:gd name="connsiteX64" fmla="*/ 541564 w 1115695"/>
                <a:gd name="connsiteY64" fmla="*/ 1582107 h 1764664"/>
                <a:gd name="connsiteX65" fmla="*/ 553620 w 1115695"/>
                <a:gd name="connsiteY65" fmla="*/ 1548288 h 1764664"/>
                <a:gd name="connsiteX66" fmla="*/ 464064 w 1115695"/>
                <a:gd name="connsiteY66" fmla="*/ 1570521 h 1764664"/>
                <a:gd name="connsiteX67" fmla="*/ 453730 w 1115695"/>
                <a:gd name="connsiteY67" fmla="*/ 1535920 h 1764664"/>
                <a:gd name="connsiteX68" fmla="*/ 581959 w 1115695"/>
                <a:gd name="connsiteY68" fmla="*/ 1503510 h 1764664"/>
                <a:gd name="connsiteX69" fmla="*/ 604191 w 1115695"/>
                <a:gd name="connsiteY69" fmla="*/ 1466091 h 1764664"/>
                <a:gd name="connsiteX70" fmla="*/ 499605 w 1115695"/>
                <a:gd name="connsiteY70" fmla="*/ 1054634 h 1764664"/>
                <a:gd name="connsiteX71" fmla="*/ 471892 w 1115695"/>
                <a:gd name="connsiteY71" fmla="*/ 1027547 h 1764664"/>
                <a:gd name="connsiteX72" fmla="*/ 408796 w 1115695"/>
                <a:gd name="connsiteY72" fmla="*/ 1002027 h 1764664"/>
                <a:gd name="connsiteX73" fmla="*/ 374038 w 1115695"/>
                <a:gd name="connsiteY73" fmla="*/ 1016431 h 1764664"/>
                <a:gd name="connsiteX74" fmla="*/ 312194 w 1115695"/>
                <a:gd name="connsiteY74" fmla="*/ 1338802 h 1764664"/>
                <a:gd name="connsiteX75" fmla="*/ 242522 w 1115695"/>
                <a:gd name="connsiteY75" fmla="*/ 1701567 h 1764664"/>
                <a:gd name="connsiteX76" fmla="*/ 102708 w 1115695"/>
                <a:gd name="connsiteY76" fmla="*/ 1675107 h 1764664"/>
                <a:gd name="connsiteX77" fmla="*/ 0 w 1115695"/>
                <a:gd name="connsiteY77" fmla="*/ 1657259 h 1764664"/>
                <a:gd name="connsiteX78" fmla="*/ 0 w 1115695"/>
                <a:gd name="connsiteY78" fmla="*/ 1636749 h 1764664"/>
                <a:gd name="connsiteX79" fmla="*/ 22232 w 1115695"/>
                <a:gd name="connsiteY79" fmla="*/ 1625163 h 1764664"/>
                <a:gd name="connsiteX80" fmla="*/ 100203 w 1115695"/>
                <a:gd name="connsiteY80" fmla="*/ 1639254 h 1764664"/>
                <a:gd name="connsiteX81" fmla="*/ 105996 w 1115695"/>
                <a:gd name="connsiteY81" fmla="*/ 1609349 h 1764664"/>
                <a:gd name="connsiteX82" fmla="*/ 12369 w 1115695"/>
                <a:gd name="connsiteY82" fmla="*/ 1590561 h 1764664"/>
                <a:gd name="connsiteX83" fmla="*/ 18631 w 1115695"/>
                <a:gd name="connsiteY83" fmla="*/ 1553925 h 1764664"/>
                <a:gd name="connsiteX84" fmla="*/ 113354 w 1115695"/>
                <a:gd name="connsiteY84" fmla="*/ 1570677 h 1764664"/>
                <a:gd name="connsiteX85" fmla="*/ 118834 w 1115695"/>
                <a:gd name="connsiteY85" fmla="*/ 1544218 h 1764664"/>
                <a:gd name="connsiteX86" fmla="*/ 40081 w 1115695"/>
                <a:gd name="connsiteY86" fmla="*/ 1526995 h 1764664"/>
                <a:gd name="connsiteX87" fmla="*/ 47753 w 1115695"/>
                <a:gd name="connsiteY87" fmla="*/ 1491298 h 1764664"/>
                <a:gd name="connsiteX88" fmla="*/ 126193 w 1115695"/>
                <a:gd name="connsiteY88" fmla="*/ 1504919 h 1764664"/>
                <a:gd name="connsiteX89" fmla="*/ 131203 w 1115695"/>
                <a:gd name="connsiteY89" fmla="*/ 1477364 h 1764664"/>
                <a:gd name="connsiteX90" fmla="*/ 36793 w 1115695"/>
                <a:gd name="connsiteY90" fmla="*/ 1457010 h 1764664"/>
                <a:gd name="connsiteX91" fmla="*/ 44465 w 1115695"/>
                <a:gd name="connsiteY91" fmla="*/ 1422409 h 1764664"/>
                <a:gd name="connsiteX92" fmla="*/ 201971 w 1115695"/>
                <a:gd name="connsiteY92" fmla="*/ 1452313 h 1764664"/>
                <a:gd name="connsiteX93" fmla="*/ 214496 w 1115695"/>
                <a:gd name="connsiteY93" fmla="*/ 1393601 h 1764664"/>
                <a:gd name="connsiteX94" fmla="*/ 288709 w 1115695"/>
                <a:gd name="connsiteY94" fmla="*/ 1006568 h 1764664"/>
                <a:gd name="connsiteX95" fmla="*/ 273835 w 1115695"/>
                <a:gd name="connsiteY95" fmla="*/ 969305 h 1764664"/>
                <a:gd name="connsiteX96" fmla="*/ 210895 w 1115695"/>
                <a:gd name="connsiteY96" fmla="*/ 825107 h 1764664"/>
                <a:gd name="connsiteX97" fmla="*/ 197118 w 1115695"/>
                <a:gd name="connsiteY97" fmla="*/ 792071 h 1764664"/>
                <a:gd name="connsiteX98" fmla="*/ 40864 w 1115695"/>
                <a:gd name="connsiteY98" fmla="*/ 375604 h 1764664"/>
                <a:gd name="connsiteX99" fmla="*/ 298416 w 1115695"/>
                <a:gd name="connsiteY99" fmla="*/ 38515 h 1764664"/>
                <a:gd name="connsiteX100" fmla="*/ 424139 w 1115695"/>
                <a:gd name="connsiteY100" fmla="*/ 0 h 17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115695" h="1764664">
                  <a:moveTo>
                    <a:pt x="502892" y="913254"/>
                  </a:moveTo>
                  <a:cubicBezTo>
                    <a:pt x="495690" y="923900"/>
                    <a:pt x="489115" y="933294"/>
                    <a:pt x="479251" y="947385"/>
                  </a:cubicBezTo>
                  <a:cubicBezTo>
                    <a:pt x="495847" y="946289"/>
                    <a:pt x="507903" y="945506"/>
                    <a:pt x="524186" y="944411"/>
                  </a:cubicBezTo>
                  <a:cubicBezTo>
                    <a:pt x="515574" y="931729"/>
                    <a:pt x="509625" y="923117"/>
                    <a:pt x="502892" y="913254"/>
                  </a:cubicBezTo>
                  <a:close/>
                  <a:moveTo>
                    <a:pt x="296068" y="857673"/>
                  </a:moveTo>
                  <a:cubicBezTo>
                    <a:pt x="300608" y="888986"/>
                    <a:pt x="315952" y="904956"/>
                    <a:pt x="345386" y="908713"/>
                  </a:cubicBezTo>
                  <a:cubicBezTo>
                    <a:pt x="340689" y="867380"/>
                    <a:pt x="340689" y="867380"/>
                    <a:pt x="296068" y="857673"/>
                  </a:cubicBezTo>
                  <a:close/>
                  <a:moveTo>
                    <a:pt x="701732" y="834970"/>
                  </a:moveTo>
                  <a:cubicBezTo>
                    <a:pt x="685293" y="843268"/>
                    <a:pt x="668853" y="851566"/>
                    <a:pt x="652883" y="859551"/>
                  </a:cubicBezTo>
                  <a:cubicBezTo>
                    <a:pt x="652257" y="873486"/>
                    <a:pt x="651474" y="886637"/>
                    <a:pt x="650535" y="901981"/>
                  </a:cubicBezTo>
                  <a:cubicBezTo>
                    <a:pt x="689050" y="892900"/>
                    <a:pt x="708778" y="866440"/>
                    <a:pt x="701732" y="834970"/>
                  </a:cubicBezTo>
                  <a:close/>
                  <a:moveTo>
                    <a:pt x="424139" y="0"/>
                  </a:moveTo>
                  <a:lnTo>
                    <a:pt x="447805" y="0"/>
                  </a:lnTo>
                  <a:lnTo>
                    <a:pt x="317292" y="124575"/>
                  </a:lnTo>
                  <a:lnTo>
                    <a:pt x="306034" y="128488"/>
                  </a:lnTo>
                  <a:cubicBezTo>
                    <a:pt x="214898" y="175091"/>
                    <a:pt x="154453" y="255556"/>
                    <a:pt x="129324" y="366053"/>
                  </a:cubicBezTo>
                  <a:cubicBezTo>
                    <a:pt x="96132" y="511190"/>
                    <a:pt x="143885" y="633469"/>
                    <a:pt x="257239" y="730540"/>
                  </a:cubicBezTo>
                  <a:cubicBezTo>
                    <a:pt x="308437" y="687954"/>
                    <a:pt x="365114" y="674490"/>
                    <a:pt x="424139" y="702985"/>
                  </a:cubicBezTo>
                  <a:cubicBezTo>
                    <a:pt x="452478" y="716606"/>
                    <a:pt x="478625" y="726157"/>
                    <a:pt x="509312" y="721146"/>
                  </a:cubicBezTo>
                  <a:cubicBezTo>
                    <a:pt x="521054" y="719268"/>
                    <a:pt x="533893" y="716606"/>
                    <a:pt x="543287" y="710187"/>
                  </a:cubicBezTo>
                  <a:cubicBezTo>
                    <a:pt x="596676" y="673863"/>
                    <a:pt x="651944" y="668540"/>
                    <a:pt x="709091" y="698601"/>
                  </a:cubicBezTo>
                  <a:cubicBezTo>
                    <a:pt x="723182" y="705959"/>
                    <a:pt x="730541" y="705333"/>
                    <a:pt x="741030" y="693747"/>
                  </a:cubicBezTo>
                  <a:cubicBezTo>
                    <a:pt x="824637" y="601843"/>
                    <a:pt x="855794" y="493811"/>
                    <a:pt x="831996" y="373255"/>
                  </a:cubicBezTo>
                  <a:cubicBezTo>
                    <a:pt x="807826" y="251035"/>
                    <a:pt x="724454" y="156031"/>
                    <a:pt x="617506" y="112095"/>
                  </a:cubicBezTo>
                  <a:lnTo>
                    <a:pt x="591486" y="104278"/>
                  </a:lnTo>
                  <a:lnTo>
                    <a:pt x="659162" y="39680"/>
                  </a:lnTo>
                  <a:lnTo>
                    <a:pt x="707838" y="62157"/>
                  </a:lnTo>
                  <a:cubicBezTo>
                    <a:pt x="866910" y="163612"/>
                    <a:pt x="939401" y="309846"/>
                    <a:pt x="923431" y="496473"/>
                  </a:cubicBezTo>
                  <a:cubicBezTo>
                    <a:pt x="914506" y="599337"/>
                    <a:pt x="868632" y="688424"/>
                    <a:pt x="795046" y="761854"/>
                  </a:cubicBezTo>
                  <a:cubicBezTo>
                    <a:pt x="784243" y="772657"/>
                    <a:pt x="780798" y="781425"/>
                    <a:pt x="785026" y="797238"/>
                  </a:cubicBezTo>
                  <a:cubicBezTo>
                    <a:pt x="801152" y="856733"/>
                    <a:pt x="782364" y="907461"/>
                    <a:pt x="726157" y="962103"/>
                  </a:cubicBezTo>
                  <a:cubicBezTo>
                    <a:pt x="778450" y="1111467"/>
                    <a:pt x="831056" y="1261302"/>
                    <a:pt x="884133" y="1412702"/>
                  </a:cubicBezTo>
                  <a:cubicBezTo>
                    <a:pt x="935956" y="1394540"/>
                    <a:pt x="985118" y="1377318"/>
                    <a:pt x="1036315" y="1359312"/>
                  </a:cubicBezTo>
                  <a:cubicBezTo>
                    <a:pt x="1040699" y="1370742"/>
                    <a:pt x="1044457" y="1380762"/>
                    <a:pt x="1049154" y="1392974"/>
                  </a:cubicBezTo>
                  <a:cubicBezTo>
                    <a:pt x="1018623" y="1404090"/>
                    <a:pt x="989502" y="1414580"/>
                    <a:pt x="958971" y="1425697"/>
                  </a:cubicBezTo>
                  <a:cubicBezTo>
                    <a:pt x="961946" y="1435560"/>
                    <a:pt x="964451" y="1443389"/>
                    <a:pt x="967583" y="1453565"/>
                  </a:cubicBezTo>
                  <a:cubicBezTo>
                    <a:pt x="993260" y="1444954"/>
                    <a:pt x="1017684" y="1436813"/>
                    <a:pt x="1043831" y="1427889"/>
                  </a:cubicBezTo>
                  <a:cubicBezTo>
                    <a:pt x="1047901" y="1439631"/>
                    <a:pt x="1051659" y="1450434"/>
                    <a:pt x="1055886" y="1462960"/>
                  </a:cubicBezTo>
                  <a:cubicBezTo>
                    <a:pt x="1030366" y="1472354"/>
                    <a:pt x="1006724" y="1481121"/>
                    <a:pt x="980891" y="1490515"/>
                  </a:cubicBezTo>
                  <a:cubicBezTo>
                    <a:pt x="984022" y="1499126"/>
                    <a:pt x="986684" y="1506642"/>
                    <a:pt x="990128" y="1516349"/>
                  </a:cubicBezTo>
                  <a:cubicBezTo>
                    <a:pt x="1020502" y="1506015"/>
                    <a:pt x="1049154" y="1496308"/>
                    <a:pt x="1080937" y="1485662"/>
                  </a:cubicBezTo>
                  <a:cubicBezTo>
                    <a:pt x="1085321" y="1497717"/>
                    <a:pt x="1089235" y="1508364"/>
                    <a:pt x="1093775" y="1520576"/>
                  </a:cubicBezTo>
                  <a:cubicBezTo>
                    <a:pt x="1062932" y="1531849"/>
                    <a:pt x="1033810" y="1542495"/>
                    <a:pt x="1002967" y="1553768"/>
                  </a:cubicBezTo>
                  <a:cubicBezTo>
                    <a:pt x="1006255" y="1563006"/>
                    <a:pt x="1009229" y="1571460"/>
                    <a:pt x="1013144" y="1582733"/>
                  </a:cubicBezTo>
                  <a:cubicBezTo>
                    <a:pt x="1043048" y="1572556"/>
                    <a:pt x="1071543" y="1562849"/>
                    <a:pt x="1102700" y="1552359"/>
                  </a:cubicBezTo>
                  <a:cubicBezTo>
                    <a:pt x="1106927" y="1562379"/>
                    <a:pt x="1110998" y="1571930"/>
                    <a:pt x="1115695" y="1582890"/>
                  </a:cubicBezTo>
                  <a:cubicBezTo>
                    <a:pt x="1036785" y="1610602"/>
                    <a:pt x="960224" y="1637531"/>
                    <a:pt x="881627" y="1665087"/>
                  </a:cubicBezTo>
                  <a:cubicBezTo>
                    <a:pt x="854698" y="1588056"/>
                    <a:pt x="828395" y="1513061"/>
                    <a:pt x="802092" y="1438065"/>
                  </a:cubicBezTo>
                  <a:cubicBezTo>
                    <a:pt x="752773" y="1297312"/>
                    <a:pt x="703298" y="1156559"/>
                    <a:pt x="654136" y="1015648"/>
                  </a:cubicBezTo>
                  <a:cubicBezTo>
                    <a:pt x="649126" y="1001244"/>
                    <a:pt x="646151" y="988406"/>
                    <a:pt x="625328" y="986684"/>
                  </a:cubicBezTo>
                  <a:cubicBezTo>
                    <a:pt x="603721" y="984961"/>
                    <a:pt x="592762" y="998739"/>
                    <a:pt x="579454" y="1009386"/>
                  </a:cubicBezTo>
                  <a:cubicBezTo>
                    <a:pt x="576635" y="1011578"/>
                    <a:pt x="579454" y="1021911"/>
                    <a:pt x="581019" y="1028174"/>
                  </a:cubicBezTo>
                  <a:cubicBezTo>
                    <a:pt x="637383" y="1250812"/>
                    <a:pt x="693904" y="1473293"/>
                    <a:pt x="750268" y="1695931"/>
                  </a:cubicBezTo>
                  <a:cubicBezTo>
                    <a:pt x="750581" y="1697496"/>
                    <a:pt x="749955" y="1699219"/>
                    <a:pt x="749485" y="1704855"/>
                  </a:cubicBezTo>
                  <a:cubicBezTo>
                    <a:pt x="672454" y="1724583"/>
                    <a:pt x="594014" y="1744623"/>
                    <a:pt x="516044" y="1764664"/>
                  </a:cubicBezTo>
                  <a:cubicBezTo>
                    <a:pt x="500231" y="1735542"/>
                    <a:pt x="500387" y="1735229"/>
                    <a:pt x="529509" y="1727244"/>
                  </a:cubicBezTo>
                  <a:cubicBezTo>
                    <a:pt x="551428" y="1721138"/>
                    <a:pt x="573347" y="1715032"/>
                    <a:pt x="596676" y="1708456"/>
                  </a:cubicBezTo>
                  <a:cubicBezTo>
                    <a:pt x="594327" y="1697966"/>
                    <a:pt x="592292" y="1689198"/>
                    <a:pt x="590100" y="1678865"/>
                  </a:cubicBezTo>
                  <a:cubicBezTo>
                    <a:pt x="558161" y="1686693"/>
                    <a:pt x="528100" y="1694052"/>
                    <a:pt x="496317" y="1701724"/>
                  </a:cubicBezTo>
                  <a:cubicBezTo>
                    <a:pt x="493029" y="1689512"/>
                    <a:pt x="490211" y="1678395"/>
                    <a:pt x="486766" y="1665713"/>
                  </a:cubicBezTo>
                  <a:cubicBezTo>
                    <a:pt x="517297" y="1657572"/>
                    <a:pt x="546575" y="1649744"/>
                    <a:pt x="578201" y="1641289"/>
                  </a:cubicBezTo>
                  <a:cubicBezTo>
                    <a:pt x="577105" y="1632991"/>
                    <a:pt x="576009" y="1625163"/>
                    <a:pt x="574443" y="1614360"/>
                  </a:cubicBezTo>
                  <a:cubicBezTo>
                    <a:pt x="547201" y="1620622"/>
                    <a:pt x="521994" y="1626415"/>
                    <a:pt x="495377" y="1632678"/>
                  </a:cubicBezTo>
                  <a:cubicBezTo>
                    <a:pt x="491933" y="1620622"/>
                    <a:pt x="488958" y="1610445"/>
                    <a:pt x="485357" y="1597450"/>
                  </a:cubicBezTo>
                  <a:cubicBezTo>
                    <a:pt x="504458" y="1592127"/>
                    <a:pt x="522620" y="1584768"/>
                    <a:pt x="541564" y="1582107"/>
                  </a:cubicBezTo>
                  <a:cubicBezTo>
                    <a:pt x="567711" y="1578662"/>
                    <a:pt x="565519" y="1567076"/>
                    <a:pt x="553620" y="1548288"/>
                  </a:cubicBezTo>
                  <a:cubicBezTo>
                    <a:pt x="524499" y="1555490"/>
                    <a:pt x="495064" y="1562849"/>
                    <a:pt x="464064" y="1570521"/>
                  </a:cubicBezTo>
                  <a:cubicBezTo>
                    <a:pt x="460776" y="1559405"/>
                    <a:pt x="457801" y="1549384"/>
                    <a:pt x="453730" y="1535920"/>
                  </a:cubicBezTo>
                  <a:cubicBezTo>
                    <a:pt x="497256" y="1524803"/>
                    <a:pt x="539216" y="1512748"/>
                    <a:pt x="581959" y="1503510"/>
                  </a:cubicBezTo>
                  <a:cubicBezTo>
                    <a:pt x="605287" y="1498500"/>
                    <a:pt x="610767" y="1490828"/>
                    <a:pt x="604191" y="1466091"/>
                  </a:cubicBezTo>
                  <a:cubicBezTo>
                    <a:pt x="567868" y="1329252"/>
                    <a:pt x="533580" y="1191943"/>
                    <a:pt x="499605" y="1054634"/>
                  </a:cubicBezTo>
                  <a:cubicBezTo>
                    <a:pt x="495534" y="1038351"/>
                    <a:pt x="488332" y="1031775"/>
                    <a:pt x="471892" y="1027547"/>
                  </a:cubicBezTo>
                  <a:cubicBezTo>
                    <a:pt x="450129" y="1022068"/>
                    <a:pt x="429150" y="1011891"/>
                    <a:pt x="408796" y="1002027"/>
                  </a:cubicBezTo>
                  <a:cubicBezTo>
                    <a:pt x="388599" y="992163"/>
                    <a:pt x="378265" y="994982"/>
                    <a:pt x="374038" y="1016431"/>
                  </a:cubicBezTo>
                  <a:cubicBezTo>
                    <a:pt x="353215" y="1123836"/>
                    <a:pt x="332861" y="1231397"/>
                    <a:pt x="312194" y="1338802"/>
                  </a:cubicBezTo>
                  <a:cubicBezTo>
                    <a:pt x="289179" y="1458576"/>
                    <a:pt x="266164" y="1578349"/>
                    <a:pt x="242522" y="1701567"/>
                  </a:cubicBezTo>
                  <a:cubicBezTo>
                    <a:pt x="195082" y="1692486"/>
                    <a:pt x="148895" y="1683562"/>
                    <a:pt x="102708" y="1675107"/>
                  </a:cubicBezTo>
                  <a:cubicBezTo>
                    <a:pt x="68576" y="1668845"/>
                    <a:pt x="34288" y="1663208"/>
                    <a:pt x="0" y="1657259"/>
                  </a:cubicBezTo>
                  <a:cubicBezTo>
                    <a:pt x="0" y="1650370"/>
                    <a:pt x="0" y="1643638"/>
                    <a:pt x="0" y="1636749"/>
                  </a:cubicBezTo>
                  <a:cubicBezTo>
                    <a:pt x="3914" y="1626102"/>
                    <a:pt x="9081" y="1621718"/>
                    <a:pt x="22232" y="1625163"/>
                  </a:cubicBezTo>
                  <a:cubicBezTo>
                    <a:pt x="47283" y="1631582"/>
                    <a:pt x="73273" y="1634557"/>
                    <a:pt x="100203" y="1639254"/>
                  </a:cubicBezTo>
                  <a:cubicBezTo>
                    <a:pt x="102395" y="1627668"/>
                    <a:pt x="104117" y="1619057"/>
                    <a:pt x="105996" y="1609349"/>
                  </a:cubicBezTo>
                  <a:cubicBezTo>
                    <a:pt x="73117" y="1602774"/>
                    <a:pt x="42743" y="1596668"/>
                    <a:pt x="12369" y="1590561"/>
                  </a:cubicBezTo>
                  <a:cubicBezTo>
                    <a:pt x="14561" y="1577410"/>
                    <a:pt x="16440" y="1566763"/>
                    <a:pt x="18631" y="1553925"/>
                  </a:cubicBezTo>
                  <a:cubicBezTo>
                    <a:pt x="50414" y="1559561"/>
                    <a:pt x="80945" y="1565041"/>
                    <a:pt x="113354" y="1570677"/>
                  </a:cubicBezTo>
                  <a:cubicBezTo>
                    <a:pt x="115390" y="1561127"/>
                    <a:pt x="116955" y="1553299"/>
                    <a:pt x="118834" y="1544218"/>
                  </a:cubicBezTo>
                  <a:cubicBezTo>
                    <a:pt x="91748" y="1538268"/>
                    <a:pt x="67167" y="1532945"/>
                    <a:pt x="40081" y="1526995"/>
                  </a:cubicBezTo>
                  <a:cubicBezTo>
                    <a:pt x="42743" y="1514627"/>
                    <a:pt x="45091" y="1503510"/>
                    <a:pt x="47753" y="1491298"/>
                  </a:cubicBezTo>
                  <a:cubicBezTo>
                    <a:pt x="74682" y="1495995"/>
                    <a:pt x="99576" y="1500222"/>
                    <a:pt x="126193" y="1504919"/>
                  </a:cubicBezTo>
                  <a:cubicBezTo>
                    <a:pt x="127758" y="1495212"/>
                    <a:pt x="129324" y="1487384"/>
                    <a:pt x="131203" y="1477364"/>
                  </a:cubicBezTo>
                  <a:cubicBezTo>
                    <a:pt x="98794" y="1470318"/>
                    <a:pt x="67793" y="1463586"/>
                    <a:pt x="36793" y="1457010"/>
                  </a:cubicBezTo>
                  <a:cubicBezTo>
                    <a:pt x="39611" y="1444015"/>
                    <a:pt x="41960" y="1433682"/>
                    <a:pt x="44465" y="1422409"/>
                  </a:cubicBezTo>
                  <a:cubicBezTo>
                    <a:pt x="97854" y="1432586"/>
                    <a:pt x="149208" y="1442293"/>
                    <a:pt x="201971" y="1452313"/>
                  </a:cubicBezTo>
                  <a:cubicBezTo>
                    <a:pt x="206512" y="1431490"/>
                    <a:pt x="210895" y="1412545"/>
                    <a:pt x="214496" y="1393601"/>
                  </a:cubicBezTo>
                  <a:cubicBezTo>
                    <a:pt x="239077" y="1264589"/>
                    <a:pt x="263032" y="1135422"/>
                    <a:pt x="288709" y="1006568"/>
                  </a:cubicBezTo>
                  <a:cubicBezTo>
                    <a:pt x="292467" y="988093"/>
                    <a:pt x="288239" y="979795"/>
                    <a:pt x="273835" y="969305"/>
                  </a:cubicBezTo>
                  <a:cubicBezTo>
                    <a:pt x="224986" y="933921"/>
                    <a:pt x="203850" y="884445"/>
                    <a:pt x="210895" y="825107"/>
                  </a:cubicBezTo>
                  <a:cubicBezTo>
                    <a:pt x="212931" y="808354"/>
                    <a:pt x="208234" y="801622"/>
                    <a:pt x="197118" y="792071"/>
                  </a:cubicBezTo>
                  <a:cubicBezTo>
                    <a:pt x="70455" y="681378"/>
                    <a:pt x="14874" y="542817"/>
                    <a:pt x="40864" y="375604"/>
                  </a:cubicBezTo>
                  <a:cubicBezTo>
                    <a:pt x="65445" y="217315"/>
                    <a:pt x="154375" y="105369"/>
                    <a:pt x="298416" y="38515"/>
                  </a:cubicBezTo>
                  <a:cubicBezTo>
                    <a:pt x="337871" y="20197"/>
                    <a:pt x="382023" y="12525"/>
                    <a:pt x="424139" y="0"/>
                  </a:cubicBezTo>
                  <a:close/>
                </a:path>
              </a:pathLst>
            </a:custGeom>
            <a:solidFill>
              <a:schemeClr val="accent1">
                <a:lumMod val="75000"/>
              </a:schemeClr>
            </a:solidFill>
            <a:ln w="15562" cap="flat">
              <a:noFill/>
              <a:prstDash val="solid"/>
              <a:miter/>
            </a:ln>
          </p:spPr>
          <p:txBody>
            <a:bodyPr wrap="square" rtlCol="0" anchor="ctr">
              <a:noAutofit/>
            </a:bodyPr>
            <a:lstStyle/>
            <a:p>
              <a:endParaRPr lang="en-US" dirty="0"/>
            </a:p>
          </p:txBody>
        </p:sp>
      </p:grpSp>
      <p:pic>
        <p:nvPicPr>
          <p:cNvPr id="4" name="Picture 3">
            <a:extLst>
              <a:ext uri="{FF2B5EF4-FFF2-40B4-BE49-F238E27FC236}">
                <a16:creationId xmlns:a16="http://schemas.microsoft.com/office/drawing/2014/main" id="{98B8C205-53E7-EC22-92CC-F6527FCC771F}"/>
              </a:ext>
            </a:extLst>
          </p:cNvPr>
          <p:cNvPicPr>
            <a:picLocks noChangeAspect="1"/>
          </p:cNvPicPr>
          <p:nvPr/>
        </p:nvPicPr>
        <p:blipFill>
          <a:blip r:embed="rId2"/>
          <a:stretch>
            <a:fillRect/>
          </a:stretch>
        </p:blipFill>
        <p:spPr>
          <a:xfrm>
            <a:off x="3200309" y="1341381"/>
            <a:ext cx="4772691" cy="5315692"/>
          </a:xfrm>
          <a:prstGeom prst="rect">
            <a:avLst/>
          </a:prstGeom>
        </p:spPr>
      </p:pic>
    </p:spTree>
    <p:extLst>
      <p:ext uri="{BB962C8B-B14F-4D97-AF65-F5344CB8AC3E}">
        <p14:creationId xmlns:p14="http://schemas.microsoft.com/office/powerpoint/2010/main" val="43872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AD4C32-C132-4AAE-B88D-A76378CCA172}"/>
              </a:ext>
            </a:extLst>
          </p:cNvPr>
          <p:cNvSpPr txBox="1"/>
          <p:nvPr/>
        </p:nvSpPr>
        <p:spPr>
          <a:xfrm>
            <a:off x="301156" y="4584436"/>
            <a:ext cx="3951256" cy="1446550"/>
          </a:xfrm>
          <a:prstGeom prst="rect">
            <a:avLst/>
          </a:prstGeom>
          <a:noFill/>
        </p:spPr>
        <p:txBody>
          <a:bodyPr wrap="square" rtlCol="0">
            <a:spAutoFit/>
          </a:bodyPr>
          <a:lstStyle/>
          <a:p>
            <a:r>
              <a:rPr lang="en-US" altLang="ko-KR" sz="4400" b="1" dirty="0">
                <a:solidFill>
                  <a:schemeClr val="bg1"/>
                </a:solidFill>
                <a:cs typeface="Arial" pitchFamily="34" charset="0"/>
              </a:rPr>
              <a:t>Total Attrition by Overtime</a:t>
            </a:r>
          </a:p>
        </p:txBody>
      </p:sp>
      <p:sp>
        <p:nvSpPr>
          <p:cNvPr id="10" name="TextBox 9">
            <a:extLst>
              <a:ext uri="{FF2B5EF4-FFF2-40B4-BE49-F238E27FC236}">
                <a16:creationId xmlns:a16="http://schemas.microsoft.com/office/drawing/2014/main" id="{C728657A-3330-4E20-9C68-3FCF67136681}"/>
              </a:ext>
            </a:extLst>
          </p:cNvPr>
          <p:cNvSpPr txBox="1"/>
          <p:nvPr/>
        </p:nvSpPr>
        <p:spPr>
          <a:xfrm>
            <a:off x="7479103" y="1203447"/>
            <a:ext cx="4590070" cy="1169551"/>
          </a:xfrm>
          <a:prstGeom prst="rect">
            <a:avLst/>
          </a:prstGeom>
          <a:noFill/>
        </p:spPr>
        <p:txBody>
          <a:bodyPr wrap="square" rtlCol="0" anchor="ctr">
            <a:spAutoFit/>
          </a:bodyPr>
          <a:lstStyle/>
          <a:p>
            <a:pPr algn="r"/>
            <a:r>
              <a:rPr lang="en-US" altLang="ko-KR" sz="1400" dirty="0">
                <a:solidFill>
                  <a:schemeClr val="accent2"/>
                </a:solidFill>
                <a:latin typeface="+mj-lt"/>
                <a:cs typeface="Arial" pitchFamily="34" charset="0"/>
              </a:rPr>
              <a:t>It focuses on the impact of overtime on attrition rates. By understanding how working beyond standard hours affects employee retention, organizations can tailor policies to create a healthier work-life balance and reduce turnover associated with excessive overtime.</a:t>
            </a:r>
            <a:endParaRPr lang="ko-KR" altLang="en-US" sz="1400" dirty="0">
              <a:solidFill>
                <a:schemeClr val="tx1">
                  <a:lumMod val="75000"/>
                  <a:lumOff val="25000"/>
                </a:schemeClr>
              </a:solidFill>
              <a:latin typeface="+mj-lt"/>
              <a:cs typeface="Arial" pitchFamily="34" charset="0"/>
            </a:endParaRPr>
          </a:p>
        </p:txBody>
      </p:sp>
      <p:pic>
        <p:nvPicPr>
          <p:cNvPr id="3" name="Picture 2">
            <a:extLst>
              <a:ext uri="{FF2B5EF4-FFF2-40B4-BE49-F238E27FC236}">
                <a16:creationId xmlns:a16="http://schemas.microsoft.com/office/drawing/2014/main" id="{A5415DE3-2683-731E-8693-ACD6D073A2E7}"/>
              </a:ext>
            </a:extLst>
          </p:cNvPr>
          <p:cNvPicPr>
            <a:picLocks noChangeAspect="1"/>
          </p:cNvPicPr>
          <p:nvPr/>
        </p:nvPicPr>
        <p:blipFill>
          <a:blip r:embed="rId2"/>
          <a:stretch>
            <a:fillRect/>
          </a:stretch>
        </p:blipFill>
        <p:spPr>
          <a:xfrm>
            <a:off x="7815121" y="2506173"/>
            <a:ext cx="3734321" cy="2686425"/>
          </a:xfrm>
          <a:prstGeom prst="rect">
            <a:avLst/>
          </a:prstGeom>
        </p:spPr>
      </p:pic>
    </p:spTree>
    <p:extLst>
      <p:ext uri="{BB962C8B-B14F-4D97-AF65-F5344CB8AC3E}">
        <p14:creationId xmlns:p14="http://schemas.microsoft.com/office/powerpoint/2010/main" val="2807117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Attrition by Job Level</a:t>
            </a:r>
          </a:p>
        </p:txBody>
      </p:sp>
      <p:grpSp>
        <p:nvGrpSpPr>
          <p:cNvPr id="31" name="그룹 30">
            <a:extLst>
              <a:ext uri="{FF2B5EF4-FFF2-40B4-BE49-F238E27FC236}">
                <a16:creationId xmlns:a16="http://schemas.microsoft.com/office/drawing/2014/main" id="{D8A2CC84-BD7A-4766-8014-BA1BC7A335BC}"/>
              </a:ext>
            </a:extLst>
          </p:cNvPr>
          <p:cNvGrpSpPr/>
          <p:nvPr/>
        </p:nvGrpSpPr>
        <p:grpSpPr>
          <a:xfrm>
            <a:off x="0" y="2303787"/>
            <a:ext cx="7804318" cy="3396977"/>
            <a:chOff x="0" y="2102491"/>
            <a:chExt cx="7804318" cy="3396977"/>
          </a:xfrm>
        </p:grpSpPr>
        <p:sp>
          <p:nvSpPr>
            <p:cNvPr id="32" name="Rectangle 23">
              <a:extLst>
                <a:ext uri="{FF2B5EF4-FFF2-40B4-BE49-F238E27FC236}">
                  <a16:creationId xmlns:a16="http://schemas.microsoft.com/office/drawing/2014/main" id="{013DDFC3-0B5B-4731-956E-8A35807120CA}"/>
                </a:ext>
              </a:extLst>
            </p:cNvPr>
            <p:cNvSpPr/>
            <p:nvPr/>
          </p:nvSpPr>
          <p:spPr>
            <a:xfrm rot="10800000" flipH="1" flipV="1">
              <a:off x="0" y="3554252"/>
              <a:ext cx="4958478"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막힌 원호 32">
              <a:extLst>
                <a:ext uri="{FF2B5EF4-FFF2-40B4-BE49-F238E27FC236}">
                  <a16:creationId xmlns:a16="http://schemas.microsoft.com/office/drawing/2014/main" id="{2B86A203-FF9F-4198-80B2-0C7B8A019EB9}"/>
                </a:ext>
              </a:extLst>
            </p:cNvPr>
            <p:cNvSpPr/>
            <p:nvPr/>
          </p:nvSpPr>
          <p:spPr>
            <a:xfrm rot="10800000" flipH="1" flipV="1">
              <a:off x="4368414" y="2102491"/>
              <a:ext cx="3372967" cy="3396977"/>
            </a:xfrm>
            <a:prstGeom prst="blockArc">
              <a:avLst>
                <a:gd name="adj1" fmla="val 10854925"/>
                <a:gd name="adj2" fmla="val 19254430"/>
                <a:gd name="adj3" fmla="val 1761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4" name="Isosceles Triangle 24">
              <a:extLst>
                <a:ext uri="{FF2B5EF4-FFF2-40B4-BE49-F238E27FC236}">
                  <a16:creationId xmlns:a16="http://schemas.microsoft.com/office/drawing/2014/main" id="{4E5817C8-D1E9-4E0E-B72E-CC98DF4D2931}"/>
                </a:ext>
              </a:extLst>
            </p:cNvPr>
            <p:cNvSpPr/>
            <p:nvPr/>
          </p:nvSpPr>
          <p:spPr>
            <a:xfrm rot="19253083" flipH="1" flipV="1">
              <a:off x="6813571" y="2807951"/>
              <a:ext cx="990747" cy="67365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5" name="그룹 34">
            <a:extLst>
              <a:ext uri="{FF2B5EF4-FFF2-40B4-BE49-F238E27FC236}">
                <a16:creationId xmlns:a16="http://schemas.microsoft.com/office/drawing/2014/main" id="{E87ADE68-DEB6-4AF1-B7EF-ABAA0604AA7F}"/>
              </a:ext>
            </a:extLst>
          </p:cNvPr>
          <p:cNvGrpSpPr/>
          <p:nvPr/>
        </p:nvGrpSpPr>
        <p:grpSpPr>
          <a:xfrm flipH="1" flipV="1">
            <a:off x="4387682" y="2344247"/>
            <a:ext cx="7804318" cy="3396977"/>
            <a:chOff x="0" y="2102491"/>
            <a:chExt cx="7804318" cy="3396977"/>
          </a:xfrm>
          <a:solidFill>
            <a:schemeClr val="accent2"/>
          </a:solidFill>
        </p:grpSpPr>
        <p:sp>
          <p:nvSpPr>
            <p:cNvPr id="36" name="Rectangle 23">
              <a:extLst>
                <a:ext uri="{FF2B5EF4-FFF2-40B4-BE49-F238E27FC236}">
                  <a16:creationId xmlns:a16="http://schemas.microsoft.com/office/drawing/2014/main" id="{5FB8E480-5892-4948-8724-F221EFC8E4B6}"/>
                </a:ext>
              </a:extLst>
            </p:cNvPr>
            <p:cNvSpPr/>
            <p:nvPr/>
          </p:nvSpPr>
          <p:spPr>
            <a:xfrm rot="10800000" flipH="1" flipV="1">
              <a:off x="0" y="3554252"/>
              <a:ext cx="4958478"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막힌 원호 36">
              <a:extLst>
                <a:ext uri="{FF2B5EF4-FFF2-40B4-BE49-F238E27FC236}">
                  <a16:creationId xmlns:a16="http://schemas.microsoft.com/office/drawing/2014/main" id="{BD126A99-2A65-42BA-9B25-7D491812BCEB}"/>
                </a:ext>
              </a:extLst>
            </p:cNvPr>
            <p:cNvSpPr/>
            <p:nvPr/>
          </p:nvSpPr>
          <p:spPr>
            <a:xfrm rot="10800000" flipH="1" flipV="1">
              <a:off x="4368414" y="2102491"/>
              <a:ext cx="3372967" cy="3396977"/>
            </a:xfrm>
            <a:prstGeom prst="blockArc">
              <a:avLst>
                <a:gd name="adj1" fmla="val 10854925"/>
                <a:gd name="adj2" fmla="val 19254430"/>
                <a:gd name="adj3" fmla="val 176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Isosceles Triangle 24">
              <a:extLst>
                <a:ext uri="{FF2B5EF4-FFF2-40B4-BE49-F238E27FC236}">
                  <a16:creationId xmlns:a16="http://schemas.microsoft.com/office/drawing/2014/main" id="{50347AD6-7E73-4220-B2ED-1E0770F8CEE2}"/>
                </a:ext>
              </a:extLst>
            </p:cNvPr>
            <p:cNvSpPr/>
            <p:nvPr/>
          </p:nvSpPr>
          <p:spPr>
            <a:xfrm rot="19253083" flipH="1" flipV="1">
              <a:off x="6813571" y="2807951"/>
              <a:ext cx="990747" cy="6736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9" name="Oval 21">
            <a:extLst>
              <a:ext uri="{FF2B5EF4-FFF2-40B4-BE49-F238E27FC236}">
                <a16:creationId xmlns:a16="http://schemas.microsoft.com/office/drawing/2014/main" id="{780D9E72-B50E-4606-9D8B-049107B01E6C}"/>
              </a:ext>
            </a:extLst>
          </p:cNvPr>
          <p:cNvSpPr>
            <a:spLocks noChangeAspect="1"/>
          </p:cNvSpPr>
          <p:nvPr/>
        </p:nvSpPr>
        <p:spPr>
          <a:xfrm flipH="1">
            <a:off x="5497852" y="3417631"/>
            <a:ext cx="1193694" cy="120366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4" name="그룹 53">
            <a:extLst>
              <a:ext uri="{FF2B5EF4-FFF2-40B4-BE49-F238E27FC236}">
                <a16:creationId xmlns:a16="http://schemas.microsoft.com/office/drawing/2014/main" id="{38B404D9-2DAE-4915-8547-FB9AF709A4DD}"/>
              </a:ext>
            </a:extLst>
          </p:cNvPr>
          <p:cNvGrpSpPr/>
          <p:nvPr/>
        </p:nvGrpSpPr>
        <p:grpSpPr>
          <a:xfrm>
            <a:off x="7782484" y="4604249"/>
            <a:ext cx="4204004" cy="1914242"/>
            <a:chOff x="945416" y="1906798"/>
            <a:chExt cx="2339565" cy="1731594"/>
          </a:xfrm>
        </p:grpSpPr>
        <p:sp>
          <p:nvSpPr>
            <p:cNvPr id="55" name="Rectangle: Rounded Corners 15">
              <a:extLst>
                <a:ext uri="{FF2B5EF4-FFF2-40B4-BE49-F238E27FC236}">
                  <a16:creationId xmlns:a16="http://schemas.microsoft.com/office/drawing/2014/main" id="{36CFFCED-3FA5-4235-BCEA-603B6F1A8A7B}"/>
                </a:ext>
              </a:extLst>
            </p:cNvPr>
            <p:cNvSpPr/>
            <p:nvPr/>
          </p:nvSpPr>
          <p:spPr>
            <a:xfrm>
              <a:off x="945416" y="1906798"/>
              <a:ext cx="2339565" cy="17315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151974-5193-418A-B0D3-11E63D72F802}"/>
                </a:ext>
              </a:extLst>
            </p:cNvPr>
            <p:cNvSpPr txBox="1"/>
            <p:nvPr/>
          </p:nvSpPr>
          <p:spPr>
            <a:xfrm>
              <a:off x="1221303" y="2229695"/>
              <a:ext cx="1833538" cy="1085799"/>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Here, we explore attrition across different job levels within the organization. Understanding which job levels are most affected by turnover provides valuable insights for talent development, succession planning, and targeted retention efforts.</a:t>
              </a:r>
            </a:p>
          </p:txBody>
        </p:sp>
      </p:grpSp>
      <p:pic>
        <p:nvPicPr>
          <p:cNvPr id="4" name="Picture 3">
            <a:extLst>
              <a:ext uri="{FF2B5EF4-FFF2-40B4-BE49-F238E27FC236}">
                <a16:creationId xmlns:a16="http://schemas.microsoft.com/office/drawing/2014/main" id="{2F5F3324-1396-AC21-18A0-DB023D9EB16B}"/>
              </a:ext>
            </a:extLst>
          </p:cNvPr>
          <p:cNvPicPr>
            <a:picLocks noChangeAspect="1"/>
          </p:cNvPicPr>
          <p:nvPr/>
        </p:nvPicPr>
        <p:blipFill>
          <a:blip r:embed="rId2"/>
          <a:stretch>
            <a:fillRect/>
          </a:stretch>
        </p:blipFill>
        <p:spPr>
          <a:xfrm>
            <a:off x="475675" y="1077686"/>
            <a:ext cx="3810532" cy="2657846"/>
          </a:xfrm>
          <a:prstGeom prst="rect">
            <a:avLst/>
          </a:prstGeom>
        </p:spPr>
      </p:pic>
    </p:spTree>
    <p:extLst>
      <p:ext uri="{BB962C8B-B14F-4D97-AF65-F5344CB8AC3E}">
        <p14:creationId xmlns:p14="http://schemas.microsoft.com/office/powerpoint/2010/main" val="68881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8" name="Group 1">
            <a:extLst>
              <a:ext uri="{FF2B5EF4-FFF2-40B4-BE49-F238E27FC236}">
                <a16:creationId xmlns:a16="http://schemas.microsoft.com/office/drawing/2014/main" id="{DBB70EC2-25AE-4D72-AAC4-623542335E5D}"/>
              </a:ext>
            </a:extLst>
          </p:cNvPr>
          <p:cNvGrpSpPr/>
          <p:nvPr/>
        </p:nvGrpSpPr>
        <p:grpSpPr>
          <a:xfrm>
            <a:off x="3107842" y="1613528"/>
            <a:ext cx="4310874" cy="769441"/>
            <a:chOff x="3818553" y="769273"/>
            <a:chExt cx="4310874" cy="769441"/>
          </a:xfrm>
        </p:grpSpPr>
        <p:sp>
          <p:nvSpPr>
            <p:cNvPr id="9" name="TextBox 8">
              <a:extLst>
                <a:ext uri="{FF2B5EF4-FFF2-40B4-BE49-F238E27FC236}">
                  <a16:creationId xmlns:a16="http://schemas.microsoft.com/office/drawing/2014/main" id="{681307C1-3E1A-4E77-9C5F-EAB79FFEC9EC}"/>
                </a:ext>
              </a:extLst>
            </p:cNvPr>
            <p:cNvSpPr txBox="1"/>
            <p:nvPr/>
          </p:nvSpPr>
          <p:spPr>
            <a:xfrm>
              <a:off x="4902306" y="861605"/>
              <a:ext cx="3227121" cy="584775"/>
            </a:xfrm>
            <a:prstGeom prst="rect">
              <a:avLst/>
            </a:prstGeom>
            <a:noFill/>
          </p:spPr>
          <p:txBody>
            <a:bodyPr wrap="square" lIns="108000" rIns="108000" rtlCol="0">
              <a:spAutoFit/>
            </a:bodyPr>
            <a:lstStyle/>
            <a:p>
              <a:r>
                <a:rPr lang="en-US" altLang="ko-KR" sz="3200" b="1" dirty="0">
                  <a:solidFill>
                    <a:schemeClr val="accent1"/>
                  </a:solidFill>
                  <a:cs typeface="Arial" pitchFamily="34" charset="0"/>
                </a:rPr>
                <a:t>Demographics</a:t>
              </a:r>
              <a:endParaRPr lang="ko-KR" altLang="en-US" sz="3200" b="1" dirty="0">
                <a:solidFill>
                  <a:schemeClr val="accent1"/>
                </a:solidFill>
                <a:cs typeface="Arial" pitchFamily="34" charset="0"/>
              </a:endParaRPr>
            </a:p>
          </p:txBody>
        </p:sp>
        <p:sp>
          <p:nvSpPr>
            <p:cNvPr id="10" name="TextBox 9">
              <a:extLst>
                <a:ext uri="{FF2B5EF4-FFF2-40B4-BE49-F238E27FC236}">
                  <a16:creationId xmlns:a16="http://schemas.microsoft.com/office/drawing/2014/main" id="{3A45FA0F-E7F2-4246-B69A-C8A996688AA3}"/>
                </a:ext>
              </a:extLst>
            </p:cNvPr>
            <p:cNvSpPr txBox="1"/>
            <p:nvPr/>
          </p:nvSpPr>
          <p:spPr>
            <a:xfrm>
              <a:off x="3818553" y="769273"/>
              <a:ext cx="1083753"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grpSp>
        <p:nvGrpSpPr>
          <p:cNvPr id="13" name="Group 6">
            <a:extLst>
              <a:ext uri="{FF2B5EF4-FFF2-40B4-BE49-F238E27FC236}">
                <a16:creationId xmlns:a16="http://schemas.microsoft.com/office/drawing/2014/main" id="{62CD5E63-C894-4B0C-B609-53DD797B7A3A}"/>
              </a:ext>
            </a:extLst>
          </p:cNvPr>
          <p:cNvGrpSpPr/>
          <p:nvPr/>
        </p:nvGrpSpPr>
        <p:grpSpPr>
          <a:xfrm>
            <a:off x="3107842" y="2864321"/>
            <a:ext cx="5277032" cy="769441"/>
            <a:chOff x="3818553" y="769274"/>
            <a:chExt cx="5277032" cy="769441"/>
          </a:xfrm>
        </p:grpSpPr>
        <p:sp>
          <p:nvSpPr>
            <p:cNvPr id="14" name="TextBox 13">
              <a:extLst>
                <a:ext uri="{FF2B5EF4-FFF2-40B4-BE49-F238E27FC236}">
                  <a16:creationId xmlns:a16="http://schemas.microsoft.com/office/drawing/2014/main" id="{AA495A7F-CF28-428E-9C82-7F6782756F6C}"/>
                </a:ext>
              </a:extLst>
            </p:cNvPr>
            <p:cNvSpPr txBox="1"/>
            <p:nvPr/>
          </p:nvSpPr>
          <p:spPr>
            <a:xfrm>
              <a:off x="4902307" y="861606"/>
              <a:ext cx="4193278" cy="584775"/>
            </a:xfrm>
            <a:prstGeom prst="rect">
              <a:avLst/>
            </a:prstGeom>
            <a:noFill/>
          </p:spPr>
          <p:txBody>
            <a:bodyPr wrap="square" lIns="108000" rIns="108000" rtlCol="0">
              <a:spAutoFit/>
            </a:bodyPr>
            <a:lstStyle/>
            <a:p>
              <a:r>
                <a:rPr lang="en-US" altLang="ko-KR" sz="3200" b="1" dirty="0">
                  <a:solidFill>
                    <a:schemeClr val="accent2"/>
                  </a:solidFill>
                  <a:cs typeface="Arial" pitchFamily="34" charset="0"/>
                </a:rPr>
                <a:t>Turnover Analysis 1</a:t>
              </a:r>
              <a:endParaRPr lang="ko-KR" altLang="en-US" sz="32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id="{D39E5190-D9EC-40A5-B427-65B180EA2ABA}"/>
                </a:ext>
              </a:extLst>
            </p:cNvPr>
            <p:cNvSpPr txBox="1"/>
            <p:nvPr/>
          </p:nvSpPr>
          <p:spPr>
            <a:xfrm>
              <a:off x="3818553" y="769274"/>
              <a:ext cx="1083753" cy="769441"/>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02</a:t>
              </a:r>
              <a:endParaRPr lang="ko-KR" altLang="en-US" sz="4400" b="1" dirty="0">
                <a:solidFill>
                  <a:schemeClr val="accent2"/>
                </a:solidFill>
                <a:cs typeface="Arial" pitchFamily="34" charset="0"/>
              </a:endParaRPr>
            </a:p>
          </p:txBody>
        </p:sp>
      </p:grpSp>
      <p:grpSp>
        <p:nvGrpSpPr>
          <p:cNvPr id="18" name="Group 11">
            <a:extLst>
              <a:ext uri="{FF2B5EF4-FFF2-40B4-BE49-F238E27FC236}">
                <a16:creationId xmlns:a16="http://schemas.microsoft.com/office/drawing/2014/main" id="{DE9ECBB2-E0D3-446D-911D-5C938FB6625F}"/>
              </a:ext>
            </a:extLst>
          </p:cNvPr>
          <p:cNvGrpSpPr/>
          <p:nvPr/>
        </p:nvGrpSpPr>
        <p:grpSpPr>
          <a:xfrm>
            <a:off x="3107842" y="4106021"/>
            <a:ext cx="5277032" cy="769441"/>
            <a:chOff x="3818553" y="760182"/>
            <a:chExt cx="5277032" cy="769441"/>
          </a:xfrm>
        </p:grpSpPr>
        <p:sp>
          <p:nvSpPr>
            <p:cNvPr id="19" name="TextBox 18">
              <a:extLst>
                <a:ext uri="{FF2B5EF4-FFF2-40B4-BE49-F238E27FC236}">
                  <a16:creationId xmlns:a16="http://schemas.microsoft.com/office/drawing/2014/main" id="{CE5BEAD5-4369-4B62-B040-70FDAF6580D0}"/>
                </a:ext>
              </a:extLst>
            </p:cNvPr>
            <p:cNvSpPr txBox="1"/>
            <p:nvPr/>
          </p:nvSpPr>
          <p:spPr>
            <a:xfrm>
              <a:off x="4902306" y="852514"/>
              <a:ext cx="4193279" cy="584775"/>
            </a:xfrm>
            <a:prstGeom prst="rect">
              <a:avLst/>
            </a:prstGeom>
            <a:noFill/>
          </p:spPr>
          <p:txBody>
            <a:bodyPr wrap="square" lIns="108000" rIns="108000" rtlCol="0">
              <a:spAutoFit/>
            </a:bodyPr>
            <a:lstStyle/>
            <a:p>
              <a:r>
                <a:rPr lang="en-US" altLang="ko-KR" sz="3200" b="1" dirty="0">
                  <a:solidFill>
                    <a:schemeClr val="accent2"/>
                  </a:solidFill>
                  <a:cs typeface="Arial" pitchFamily="34" charset="0"/>
                </a:rPr>
                <a:t>Turnover Analysis II</a:t>
              </a:r>
              <a:endParaRPr lang="ko-KR" altLang="en-US" sz="3200" b="1" dirty="0">
                <a:solidFill>
                  <a:schemeClr val="accent3"/>
                </a:solidFill>
                <a:cs typeface="Arial" pitchFamily="34" charset="0"/>
              </a:endParaRPr>
            </a:p>
          </p:txBody>
        </p:sp>
        <p:sp>
          <p:nvSpPr>
            <p:cNvPr id="20" name="TextBox 19">
              <a:extLst>
                <a:ext uri="{FF2B5EF4-FFF2-40B4-BE49-F238E27FC236}">
                  <a16:creationId xmlns:a16="http://schemas.microsoft.com/office/drawing/2014/main" id="{7639EE14-B559-4304-A1FD-54F80ABB27CB}"/>
                </a:ext>
              </a:extLst>
            </p:cNvPr>
            <p:cNvSpPr txBox="1"/>
            <p:nvPr/>
          </p:nvSpPr>
          <p:spPr>
            <a:xfrm>
              <a:off x="3818553" y="760182"/>
              <a:ext cx="1083753" cy="769441"/>
            </a:xfrm>
            <a:prstGeom prst="rect">
              <a:avLst/>
            </a:prstGeom>
            <a:noFill/>
          </p:spPr>
          <p:txBody>
            <a:bodyPr wrap="square" lIns="108000" rIns="108000" rtlCol="0">
              <a:spAutoFit/>
            </a:bodyPr>
            <a:lstStyle/>
            <a:p>
              <a:pPr algn="ctr"/>
              <a:r>
                <a:rPr lang="en-US" altLang="ko-KR" sz="4400" b="1" dirty="0">
                  <a:solidFill>
                    <a:schemeClr val="accent3"/>
                  </a:solidFill>
                  <a:cs typeface="Arial" pitchFamily="34" charset="0"/>
                </a:rPr>
                <a:t>03</a:t>
              </a:r>
              <a:endParaRPr lang="ko-KR" altLang="en-US" sz="4400" b="1" dirty="0">
                <a:solidFill>
                  <a:schemeClr val="accent3"/>
                </a:solidFill>
                <a:cs typeface="Arial" pitchFamily="34" charset="0"/>
              </a:endParaRPr>
            </a:p>
          </p:txBody>
        </p:sp>
      </p:grpSp>
      <p:grpSp>
        <p:nvGrpSpPr>
          <p:cNvPr id="23" name="Group 16">
            <a:extLst>
              <a:ext uri="{FF2B5EF4-FFF2-40B4-BE49-F238E27FC236}">
                <a16:creationId xmlns:a16="http://schemas.microsoft.com/office/drawing/2014/main" id="{3AEB0431-0AD0-4BCD-8C6F-7353C4D24F20}"/>
              </a:ext>
            </a:extLst>
          </p:cNvPr>
          <p:cNvGrpSpPr/>
          <p:nvPr/>
        </p:nvGrpSpPr>
        <p:grpSpPr>
          <a:xfrm>
            <a:off x="3107842" y="5365903"/>
            <a:ext cx="5104505" cy="769441"/>
            <a:chOff x="3818553" y="769273"/>
            <a:chExt cx="5104505" cy="769441"/>
          </a:xfrm>
        </p:grpSpPr>
        <p:sp>
          <p:nvSpPr>
            <p:cNvPr id="24" name="TextBox 23">
              <a:extLst>
                <a:ext uri="{FF2B5EF4-FFF2-40B4-BE49-F238E27FC236}">
                  <a16:creationId xmlns:a16="http://schemas.microsoft.com/office/drawing/2014/main" id="{731ECE80-A833-4457-987E-5FD3E20B944C}"/>
                </a:ext>
              </a:extLst>
            </p:cNvPr>
            <p:cNvSpPr txBox="1"/>
            <p:nvPr/>
          </p:nvSpPr>
          <p:spPr>
            <a:xfrm>
              <a:off x="4902306" y="861605"/>
              <a:ext cx="4020752" cy="584775"/>
            </a:xfrm>
            <a:prstGeom prst="rect">
              <a:avLst/>
            </a:prstGeom>
            <a:noFill/>
          </p:spPr>
          <p:txBody>
            <a:bodyPr wrap="square" lIns="108000" rIns="108000" rtlCol="0">
              <a:spAutoFit/>
            </a:bodyPr>
            <a:lstStyle/>
            <a:p>
              <a:r>
                <a:rPr lang="en-US" altLang="ko-KR" sz="3200" b="1" dirty="0">
                  <a:solidFill>
                    <a:schemeClr val="accent4"/>
                  </a:solidFill>
                  <a:cs typeface="Arial" pitchFamily="34" charset="0"/>
                </a:rPr>
                <a:t>Employee Wellness</a:t>
              </a:r>
              <a:endParaRPr lang="ko-KR" altLang="en-US" sz="3200" b="1" dirty="0">
                <a:solidFill>
                  <a:schemeClr val="accent4"/>
                </a:solidFill>
                <a:cs typeface="Arial" pitchFamily="34" charset="0"/>
              </a:endParaRPr>
            </a:p>
          </p:txBody>
        </p:sp>
        <p:sp>
          <p:nvSpPr>
            <p:cNvPr id="25" name="TextBox 24">
              <a:extLst>
                <a:ext uri="{FF2B5EF4-FFF2-40B4-BE49-F238E27FC236}">
                  <a16:creationId xmlns:a16="http://schemas.microsoft.com/office/drawing/2014/main" id="{0D177D12-FE88-41DB-B673-4607FFB1A8E0}"/>
                </a:ext>
              </a:extLst>
            </p:cNvPr>
            <p:cNvSpPr txBox="1"/>
            <p:nvPr/>
          </p:nvSpPr>
          <p:spPr>
            <a:xfrm>
              <a:off x="3818553" y="769273"/>
              <a:ext cx="1083753" cy="769441"/>
            </a:xfrm>
            <a:prstGeom prst="rect">
              <a:avLst/>
            </a:prstGeom>
            <a:noFill/>
          </p:spPr>
          <p:txBody>
            <a:bodyPr wrap="square" lIns="108000" rIns="108000" rtlCol="0">
              <a:spAutoFit/>
            </a:bodyPr>
            <a:lstStyle/>
            <a:p>
              <a:pPr algn="ctr"/>
              <a:r>
                <a:rPr lang="en-US" altLang="ko-KR" sz="4400" b="1" dirty="0">
                  <a:solidFill>
                    <a:schemeClr val="accent4"/>
                  </a:solidFill>
                  <a:cs typeface="Arial" pitchFamily="34" charset="0"/>
                </a:rPr>
                <a:t>04</a:t>
              </a:r>
              <a:endParaRPr lang="ko-KR" altLang="en-US" sz="4400" b="1" dirty="0">
                <a:solidFill>
                  <a:schemeClr val="accent4"/>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98058866-C0F4-4C3C-97EA-99F6398183E8}"/>
              </a:ext>
            </a:extLst>
          </p:cNvPr>
          <p:cNvGrpSpPr/>
          <p:nvPr/>
        </p:nvGrpSpPr>
        <p:grpSpPr>
          <a:xfrm>
            <a:off x="433068" y="1250932"/>
            <a:ext cx="7753400" cy="2228848"/>
            <a:chOff x="245463" y="-459971"/>
            <a:chExt cx="9309665" cy="2228848"/>
          </a:xfrm>
        </p:grpSpPr>
        <p:sp>
          <p:nvSpPr>
            <p:cNvPr id="7" name="TextBox 6">
              <a:extLst>
                <a:ext uri="{FF2B5EF4-FFF2-40B4-BE49-F238E27FC236}">
                  <a16:creationId xmlns:a16="http://schemas.microsoft.com/office/drawing/2014/main" id="{593A7CE2-5EC8-4F28-9C0B-B24C5AC665E0}"/>
                </a:ext>
              </a:extLst>
            </p:cNvPr>
            <p:cNvSpPr txBox="1"/>
            <p:nvPr/>
          </p:nvSpPr>
          <p:spPr>
            <a:xfrm>
              <a:off x="245463" y="-459971"/>
              <a:ext cx="9309665" cy="553998"/>
            </a:xfrm>
            <a:prstGeom prst="rect">
              <a:avLst/>
            </a:prstGeom>
            <a:noFill/>
          </p:spPr>
          <p:txBody>
            <a:bodyPr wrap="square" lIns="48000" tIns="0" rIns="24000" bIns="0" rtlCol="0">
              <a:spAutoFit/>
            </a:bodyPr>
            <a:lstStyle/>
            <a:p>
              <a:r>
                <a:rPr lang="en-US" altLang="ko-KR" sz="3600" dirty="0">
                  <a:solidFill>
                    <a:schemeClr val="tx1">
                      <a:lumMod val="75000"/>
                      <a:lumOff val="25000"/>
                    </a:schemeClr>
                  </a:solidFill>
                  <a:cs typeface="Arial" pitchFamily="34" charset="0"/>
                </a:rPr>
                <a:t>Total Attrition by Performance Rating</a:t>
              </a:r>
            </a:p>
          </p:txBody>
        </p:sp>
        <p:sp>
          <p:nvSpPr>
            <p:cNvPr id="8" name="TextBox 7">
              <a:extLst>
                <a:ext uri="{FF2B5EF4-FFF2-40B4-BE49-F238E27FC236}">
                  <a16:creationId xmlns:a16="http://schemas.microsoft.com/office/drawing/2014/main" id="{AB5DDCE7-C26A-4A53-B14F-63B095A024A2}"/>
                </a:ext>
              </a:extLst>
            </p:cNvPr>
            <p:cNvSpPr txBox="1"/>
            <p:nvPr/>
          </p:nvSpPr>
          <p:spPr>
            <a:xfrm>
              <a:off x="245463" y="568548"/>
              <a:ext cx="4491756"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slide analyzes attrition based on performance ratings, shedding light on whether employees with different performance levels exhibit varying turnover rates. This insight can guide performance management strategies and help identify areas for improvement in talent development.</a:t>
              </a:r>
            </a:p>
          </p:txBody>
        </p:sp>
      </p:grpSp>
      <p:sp>
        <p:nvSpPr>
          <p:cNvPr id="10" name="그림 개체 틀 9">
            <a:extLst>
              <a:ext uri="{FF2B5EF4-FFF2-40B4-BE49-F238E27FC236}">
                <a16:creationId xmlns:a16="http://schemas.microsoft.com/office/drawing/2014/main" id="{6D26EF41-2D90-46EC-B1F5-14C8FC8B06AB}"/>
              </a:ext>
            </a:extLst>
          </p:cNvPr>
          <p:cNvSpPr>
            <a:spLocks noGrp="1"/>
          </p:cNvSpPr>
          <p:nvPr>
            <p:ph type="pic" sz="quarter" idx="11"/>
          </p:nvPr>
        </p:nvSpPr>
        <p:spPr>
          <a:xfrm>
            <a:off x="5946764" y="2342075"/>
            <a:ext cx="4775660" cy="2877630"/>
          </a:xfrm>
        </p:spPr>
        <p:txBody>
          <a:bodyPr/>
          <a:lstStyle/>
          <a:p>
            <a:endParaRPr lang="en-US" dirty="0"/>
          </a:p>
        </p:txBody>
      </p:sp>
      <p:pic>
        <p:nvPicPr>
          <p:cNvPr id="3" name="Picture 2">
            <a:extLst>
              <a:ext uri="{FF2B5EF4-FFF2-40B4-BE49-F238E27FC236}">
                <a16:creationId xmlns:a16="http://schemas.microsoft.com/office/drawing/2014/main" id="{91378577-0EE9-FE05-B541-C6382DCB7896}"/>
              </a:ext>
            </a:extLst>
          </p:cNvPr>
          <p:cNvPicPr>
            <a:picLocks noChangeAspect="1"/>
          </p:cNvPicPr>
          <p:nvPr/>
        </p:nvPicPr>
        <p:blipFill>
          <a:blip r:embed="rId2"/>
          <a:stretch>
            <a:fillRect/>
          </a:stretch>
        </p:blipFill>
        <p:spPr>
          <a:xfrm>
            <a:off x="6700828" y="2342075"/>
            <a:ext cx="3642167" cy="2877630"/>
          </a:xfrm>
          <a:prstGeom prst="rect">
            <a:avLst/>
          </a:prstGeom>
        </p:spPr>
      </p:pic>
    </p:spTree>
    <p:extLst>
      <p:ext uri="{BB962C8B-B14F-4D97-AF65-F5344CB8AC3E}">
        <p14:creationId xmlns:p14="http://schemas.microsoft.com/office/powerpoint/2010/main" val="319669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a:extLst>
              <a:ext uri="{FF2B5EF4-FFF2-40B4-BE49-F238E27FC236}">
                <a16:creationId xmlns:a16="http://schemas.microsoft.com/office/drawing/2014/main" id="{A2CE3E3D-EE4C-4392-BD39-6FCE8CAA72F1}"/>
              </a:ext>
            </a:extLst>
          </p:cNvPr>
          <p:cNvGrpSpPr/>
          <p:nvPr/>
        </p:nvGrpSpPr>
        <p:grpSpPr>
          <a:xfrm>
            <a:off x="497208" y="286124"/>
            <a:ext cx="5722437" cy="4020039"/>
            <a:chOff x="-401393" y="580555"/>
            <a:chExt cx="8539081" cy="4020039"/>
          </a:xfrm>
        </p:grpSpPr>
        <p:sp>
          <p:nvSpPr>
            <p:cNvPr id="36" name="TextBox 35">
              <a:extLst>
                <a:ext uri="{FF2B5EF4-FFF2-40B4-BE49-F238E27FC236}">
                  <a16:creationId xmlns:a16="http://schemas.microsoft.com/office/drawing/2014/main" id="{C72B94A9-7649-4E52-86A0-8600EEC7FE3A}"/>
                </a:ext>
              </a:extLst>
            </p:cNvPr>
            <p:cNvSpPr txBox="1"/>
            <p:nvPr/>
          </p:nvSpPr>
          <p:spPr>
            <a:xfrm>
              <a:off x="-401393" y="2846268"/>
              <a:ext cx="4432777" cy="1754326"/>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final slide in this dashboard examines attrition by age and gender, offering a nuanced perspective on demographic factors influencing turnover. By understanding how age and gender intersect with attrition, organizations can implement targeted initiatives to support specific demographic groups and enhance overall workforce stability.</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0EC55ED-0653-4EA0-8678-DC1C7894729D}"/>
                </a:ext>
              </a:extLst>
            </p:cNvPr>
            <p:cNvSpPr txBox="1"/>
            <p:nvPr/>
          </p:nvSpPr>
          <p:spPr>
            <a:xfrm>
              <a:off x="-401393" y="580555"/>
              <a:ext cx="8539081" cy="523220"/>
            </a:xfrm>
            <a:prstGeom prst="rect">
              <a:avLst/>
            </a:prstGeom>
            <a:noFill/>
          </p:spPr>
          <p:txBody>
            <a:bodyPr wrap="square" rtlCol="0" anchor="ctr">
              <a:spAutoFit/>
            </a:bodyPr>
            <a:lstStyle/>
            <a:p>
              <a:r>
                <a:rPr lang="en-US" altLang="ko-KR" sz="2800" dirty="0">
                  <a:solidFill>
                    <a:schemeClr val="tx1">
                      <a:lumMod val="75000"/>
                      <a:lumOff val="25000"/>
                    </a:schemeClr>
                  </a:solidFill>
                  <a:cs typeface="Arial" pitchFamily="34" charset="0"/>
                </a:rPr>
                <a:t>Total Attrition by Age and Gender</a:t>
              </a:r>
            </a:p>
          </p:txBody>
        </p:sp>
      </p:grpSp>
      <p:sp>
        <p:nvSpPr>
          <p:cNvPr id="5" name="그림 개체 틀 4">
            <a:extLst>
              <a:ext uri="{FF2B5EF4-FFF2-40B4-BE49-F238E27FC236}">
                <a16:creationId xmlns:a16="http://schemas.microsoft.com/office/drawing/2014/main" id="{06B752A1-3208-4A57-9EED-1AE9648CDAD2}"/>
              </a:ext>
            </a:extLst>
          </p:cNvPr>
          <p:cNvSpPr>
            <a:spLocks noGrp="1"/>
          </p:cNvSpPr>
          <p:nvPr>
            <p:ph type="pic" sz="quarter" idx="11"/>
          </p:nvPr>
        </p:nvSpPr>
        <p:spPr/>
        <p:txBody>
          <a:bodyPr/>
          <a:lstStyle/>
          <a:p>
            <a:endParaRPr lang="en-US"/>
          </a:p>
        </p:txBody>
      </p:sp>
      <p:pic>
        <p:nvPicPr>
          <p:cNvPr id="3" name="Picture 2">
            <a:extLst>
              <a:ext uri="{FF2B5EF4-FFF2-40B4-BE49-F238E27FC236}">
                <a16:creationId xmlns:a16="http://schemas.microsoft.com/office/drawing/2014/main" id="{79C9639E-4F00-5F77-85DF-770C67C7F78A}"/>
              </a:ext>
            </a:extLst>
          </p:cNvPr>
          <p:cNvPicPr>
            <a:picLocks noChangeAspect="1"/>
          </p:cNvPicPr>
          <p:nvPr/>
        </p:nvPicPr>
        <p:blipFill>
          <a:blip r:embed="rId2"/>
          <a:stretch>
            <a:fillRect/>
          </a:stretch>
        </p:blipFill>
        <p:spPr>
          <a:xfrm>
            <a:off x="7707047" y="1990185"/>
            <a:ext cx="3635906" cy="2873202"/>
          </a:xfrm>
          <a:prstGeom prst="rect">
            <a:avLst/>
          </a:prstGeom>
        </p:spPr>
      </p:pic>
    </p:spTree>
    <p:extLst>
      <p:ext uri="{BB962C8B-B14F-4D97-AF65-F5344CB8AC3E}">
        <p14:creationId xmlns:p14="http://schemas.microsoft.com/office/powerpoint/2010/main" val="7833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534827-723E-42E4-8934-BC73C37D3F0E}"/>
              </a:ext>
            </a:extLst>
          </p:cNvPr>
          <p:cNvSpPr txBox="1">
            <a:spLocks/>
          </p:cNvSpPr>
          <p:nvPr/>
        </p:nvSpPr>
        <p:spPr>
          <a:xfrm>
            <a:off x="6965672" y="1203446"/>
            <a:ext cx="3558553" cy="396000"/>
          </a:xfrm>
          <a:prstGeom prst="rect">
            <a:avLst/>
          </a:prstGeom>
        </p:spPr>
        <p:txBody>
          <a:bodyPr anchor="ctr"/>
          <a:lstStyle>
            <a:lvl1pPr marL="0" indent="0" algn="l" defTabSz="914400" rtl="0" eaLnBrk="1" latinLnBrk="1" hangingPunct="1">
              <a:spcBef>
                <a:spcPct val="20000"/>
              </a:spcBef>
              <a:buFont typeface="Arial" pitchFamily="34" charset="0"/>
              <a:buNone/>
              <a:defRPr sz="16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Dashboard 4 “Employee Wellness”</a:t>
            </a:r>
          </a:p>
        </p:txBody>
      </p:sp>
      <p:sp>
        <p:nvSpPr>
          <p:cNvPr id="4" name="Text Placeholder 3">
            <a:extLst>
              <a:ext uri="{FF2B5EF4-FFF2-40B4-BE49-F238E27FC236}">
                <a16:creationId xmlns:a16="http://schemas.microsoft.com/office/drawing/2014/main" id="{F7E9E73C-1D73-4955-A00B-BA5B8E65AAD9}"/>
              </a:ext>
            </a:extLst>
          </p:cNvPr>
          <p:cNvSpPr txBox="1">
            <a:spLocks/>
          </p:cNvSpPr>
          <p:nvPr/>
        </p:nvSpPr>
        <p:spPr>
          <a:xfrm>
            <a:off x="6965673" y="1401446"/>
            <a:ext cx="4343400"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4000" dirty="0">
                <a:latin typeface="+mj-lt"/>
                <a:cs typeface="Arial" pitchFamily="34" charset="0"/>
              </a:rPr>
              <a:t>Introduction</a:t>
            </a:r>
          </a:p>
        </p:txBody>
      </p:sp>
      <p:sp>
        <p:nvSpPr>
          <p:cNvPr id="5" name="직사각형 4">
            <a:extLst>
              <a:ext uri="{FF2B5EF4-FFF2-40B4-BE49-F238E27FC236}">
                <a16:creationId xmlns:a16="http://schemas.microsoft.com/office/drawing/2014/main" id="{B6EE8EAC-CD50-4210-9C17-CD7D35D5F56A}"/>
              </a:ext>
            </a:extLst>
          </p:cNvPr>
          <p:cNvSpPr/>
          <p:nvPr/>
        </p:nvSpPr>
        <p:spPr>
          <a:xfrm>
            <a:off x="6965673" y="2647718"/>
            <a:ext cx="4638183" cy="1754326"/>
          </a:xfrm>
          <a:prstGeom prst="rect">
            <a:avLst/>
          </a:prstGeom>
        </p:spPr>
        <p:txBody>
          <a:bodyPr wrap="square">
            <a:spAutoFit/>
          </a:bodyPr>
          <a:lstStyle/>
          <a:p>
            <a:r>
              <a:rPr lang="en-US" altLang="ko-KR" sz="1200" dirty="0">
                <a:cs typeface="Arial" pitchFamily="34" charset="0"/>
              </a:rPr>
              <a:t>Welcome to Employee Wellness, where we shift our focus to Employee Wellness, examining factors such as income, hourly rates, job satisfaction, work-life balance, and overall well-being. Understanding the holistic well-being of employees is crucial for fostering a healthy and productive work environment. This dashboard aims to uncover insights into the relationship between employee wellness factors and attrition, providing valuable information for crafting initiatives that prioritize the overall health and satisfaction of the workforce.</a:t>
            </a:r>
            <a:endParaRPr lang="ko-KR" altLang="en-US" sz="1200" dirty="0">
              <a:cs typeface="Arial" pitchFamily="34" charset="0"/>
            </a:endParaRPr>
          </a:p>
        </p:txBody>
      </p:sp>
      <p:sp>
        <p:nvSpPr>
          <p:cNvPr id="7" name="사각형: 둥근 위쪽 모서리 6">
            <a:extLst>
              <a:ext uri="{FF2B5EF4-FFF2-40B4-BE49-F238E27FC236}">
                <a16:creationId xmlns:a16="http://schemas.microsoft.com/office/drawing/2014/main" id="{07C9C7E3-7C1B-4CF8-846B-C0CF57B5C9EB}"/>
              </a:ext>
            </a:extLst>
          </p:cNvPr>
          <p:cNvSpPr/>
          <p:nvPr/>
        </p:nvSpPr>
        <p:spPr>
          <a:xfrm>
            <a:off x="8179159" y="4865469"/>
            <a:ext cx="605527" cy="199253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사각형: 둥근 위쪽 모서리 7">
            <a:extLst>
              <a:ext uri="{FF2B5EF4-FFF2-40B4-BE49-F238E27FC236}">
                <a16:creationId xmlns:a16="http://schemas.microsoft.com/office/drawing/2014/main" id="{38B1F182-22B4-40FB-A811-C23D3FFDD23D}"/>
              </a:ext>
            </a:extLst>
          </p:cNvPr>
          <p:cNvSpPr/>
          <p:nvPr/>
        </p:nvSpPr>
        <p:spPr>
          <a:xfrm>
            <a:off x="9758909" y="4382219"/>
            <a:ext cx="605527" cy="247578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사각형: 둥근 위쪽 모서리 8">
            <a:extLst>
              <a:ext uri="{FF2B5EF4-FFF2-40B4-BE49-F238E27FC236}">
                <a16:creationId xmlns:a16="http://schemas.microsoft.com/office/drawing/2014/main" id="{F35BDAEE-B1BA-4E18-B62F-AB217A343440}"/>
              </a:ext>
            </a:extLst>
          </p:cNvPr>
          <p:cNvSpPr/>
          <p:nvPr/>
        </p:nvSpPr>
        <p:spPr>
          <a:xfrm>
            <a:off x="11012706" y="4684143"/>
            <a:ext cx="605527" cy="2173857"/>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6" name="Picture 5">
            <a:extLst>
              <a:ext uri="{FF2B5EF4-FFF2-40B4-BE49-F238E27FC236}">
                <a16:creationId xmlns:a16="http://schemas.microsoft.com/office/drawing/2014/main" id="{43CCD705-B20A-583A-458F-B3B1A245BCF1}"/>
              </a:ext>
            </a:extLst>
          </p:cNvPr>
          <p:cNvPicPr>
            <a:picLocks noChangeAspect="1"/>
          </p:cNvPicPr>
          <p:nvPr/>
        </p:nvPicPr>
        <p:blipFill>
          <a:blip r:embed="rId2"/>
          <a:stretch>
            <a:fillRect/>
          </a:stretch>
        </p:blipFill>
        <p:spPr>
          <a:xfrm>
            <a:off x="329455" y="1741859"/>
            <a:ext cx="6453086" cy="3566043"/>
          </a:xfrm>
          <a:prstGeom prst="rect">
            <a:avLst/>
          </a:prstGeom>
        </p:spPr>
      </p:pic>
    </p:spTree>
    <p:extLst>
      <p:ext uri="{BB962C8B-B14F-4D97-AF65-F5344CB8AC3E}">
        <p14:creationId xmlns:p14="http://schemas.microsoft.com/office/powerpoint/2010/main" val="8293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4000" dirty="0">
                <a:cs typeface="Arial" pitchFamily="34" charset="0"/>
              </a:rPr>
              <a:t>Avg. Monthly Income and Hourly Rate</a:t>
            </a:r>
            <a:endParaRPr lang="ko-KR" altLang="en-US" sz="4000" dirty="0">
              <a:cs typeface="Arial" pitchFamily="34" charset="0"/>
            </a:endParaRPr>
          </a:p>
        </p:txBody>
      </p:sp>
      <p:sp>
        <p:nvSpPr>
          <p:cNvPr id="5" name="TextBox 4">
            <a:extLst>
              <a:ext uri="{FF2B5EF4-FFF2-40B4-BE49-F238E27FC236}">
                <a16:creationId xmlns:a16="http://schemas.microsoft.com/office/drawing/2014/main" id="{51494C6C-3628-47C1-A97D-849E99EB8C00}"/>
              </a:ext>
            </a:extLst>
          </p:cNvPr>
          <p:cNvSpPr txBox="1"/>
          <p:nvPr/>
        </p:nvSpPr>
        <p:spPr>
          <a:xfrm>
            <a:off x="8322668" y="2496853"/>
            <a:ext cx="3244826" cy="1569660"/>
          </a:xfrm>
          <a:prstGeom prst="rect">
            <a:avLst/>
          </a:prstGeom>
          <a:noFill/>
        </p:spPr>
        <p:txBody>
          <a:bodyPr wrap="square" rtlCol="0">
            <a:spAutoFit/>
          </a:bodyPr>
          <a:lstStyle/>
          <a:p>
            <a:r>
              <a:rPr lang="en-US" altLang="ko-KR" sz="1200" dirty="0">
                <a:cs typeface="Arial" pitchFamily="34" charset="0"/>
              </a:rPr>
              <a:t>It provides an overview of both average monthly income and hourly rates within the organization. Analyzing these financial aspects in tandem offers a comprehensive view of employee compensation, allowing organizations to evaluate the fairness of pay structures and their potential impact on attrition rates.</a:t>
            </a:r>
          </a:p>
        </p:txBody>
      </p:sp>
      <p:grpSp>
        <p:nvGrpSpPr>
          <p:cNvPr id="6" name="그룹 5">
            <a:extLst>
              <a:ext uri="{FF2B5EF4-FFF2-40B4-BE49-F238E27FC236}">
                <a16:creationId xmlns:a16="http://schemas.microsoft.com/office/drawing/2014/main" id="{854C8732-52C2-41C5-AF22-03A732D58A0A}"/>
              </a:ext>
            </a:extLst>
          </p:cNvPr>
          <p:cNvGrpSpPr/>
          <p:nvPr/>
        </p:nvGrpSpPr>
        <p:grpSpPr>
          <a:xfrm>
            <a:off x="0" y="1559415"/>
            <a:ext cx="6627223" cy="5155558"/>
            <a:chOff x="192590" y="433895"/>
            <a:chExt cx="8268502" cy="6432369"/>
          </a:xfrm>
        </p:grpSpPr>
        <p:grpSp>
          <p:nvGrpSpPr>
            <p:cNvPr id="7" name="Group 2">
              <a:extLst>
                <a:ext uri="{FF2B5EF4-FFF2-40B4-BE49-F238E27FC236}">
                  <a16:creationId xmlns:a16="http://schemas.microsoft.com/office/drawing/2014/main" id="{E92B83DE-283E-483C-BE20-3D98DA9E99AD}"/>
                </a:ext>
              </a:extLst>
            </p:cNvPr>
            <p:cNvGrpSpPr/>
            <p:nvPr/>
          </p:nvGrpSpPr>
          <p:grpSpPr>
            <a:xfrm>
              <a:off x="1523836" y="1600376"/>
              <a:ext cx="6937256" cy="5265888"/>
              <a:chOff x="4308820" y="4093831"/>
              <a:chExt cx="2620337" cy="1989030"/>
            </a:xfrm>
          </p:grpSpPr>
          <p:grpSp>
            <p:nvGrpSpPr>
              <p:cNvPr id="35" name="Group 3">
                <a:extLst>
                  <a:ext uri="{FF2B5EF4-FFF2-40B4-BE49-F238E27FC236}">
                    <a16:creationId xmlns:a16="http://schemas.microsoft.com/office/drawing/2014/main" id="{3855FFFD-A9B6-4BAE-A46B-A2D9033DF55E}"/>
                  </a:ext>
                </a:extLst>
              </p:cNvPr>
              <p:cNvGrpSpPr/>
              <p:nvPr/>
            </p:nvGrpSpPr>
            <p:grpSpPr>
              <a:xfrm>
                <a:off x="4308820" y="4093831"/>
                <a:ext cx="1989030" cy="1989030"/>
                <a:chOff x="7041527" y="1014883"/>
                <a:chExt cx="1371600" cy="1371600"/>
              </a:xfrm>
            </p:grpSpPr>
            <p:sp>
              <p:nvSpPr>
                <p:cNvPr id="40" name="Oval 8">
                  <a:extLst>
                    <a:ext uri="{FF2B5EF4-FFF2-40B4-BE49-F238E27FC236}">
                      <a16:creationId xmlns:a16="http://schemas.microsoft.com/office/drawing/2014/main" id="{9BD8A072-96EA-4B84-9A20-F5FFF9057FD5}"/>
                    </a:ext>
                  </a:extLst>
                </p:cNvPr>
                <p:cNvSpPr>
                  <a:spLocks noChangeAspect="1"/>
                </p:cNvSpPr>
                <p:nvPr/>
              </p:nvSpPr>
              <p:spPr>
                <a:xfrm>
                  <a:off x="7041527" y="1014883"/>
                  <a:ext cx="1371600" cy="13716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9">
                  <a:extLst>
                    <a:ext uri="{FF2B5EF4-FFF2-40B4-BE49-F238E27FC236}">
                      <a16:creationId xmlns:a16="http://schemas.microsoft.com/office/drawing/2014/main" id="{64470FD3-7376-4888-AE7E-1D96FB3B035E}"/>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0">
                  <a:extLst>
                    <a:ext uri="{FF2B5EF4-FFF2-40B4-BE49-F238E27FC236}">
                      <a16:creationId xmlns:a16="http://schemas.microsoft.com/office/drawing/2014/main" id="{745A79AE-768F-46B8-B7AC-173E9F3C0A0B}"/>
                    </a:ext>
                  </a:extLst>
                </p:cNvPr>
                <p:cNvSpPr>
                  <a:spLocks noChangeAspect="1"/>
                </p:cNvSpPr>
                <p:nvPr/>
              </p:nvSpPr>
              <p:spPr>
                <a:xfrm>
                  <a:off x="7315847" y="1289203"/>
                  <a:ext cx="822960" cy="8229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1">
                  <a:extLst>
                    <a:ext uri="{FF2B5EF4-FFF2-40B4-BE49-F238E27FC236}">
                      <a16:creationId xmlns:a16="http://schemas.microsoft.com/office/drawing/2014/main" id="{0DE84DCC-84BA-4C32-8C19-B11CE07C51CD}"/>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12823812-5686-459B-AA8C-A47DDBCF5110}"/>
                    </a:ext>
                  </a:extLst>
                </p:cNvPr>
                <p:cNvSpPr>
                  <a:spLocks noChangeAspect="1"/>
                </p:cNvSpPr>
                <p:nvPr/>
              </p:nvSpPr>
              <p:spPr>
                <a:xfrm>
                  <a:off x="7590167" y="1563523"/>
                  <a:ext cx="274320" cy="27432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4">
                <a:extLst>
                  <a:ext uri="{FF2B5EF4-FFF2-40B4-BE49-F238E27FC236}">
                    <a16:creationId xmlns:a16="http://schemas.microsoft.com/office/drawing/2014/main" id="{2F0D3B05-9C23-460A-B11D-4FE240DD7DEE}"/>
                  </a:ext>
                </a:extLst>
              </p:cNvPr>
              <p:cNvGrpSpPr/>
              <p:nvPr/>
            </p:nvGrpSpPr>
            <p:grpSpPr>
              <a:xfrm rot="2780013" flipH="1">
                <a:off x="5776701" y="3513286"/>
                <a:ext cx="413720" cy="1891192"/>
                <a:chOff x="8236553" y="425631"/>
                <a:chExt cx="1175476" cy="5373315"/>
              </a:xfrm>
            </p:grpSpPr>
            <p:sp>
              <p:nvSpPr>
                <p:cNvPr id="37" name="Rectangle: Top Corners Rounded 5">
                  <a:extLst>
                    <a:ext uri="{FF2B5EF4-FFF2-40B4-BE49-F238E27FC236}">
                      <a16:creationId xmlns:a16="http://schemas.microsoft.com/office/drawing/2014/main" id="{B9AE8849-1EBF-4119-A5E1-D0DD4973BB83}"/>
                    </a:ext>
                  </a:extLst>
                </p:cNvPr>
                <p:cNvSpPr/>
                <p:nvPr/>
              </p:nvSpPr>
              <p:spPr>
                <a:xfrm>
                  <a:off x="8730582" y="602901"/>
                  <a:ext cx="187419" cy="519604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6">
                  <a:extLst>
                    <a:ext uri="{FF2B5EF4-FFF2-40B4-BE49-F238E27FC236}">
                      <a16:creationId xmlns:a16="http://schemas.microsoft.com/office/drawing/2014/main" id="{8678E3A0-0281-49FB-B2E7-A5D6244D78B1}"/>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arallelogram 7">
                  <a:extLst>
                    <a:ext uri="{FF2B5EF4-FFF2-40B4-BE49-F238E27FC236}">
                      <a16:creationId xmlns:a16="http://schemas.microsoft.com/office/drawing/2014/main" id="{19E81DA9-AB7B-4374-94A2-8B303C90D9DA}"/>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aphic 24">
              <a:extLst>
                <a:ext uri="{FF2B5EF4-FFF2-40B4-BE49-F238E27FC236}">
                  <a16:creationId xmlns:a16="http://schemas.microsoft.com/office/drawing/2014/main" id="{DA1FE707-2AFC-4654-AAD0-B0C34B8C65E8}"/>
                </a:ext>
              </a:extLst>
            </p:cNvPr>
            <p:cNvGrpSpPr/>
            <p:nvPr/>
          </p:nvGrpSpPr>
          <p:grpSpPr>
            <a:xfrm>
              <a:off x="192590" y="433895"/>
              <a:ext cx="5275779" cy="6432369"/>
              <a:chOff x="3281711" y="608"/>
              <a:chExt cx="5624879" cy="6858000"/>
            </a:xfrm>
          </p:grpSpPr>
          <p:grpSp>
            <p:nvGrpSpPr>
              <p:cNvPr id="10" name="Graphic 24">
                <a:extLst>
                  <a:ext uri="{FF2B5EF4-FFF2-40B4-BE49-F238E27FC236}">
                    <a16:creationId xmlns:a16="http://schemas.microsoft.com/office/drawing/2014/main" id="{BADCBA4C-9116-4996-BAA2-03BEC1313EBA}"/>
                  </a:ext>
                </a:extLst>
              </p:cNvPr>
              <p:cNvGrpSpPr/>
              <p:nvPr/>
            </p:nvGrpSpPr>
            <p:grpSpPr>
              <a:xfrm>
                <a:off x="3286299" y="608"/>
                <a:ext cx="5620291" cy="6858000"/>
                <a:chOff x="3286299" y="608"/>
                <a:chExt cx="5620291" cy="6858000"/>
              </a:xfrm>
              <a:solidFill>
                <a:schemeClr val="accent1"/>
              </a:solidFill>
            </p:grpSpPr>
            <p:sp>
              <p:nvSpPr>
                <p:cNvPr id="31" name="Freeform: Shape 35">
                  <a:extLst>
                    <a:ext uri="{FF2B5EF4-FFF2-40B4-BE49-F238E27FC236}">
                      <a16:creationId xmlns:a16="http://schemas.microsoft.com/office/drawing/2014/main" id="{9CE2F87A-1B47-4F88-8045-5BEB3E73B75F}"/>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2" name="Freeform: Shape 36">
                  <a:extLst>
                    <a:ext uri="{FF2B5EF4-FFF2-40B4-BE49-F238E27FC236}">
                      <a16:creationId xmlns:a16="http://schemas.microsoft.com/office/drawing/2014/main" id="{BEBE0731-738F-450B-BC4E-4563758A9436}"/>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3" name="Freeform: Shape 37">
                  <a:extLst>
                    <a:ext uri="{FF2B5EF4-FFF2-40B4-BE49-F238E27FC236}">
                      <a16:creationId xmlns:a16="http://schemas.microsoft.com/office/drawing/2014/main" id="{595A4A17-BE52-4656-B4A4-17AA7DFBC3B9}"/>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34" name="Freeform: Shape 38">
                  <a:extLst>
                    <a:ext uri="{FF2B5EF4-FFF2-40B4-BE49-F238E27FC236}">
                      <a16:creationId xmlns:a16="http://schemas.microsoft.com/office/drawing/2014/main" id="{24782752-6219-4024-8BB8-2FF7AAA24475}"/>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11" name="Graphic 24">
                <a:extLst>
                  <a:ext uri="{FF2B5EF4-FFF2-40B4-BE49-F238E27FC236}">
                    <a16:creationId xmlns:a16="http://schemas.microsoft.com/office/drawing/2014/main" id="{B654186C-4A97-4897-B2BF-5C59212789A4}"/>
                  </a:ext>
                </a:extLst>
              </p:cNvPr>
              <p:cNvGrpSpPr/>
              <p:nvPr/>
            </p:nvGrpSpPr>
            <p:grpSpPr>
              <a:xfrm>
                <a:off x="3281711" y="1306336"/>
                <a:ext cx="5419820" cy="4803754"/>
                <a:chOff x="3281711" y="1306336"/>
                <a:chExt cx="5419820" cy="4803754"/>
              </a:xfrm>
              <a:solidFill>
                <a:schemeClr val="accent1"/>
              </a:solidFill>
            </p:grpSpPr>
            <p:sp>
              <p:nvSpPr>
                <p:cNvPr id="28" name="Freeform: Shape 32">
                  <a:extLst>
                    <a:ext uri="{FF2B5EF4-FFF2-40B4-BE49-F238E27FC236}">
                      <a16:creationId xmlns:a16="http://schemas.microsoft.com/office/drawing/2014/main" id="{6D60E2C9-8AD6-4962-B3C6-1C8580D056FA}"/>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29" name="Freeform: Shape 33">
                  <a:extLst>
                    <a:ext uri="{FF2B5EF4-FFF2-40B4-BE49-F238E27FC236}">
                      <a16:creationId xmlns:a16="http://schemas.microsoft.com/office/drawing/2014/main" id="{543D6EA4-84BE-4093-827F-F68DB83B2A80}"/>
                    </a:ext>
                  </a:extLst>
                </p:cNvPr>
                <p:cNvSpPr/>
                <p:nvPr/>
              </p:nvSpPr>
              <p:spPr>
                <a:xfrm>
                  <a:off x="3281711" y="1306336"/>
                  <a:ext cx="5419820" cy="4803754"/>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chemeClr val="bg1">
                    <a:lumMod val="95000"/>
                  </a:schemeClr>
                </a:solidFill>
                <a:ln w="7773" cap="flat">
                  <a:noFill/>
                  <a:prstDash val="solid"/>
                  <a:miter/>
                </a:ln>
              </p:spPr>
              <p:txBody>
                <a:bodyPr rtlCol="0" anchor="ctr"/>
                <a:lstStyle/>
                <a:p>
                  <a:endParaRPr lang="en-US"/>
                </a:p>
              </p:txBody>
            </p:sp>
            <p:sp>
              <p:nvSpPr>
                <p:cNvPr id="30" name="Freeform: Shape 34">
                  <a:extLst>
                    <a:ext uri="{FF2B5EF4-FFF2-40B4-BE49-F238E27FC236}">
                      <a16:creationId xmlns:a16="http://schemas.microsoft.com/office/drawing/2014/main" id="{E67EF871-B400-4DD4-BACB-11B230272DF0}"/>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12" name="Freeform: Shape 16">
                <a:extLst>
                  <a:ext uri="{FF2B5EF4-FFF2-40B4-BE49-F238E27FC236}">
                    <a16:creationId xmlns:a16="http://schemas.microsoft.com/office/drawing/2014/main" id="{3A641619-632B-4B81-93DE-2274C4B07D77}"/>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13" name="Freeform: Shape 17">
                <a:extLst>
                  <a:ext uri="{FF2B5EF4-FFF2-40B4-BE49-F238E27FC236}">
                    <a16:creationId xmlns:a16="http://schemas.microsoft.com/office/drawing/2014/main" id="{04230B10-2721-4712-85E3-8DA6D90E3289}"/>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a:p>
            </p:txBody>
          </p:sp>
          <p:sp>
            <p:nvSpPr>
              <p:cNvPr id="14" name="Freeform: Shape 18">
                <a:extLst>
                  <a:ext uri="{FF2B5EF4-FFF2-40B4-BE49-F238E27FC236}">
                    <a16:creationId xmlns:a16="http://schemas.microsoft.com/office/drawing/2014/main" id="{7E49BB41-76A6-4A2E-91A3-487F4898B0CB}"/>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15" name="Graphic 24">
                <a:extLst>
                  <a:ext uri="{FF2B5EF4-FFF2-40B4-BE49-F238E27FC236}">
                    <a16:creationId xmlns:a16="http://schemas.microsoft.com/office/drawing/2014/main" id="{69F42FFE-308F-4C11-A9E3-522AFACC20CA}"/>
                  </a:ext>
                </a:extLst>
              </p:cNvPr>
              <p:cNvGrpSpPr/>
              <p:nvPr/>
            </p:nvGrpSpPr>
            <p:grpSpPr>
              <a:xfrm>
                <a:off x="3822070" y="2993077"/>
                <a:ext cx="4040070" cy="2506556"/>
                <a:chOff x="3822070" y="2993077"/>
                <a:chExt cx="4040070" cy="2506556"/>
              </a:xfrm>
              <a:solidFill>
                <a:srgbClr val="A1C1E2"/>
              </a:solidFill>
            </p:grpSpPr>
            <p:sp>
              <p:nvSpPr>
                <p:cNvPr id="17" name="Freeform: Shape 21">
                  <a:extLst>
                    <a:ext uri="{FF2B5EF4-FFF2-40B4-BE49-F238E27FC236}">
                      <a16:creationId xmlns:a16="http://schemas.microsoft.com/office/drawing/2014/main" id="{6DBCB85F-CBD0-495A-ABB5-4E229D3EED10}"/>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8" name="Freeform: Shape 22">
                  <a:extLst>
                    <a:ext uri="{FF2B5EF4-FFF2-40B4-BE49-F238E27FC236}">
                      <a16:creationId xmlns:a16="http://schemas.microsoft.com/office/drawing/2014/main" id="{6ABA99F1-D991-49A3-A348-F0806DC66E5A}"/>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9" name="Freeform: Shape 23">
                  <a:extLst>
                    <a:ext uri="{FF2B5EF4-FFF2-40B4-BE49-F238E27FC236}">
                      <a16:creationId xmlns:a16="http://schemas.microsoft.com/office/drawing/2014/main" id="{DFD352B9-109B-4A32-B206-8C10E734331B}"/>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0" name="Freeform: Shape 24">
                  <a:extLst>
                    <a:ext uri="{FF2B5EF4-FFF2-40B4-BE49-F238E27FC236}">
                      <a16:creationId xmlns:a16="http://schemas.microsoft.com/office/drawing/2014/main" id="{18FDC8A6-1383-4444-9BAE-A97991489D24}"/>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1" name="Freeform: Shape 25">
                  <a:extLst>
                    <a:ext uri="{FF2B5EF4-FFF2-40B4-BE49-F238E27FC236}">
                      <a16:creationId xmlns:a16="http://schemas.microsoft.com/office/drawing/2014/main" id="{40757850-AB83-48FE-96F5-AB0C1FE1094E}"/>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2" name="Freeform: Shape 26">
                  <a:extLst>
                    <a:ext uri="{FF2B5EF4-FFF2-40B4-BE49-F238E27FC236}">
                      <a16:creationId xmlns:a16="http://schemas.microsoft.com/office/drawing/2014/main" id="{FBA714EF-B43D-45A8-9131-DA434B1D1340}"/>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3" name="Freeform: Shape 27">
                  <a:extLst>
                    <a:ext uri="{FF2B5EF4-FFF2-40B4-BE49-F238E27FC236}">
                      <a16:creationId xmlns:a16="http://schemas.microsoft.com/office/drawing/2014/main" id="{74F31A28-D81F-466B-A853-895260150C4B}"/>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4" name="Freeform: Shape 28">
                  <a:extLst>
                    <a:ext uri="{FF2B5EF4-FFF2-40B4-BE49-F238E27FC236}">
                      <a16:creationId xmlns:a16="http://schemas.microsoft.com/office/drawing/2014/main" id="{B0B0C9F0-1933-4C64-B595-E455E4A3F07E}"/>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5" name="Freeform: Shape 29">
                  <a:extLst>
                    <a:ext uri="{FF2B5EF4-FFF2-40B4-BE49-F238E27FC236}">
                      <a16:creationId xmlns:a16="http://schemas.microsoft.com/office/drawing/2014/main" id="{A4E15B3A-02D5-4C48-9B66-86C5F7721F51}"/>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626159BC-BE83-4831-9DD4-38551CDD4344}"/>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7" name="Freeform: Shape 31">
                  <a:extLst>
                    <a:ext uri="{FF2B5EF4-FFF2-40B4-BE49-F238E27FC236}">
                      <a16:creationId xmlns:a16="http://schemas.microsoft.com/office/drawing/2014/main" id="{BBCA43AB-1685-42A5-BC29-F20398C5B582}"/>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chemeClr val="bg1">
                    <a:lumMod val="85000"/>
                  </a:schemeClr>
                </a:solidFill>
                <a:ln w="7773" cap="flat">
                  <a:noFill/>
                  <a:prstDash val="solid"/>
                  <a:miter/>
                </a:ln>
              </p:spPr>
              <p:txBody>
                <a:bodyPr rtlCol="0" anchor="ctr"/>
                <a:lstStyle/>
                <a:p>
                  <a:endParaRPr lang="en-US"/>
                </a:p>
              </p:txBody>
            </p:sp>
          </p:grpSp>
          <p:sp>
            <p:nvSpPr>
              <p:cNvPr id="16" name="Freeform: Shape 20">
                <a:extLst>
                  <a:ext uri="{FF2B5EF4-FFF2-40B4-BE49-F238E27FC236}">
                    <a16:creationId xmlns:a16="http://schemas.microsoft.com/office/drawing/2014/main" id="{E5971981-BA1A-4E5F-92E2-B96B16B6F204}"/>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chemeClr val="accent3"/>
              </a:solidFill>
              <a:ln w="7773" cap="flat">
                <a:noFill/>
                <a:prstDash val="solid"/>
                <a:miter/>
              </a:ln>
            </p:spPr>
            <p:txBody>
              <a:bodyPr rtlCol="0" anchor="ctr"/>
              <a:lstStyle/>
              <a:p>
                <a:endParaRPr lang="en-US"/>
              </a:p>
            </p:txBody>
          </p:sp>
        </p:grpSp>
        <p:sp>
          <p:nvSpPr>
            <p:cNvPr id="9" name="Freeform: Shape 56">
              <a:extLst>
                <a:ext uri="{FF2B5EF4-FFF2-40B4-BE49-F238E27FC236}">
                  <a16:creationId xmlns:a16="http://schemas.microsoft.com/office/drawing/2014/main" id="{B877B77B-6EFA-4DF2-8E5B-45144B971624}"/>
                </a:ext>
              </a:extLst>
            </p:cNvPr>
            <p:cNvSpPr/>
            <p:nvPr/>
          </p:nvSpPr>
          <p:spPr>
            <a:xfrm>
              <a:off x="3895126" y="3986949"/>
              <a:ext cx="1115695" cy="1764664"/>
            </a:xfrm>
            <a:custGeom>
              <a:avLst/>
              <a:gdLst>
                <a:gd name="connsiteX0" fmla="*/ 502892 w 1115695"/>
                <a:gd name="connsiteY0" fmla="*/ 913254 h 1764664"/>
                <a:gd name="connsiteX1" fmla="*/ 479251 w 1115695"/>
                <a:gd name="connsiteY1" fmla="*/ 947385 h 1764664"/>
                <a:gd name="connsiteX2" fmla="*/ 524186 w 1115695"/>
                <a:gd name="connsiteY2" fmla="*/ 944411 h 1764664"/>
                <a:gd name="connsiteX3" fmla="*/ 502892 w 1115695"/>
                <a:gd name="connsiteY3" fmla="*/ 913254 h 1764664"/>
                <a:gd name="connsiteX4" fmla="*/ 296068 w 1115695"/>
                <a:gd name="connsiteY4" fmla="*/ 857673 h 1764664"/>
                <a:gd name="connsiteX5" fmla="*/ 345386 w 1115695"/>
                <a:gd name="connsiteY5" fmla="*/ 908713 h 1764664"/>
                <a:gd name="connsiteX6" fmla="*/ 296068 w 1115695"/>
                <a:gd name="connsiteY6" fmla="*/ 857673 h 1764664"/>
                <a:gd name="connsiteX7" fmla="*/ 701732 w 1115695"/>
                <a:gd name="connsiteY7" fmla="*/ 834970 h 1764664"/>
                <a:gd name="connsiteX8" fmla="*/ 652883 w 1115695"/>
                <a:gd name="connsiteY8" fmla="*/ 859551 h 1764664"/>
                <a:gd name="connsiteX9" fmla="*/ 650535 w 1115695"/>
                <a:gd name="connsiteY9" fmla="*/ 901981 h 1764664"/>
                <a:gd name="connsiteX10" fmla="*/ 701732 w 1115695"/>
                <a:gd name="connsiteY10" fmla="*/ 834970 h 1764664"/>
                <a:gd name="connsiteX11" fmla="*/ 424139 w 1115695"/>
                <a:gd name="connsiteY11" fmla="*/ 0 h 1764664"/>
                <a:gd name="connsiteX12" fmla="*/ 447805 w 1115695"/>
                <a:gd name="connsiteY12" fmla="*/ 0 h 1764664"/>
                <a:gd name="connsiteX13" fmla="*/ 317292 w 1115695"/>
                <a:gd name="connsiteY13" fmla="*/ 124575 h 1764664"/>
                <a:gd name="connsiteX14" fmla="*/ 306034 w 1115695"/>
                <a:gd name="connsiteY14" fmla="*/ 128488 h 1764664"/>
                <a:gd name="connsiteX15" fmla="*/ 129324 w 1115695"/>
                <a:gd name="connsiteY15" fmla="*/ 366053 h 1764664"/>
                <a:gd name="connsiteX16" fmla="*/ 257239 w 1115695"/>
                <a:gd name="connsiteY16" fmla="*/ 730540 h 1764664"/>
                <a:gd name="connsiteX17" fmla="*/ 424139 w 1115695"/>
                <a:gd name="connsiteY17" fmla="*/ 702985 h 1764664"/>
                <a:gd name="connsiteX18" fmla="*/ 509312 w 1115695"/>
                <a:gd name="connsiteY18" fmla="*/ 721146 h 1764664"/>
                <a:gd name="connsiteX19" fmla="*/ 543287 w 1115695"/>
                <a:gd name="connsiteY19" fmla="*/ 710187 h 1764664"/>
                <a:gd name="connsiteX20" fmla="*/ 709091 w 1115695"/>
                <a:gd name="connsiteY20" fmla="*/ 698601 h 1764664"/>
                <a:gd name="connsiteX21" fmla="*/ 741030 w 1115695"/>
                <a:gd name="connsiteY21" fmla="*/ 693747 h 1764664"/>
                <a:gd name="connsiteX22" fmla="*/ 831996 w 1115695"/>
                <a:gd name="connsiteY22" fmla="*/ 373255 h 1764664"/>
                <a:gd name="connsiteX23" fmla="*/ 617506 w 1115695"/>
                <a:gd name="connsiteY23" fmla="*/ 112095 h 1764664"/>
                <a:gd name="connsiteX24" fmla="*/ 591486 w 1115695"/>
                <a:gd name="connsiteY24" fmla="*/ 104278 h 1764664"/>
                <a:gd name="connsiteX25" fmla="*/ 659162 w 1115695"/>
                <a:gd name="connsiteY25" fmla="*/ 39680 h 1764664"/>
                <a:gd name="connsiteX26" fmla="*/ 707838 w 1115695"/>
                <a:gd name="connsiteY26" fmla="*/ 62157 h 1764664"/>
                <a:gd name="connsiteX27" fmla="*/ 923431 w 1115695"/>
                <a:gd name="connsiteY27" fmla="*/ 496473 h 1764664"/>
                <a:gd name="connsiteX28" fmla="*/ 795046 w 1115695"/>
                <a:gd name="connsiteY28" fmla="*/ 761854 h 1764664"/>
                <a:gd name="connsiteX29" fmla="*/ 785026 w 1115695"/>
                <a:gd name="connsiteY29" fmla="*/ 797238 h 1764664"/>
                <a:gd name="connsiteX30" fmla="*/ 726157 w 1115695"/>
                <a:gd name="connsiteY30" fmla="*/ 962103 h 1764664"/>
                <a:gd name="connsiteX31" fmla="*/ 884133 w 1115695"/>
                <a:gd name="connsiteY31" fmla="*/ 1412702 h 1764664"/>
                <a:gd name="connsiteX32" fmla="*/ 1036315 w 1115695"/>
                <a:gd name="connsiteY32" fmla="*/ 1359312 h 1764664"/>
                <a:gd name="connsiteX33" fmla="*/ 1049154 w 1115695"/>
                <a:gd name="connsiteY33" fmla="*/ 1392974 h 1764664"/>
                <a:gd name="connsiteX34" fmla="*/ 958971 w 1115695"/>
                <a:gd name="connsiteY34" fmla="*/ 1425697 h 1764664"/>
                <a:gd name="connsiteX35" fmla="*/ 967583 w 1115695"/>
                <a:gd name="connsiteY35" fmla="*/ 1453565 h 1764664"/>
                <a:gd name="connsiteX36" fmla="*/ 1043831 w 1115695"/>
                <a:gd name="connsiteY36" fmla="*/ 1427889 h 1764664"/>
                <a:gd name="connsiteX37" fmla="*/ 1055886 w 1115695"/>
                <a:gd name="connsiteY37" fmla="*/ 1462960 h 1764664"/>
                <a:gd name="connsiteX38" fmla="*/ 980891 w 1115695"/>
                <a:gd name="connsiteY38" fmla="*/ 1490515 h 1764664"/>
                <a:gd name="connsiteX39" fmla="*/ 990128 w 1115695"/>
                <a:gd name="connsiteY39" fmla="*/ 1516349 h 1764664"/>
                <a:gd name="connsiteX40" fmla="*/ 1080937 w 1115695"/>
                <a:gd name="connsiteY40" fmla="*/ 1485662 h 1764664"/>
                <a:gd name="connsiteX41" fmla="*/ 1093775 w 1115695"/>
                <a:gd name="connsiteY41" fmla="*/ 1520576 h 1764664"/>
                <a:gd name="connsiteX42" fmla="*/ 1002967 w 1115695"/>
                <a:gd name="connsiteY42" fmla="*/ 1553768 h 1764664"/>
                <a:gd name="connsiteX43" fmla="*/ 1013144 w 1115695"/>
                <a:gd name="connsiteY43" fmla="*/ 1582733 h 1764664"/>
                <a:gd name="connsiteX44" fmla="*/ 1102700 w 1115695"/>
                <a:gd name="connsiteY44" fmla="*/ 1552359 h 1764664"/>
                <a:gd name="connsiteX45" fmla="*/ 1115695 w 1115695"/>
                <a:gd name="connsiteY45" fmla="*/ 1582890 h 1764664"/>
                <a:gd name="connsiteX46" fmla="*/ 881627 w 1115695"/>
                <a:gd name="connsiteY46" fmla="*/ 1665087 h 1764664"/>
                <a:gd name="connsiteX47" fmla="*/ 802092 w 1115695"/>
                <a:gd name="connsiteY47" fmla="*/ 1438065 h 1764664"/>
                <a:gd name="connsiteX48" fmla="*/ 654136 w 1115695"/>
                <a:gd name="connsiteY48" fmla="*/ 1015648 h 1764664"/>
                <a:gd name="connsiteX49" fmla="*/ 625328 w 1115695"/>
                <a:gd name="connsiteY49" fmla="*/ 986684 h 1764664"/>
                <a:gd name="connsiteX50" fmla="*/ 579454 w 1115695"/>
                <a:gd name="connsiteY50" fmla="*/ 1009386 h 1764664"/>
                <a:gd name="connsiteX51" fmla="*/ 581019 w 1115695"/>
                <a:gd name="connsiteY51" fmla="*/ 1028174 h 1764664"/>
                <a:gd name="connsiteX52" fmla="*/ 750268 w 1115695"/>
                <a:gd name="connsiteY52" fmla="*/ 1695931 h 1764664"/>
                <a:gd name="connsiteX53" fmla="*/ 749485 w 1115695"/>
                <a:gd name="connsiteY53" fmla="*/ 1704855 h 1764664"/>
                <a:gd name="connsiteX54" fmla="*/ 516044 w 1115695"/>
                <a:gd name="connsiteY54" fmla="*/ 1764664 h 1764664"/>
                <a:gd name="connsiteX55" fmla="*/ 529509 w 1115695"/>
                <a:gd name="connsiteY55" fmla="*/ 1727244 h 1764664"/>
                <a:gd name="connsiteX56" fmla="*/ 596676 w 1115695"/>
                <a:gd name="connsiteY56" fmla="*/ 1708456 h 1764664"/>
                <a:gd name="connsiteX57" fmla="*/ 590100 w 1115695"/>
                <a:gd name="connsiteY57" fmla="*/ 1678865 h 1764664"/>
                <a:gd name="connsiteX58" fmla="*/ 496317 w 1115695"/>
                <a:gd name="connsiteY58" fmla="*/ 1701724 h 1764664"/>
                <a:gd name="connsiteX59" fmla="*/ 486766 w 1115695"/>
                <a:gd name="connsiteY59" fmla="*/ 1665713 h 1764664"/>
                <a:gd name="connsiteX60" fmla="*/ 578201 w 1115695"/>
                <a:gd name="connsiteY60" fmla="*/ 1641289 h 1764664"/>
                <a:gd name="connsiteX61" fmla="*/ 574443 w 1115695"/>
                <a:gd name="connsiteY61" fmla="*/ 1614360 h 1764664"/>
                <a:gd name="connsiteX62" fmla="*/ 495377 w 1115695"/>
                <a:gd name="connsiteY62" fmla="*/ 1632678 h 1764664"/>
                <a:gd name="connsiteX63" fmla="*/ 485357 w 1115695"/>
                <a:gd name="connsiteY63" fmla="*/ 1597450 h 1764664"/>
                <a:gd name="connsiteX64" fmla="*/ 541564 w 1115695"/>
                <a:gd name="connsiteY64" fmla="*/ 1582107 h 1764664"/>
                <a:gd name="connsiteX65" fmla="*/ 553620 w 1115695"/>
                <a:gd name="connsiteY65" fmla="*/ 1548288 h 1764664"/>
                <a:gd name="connsiteX66" fmla="*/ 464064 w 1115695"/>
                <a:gd name="connsiteY66" fmla="*/ 1570521 h 1764664"/>
                <a:gd name="connsiteX67" fmla="*/ 453730 w 1115695"/>
                <a:gd name="connsiteY67" fmla="*/ 1535920 h 1764664"/>
                <a:gd name="connsiteX68" fmla="*/ 581959 w 1115695"/>
                <a:gd name="connsiteY68" fmla="*/ 1503510 h 1764664"/>
                <a:gd name="connsiteX69" fmla="*/ 604191 w 1115695"/>
                <a:gd name="connsiteY69" fmla="*/ 1466091 h 1764664"/>
                <a:gd name="connsiteX70" fmla="*/ 499605 w 1115695"/>
                <a:gd name="connsiteY70" fmla="*/ 1054634 h 1764664"/>
                <a:gd name="connsiteX71" fmla="*/ 471892 w 1115695"/>
                <a:gd name="connsiteY71" fmla="*/ 1027547 h 1764664"/>
                <a:gd name="connsiteX72" fmla="*/ 408796 w 1115695"/>
                <a:gd name="connsiteY72" fmla="*/ 1002027 h 1764664"/>
                <a:gd name="connsiteX73" fmla="*/ 374038 w 1115695"/>
                <a:gd name="connsiteY73" fmla="*/ 1016431 h 1764664"/>
                <a:gd name="connsiteX74" fmla="*/ 312194 w 1115695"/>
                <a:gd name="connsiteY74" fmla="*/ 1338802 h 1764664"/>
                <a:gd name="connsiteX75" fmla="*/ 242522 w 1115695"/>
                <a:gd name="connsiteY75" fmla="*/ 1701567 h 1764664"/>
                <a:gd name="connsiteX76" fmla="*/ 102708 w 1115695"/>
                <a:gd name="connsiteY76" fmla="*/ 1675107 h 1764664"/>
                <a:gd name="connsiteX77" fmla="*/ 0 w 1115695"/>
                <a:gd name="connsiteY77" fmla="*/ 1657259 h 1764664"/>
                <a:gd name="connsiteX78" fmla="*/ 0 w 1115695"/>
                <a:gd name="connsiteY78" fmla="*/ 1636749 h 1764664"/>
                <a:gd name="connsiteX79" fmla="*/ 22232 w 1115695"/>
                <a:gd name="connsiteY79" fmla="*/ 1625163 h 1764664"/>
                <a:gd name="connsiteX80" fmla="*/ 100203 w 1115695"/>
                <a:gd name="connsiteY80" fmla="*/ 1639254 h 1764664"/>
                <a:gd name="connsiteX81" fmla="*/ 105996 w 1115695"/>
                <a:gd name="connsiteY81" fmla="*/ 1609349 h 1764664"/>
                <a:gd name="connsiteX82" fmla="*/ 12369 w 1115695"/>
                <a:gd name="connsiteY82" fmla="*/ 1590561 h 1764664"/>
                <a:gd name="connsiteX83" fmla="*/ 18631 w 1115695"/>
                <a:gd name="connsiteY83" fmla="*/ 1553925 h 1764664"/>
                <a:gd name="connsiteX84" fmla="*/ 113354 w 1115695"/>
                <a:gd name="connsiteY84" fmla="*/ 1570677 h 1764664"/>
                <a:gd name="connsiteX85" fmla="*/ 118834 w 1115695"/>
                <a:gd name="connsiteY85" fmla="*/ 1544218 h 1764664"/>
                <a:gd name="connsiteX86" fmla="*/ 40081 w 1115695"/>
                <a:gd name="connsiteY86" fmla="*/ 1526995 h 1764664"/>
                <a:gd name="connsiteX87" fmla="*/ 47753 w 1115695"/>
                <a:gd name="connsiteY87" fmla="*/ 1491298 h 1764664"/>
                <a:gd name="connsiteX88" fmla="*/ 126193 w 1115695"/>
                <a:gd name="connsiteY88" fmla="*/ 1504919 h 1764664"/>
                <a:gd name="connsiteX89" fmla="*/ 131203 w 1115695"/>
                <a:gd name="connsiteY89" fmla="*/ 1477364 h 1764664"/>
                <a:gd name="connsiteX90" fmla="*/ 36793 w 1115695"/>
                <a:gd name="connsiteY90" fmla="*/ 1457010 h 1764664"/>
                <a:gd name="connsiteX91" fmla="*/ 44465 w 1115695"/>
                <a:gd name="connsiteY91" fmla="*/ 1422409 h 1764664"/>
                <a:gd name="connsiteX92" fmla="*/ 201971 w 1115695"/>
                <a:gd name="connsiteY92" fmla="*/ 1452313 h 1764664"/>
                <a:gd name="connsiteX93" fmla="*/ 214496 w 1115695"/>
                <a:gd name="connsiteY93" fmla="*/ 1393601 h 1764664"/>
                <a:gd name="connsiteX94" fmla="*/ 288709 w 1115695"/>
                <a:gd name="connsiteY94" fmla="*/ 1006568 h 1764664"/>
                <a:gd name="connsiteX95" fmla="*/ 273835 w 1115695"/>
                <a:gd name="connsiteY95" fmla="*/ 969305 h 1764664"/>
                <a:gd name="connsiteX96" fmla="*/ 210895 w 1115695"/>
                <a:gd name="connsiteY96" fmla="*/ 825107 h 1764664"/>
                <a:gd name="connsiteX97" fmla="*/ 197118 w 1115695"/>
                <a:gd name="connsiteY97" fmla="*/ 792071 h 1764664"/>
                <a:gd name="connsiteX98" fmla="*/ 40864 w 1115695"/>
                <a:gd name="connsiteY98" fmla="*/ 375604 h 1764664"/>
                <a:gd name="connsiteX99" fmla="*/ 298416 w 1115695"/>
                <a:gd name="connsiteY99" fmla="*/ 38515 h 1764664"/>
                <a:gd name="connsiteX100" fmla="*/ 424139 w 1115695"/>
                <a:gd name="connsiteY100" fmla="*/ 0 h 17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115695" h="1764664">
                  <a:moveTo>
                    <a:pt x="502892" y="913254"/>
                  </a:moveTo>
                  <a:cubicBezTo>
                    <a:pt x="495690" y="923900"/>
                    <a:pt x="489115" y="933294"/>
                    <a:pt x="479251" y="947385"/>
                  </a:cubicBezTo>
                  <a:cubicBezTo>
                    <a:pt x="495847" y="946289"/>
                    <a:pt x="507903" y="945506"/>
                    <a:pt x="524186" y="944411"/>
                  </a:cubicBezTo>
                  <a:cubicBezTo>
                    <a:pt x="515574" y="931729"/>
                    <a:pt x="509625" y="923117"/>
                    <a:pt x="502892" y="913254"/>
                  </a:cubicBezTo>
                  <a:close/>
                  <a:moveTo>
                    <a:pt x="296068" y="857673"/>
                  </a:moveTo>
                  <a:cubicBezTo>
                    <a:pt x="300608" y="888986"/>
                    <a:pt x="315952" y="904956"/>
                    <a:pt x="345386" y="908713"/>
                  </a:cubicBezTo>
                  <a:cubicBezTo>
                    <a:pt x="340689" y="867380"/>
                    <a:pt x="340689" y="867380"/>
                    <a:pt x="296068" y="857673"/>
                  </a:cubicBezTo>
                  <a:close/>
                  <a:moveTo>
                    <a:pt x="701732" y="834970"/>
                  </a:moveTo>
                  <a:cubicBezTo>
                    <a:pt x="685293" y="843268"/>
                    <a:pt x="668853" y="851566"/>
                    <a:pt x="652883" y="859551"/>
                  </a:cubicBezTo>
                  <a:cubicBezTo>
                    <a:pt x="652257" y="873486"/>
                    <a:pt x="651474" y="886637"/>
                    <a:pt x="650535" y="901981"/>
                  </a:cubicBezTo>
                  <a:cubicBezTo>
                    <a:pt x="689050" y="892900"/>
                    <a:pt x="708778" y="866440"/>
                    <a:pt x="701732" y="834970"/>
                  </a:cubicBezTo>
                  <a:close/>
                  <a:moveTo>
                    <a:pt x="424139" y="0"/>
                  </a:moveTo>
                  <a:lnTo>
                    <a:pt x="447805" y="0"/>
                  </a:lnTo>
                  <a:lnTo>
                    <a:pt x="317292" y="124575"/>
                  </a:lnTo>
                  <a:lnTo>
                    <a:pt x="306034" y="128488"/>
                  </a:lnTo>
                  <a:cubicBezTo>
                    <a:pt x="214898" y="175091"/>
                    <a:pt x="154453" y="255556"/>
                    <a:pt x="129324" y="366053"/>
                  </a:cubicBezTo>
                  <a:cubicBezTo>
                    <a:pt x="96132" y="511190"/>
                    <a:pt x="143885" y="633469"/>
                    <a:pt x="257239" y="730540"/>
                  </a:cubicBezTo>
                  <a:cubicBezTo>
                    <a:pt x="308437" y="687954"/>
                    <a:pt x="365114" y="674490"/>
                    <a:pt x="424139" y="702985"/>
                  </a:cubicBezTo>
                  <a:cubicBezTo>
                    <a:pt x="452478" y="716606"/>
                    <a:pt x="478625" y="726157"/>
                    <a:pt x="509312" y="721146"/>
                  </a:cubicBezTo>
                  <a:cubicBezTo>
                    <a:pt x="521054" y="719268"/>
                    <a:pt x="533893" y="716606"/>
                    <a:pt x="543287" y="710187"/>
                  </a:cubicBezTo>
                  <a:cubicBezTo>
                    <a:pt x="596676" y="673863"/>
                    <a:pt x="651944" y="668540"/>
                    <a:pt x="709091" y="698601"/>
                  </a:cubicBezTo>
                  <a:cubicBezTo>
                    <a:pt x="723182" y="705959"/>
                    <a:pt x="730541" y="705333"/>
                    <a:pt x="741030" y="693747"/>
                  </a:cubicBezTo>
                  <a:cubicBezTo>
                    <a:pt x="824637" y="601843"/>
                    <a:pt x="855794" y="493811"/>
                    <a:pt x="831996" y="373255"/>
                  </a:cubicBezTo>
                  <a:cubicBezTo>
                    <a:pt x="807826" y="251035"/>
                    <a:pt x="724454" y="156031"/>
                    <a:pt x="617506" y="112095"/>
                  </a:cubicBezTo>
                  <a:lnTo>
                    <a:pt x="591486" y="104278"/>
                  </a:lnTo>
                  <a:lnTo>
                    <a:pt x="659162" y="39680"/>
                  </a:lnTo>
                  <a:lnTo>
                    <a:pt x="707838" y="62157"/>
                  </a:lnTo>
                  <a:cubicBezTo>
                    <a:pt x="866910" y="163612"/>
                    <a:pt x="939401" y="309846"/>
                    <a:pt x="923431" y="496473"/>
                  </a:cubicBezTo>
                  <a:cubicBezTo>
                    <a:pt x="914506" y="599337"/>
                    <a:pt x="868632" y="688424"/>
                    <a:pt x="795046" y="761854"/>
                  </a:cubicBezTo>
                  <a:cubicBezTo>
                    <a:pt x="784243" y="772657"/>
                    <a:pt x="780798" y="781425"/>
                    <a:pt x="785026" y="797238"/>
                  </a:cubicBezTo>
                  <a:cubicBezTo>
                    <a:pt x="801152" y="856733"/>
                    <a:pt x="782364" y="907461"/>
                    <a:pt x="726157" y="962103"/>
                  </a:cubicBezTo>
                  <a:cubicBezTo>
                    <a:pt x="778450" y="1111467"/>
                    <a:pt x="831056" y="1261302"/>
                    <a:pt x="884133" y="1412702"/>
                  </a:cubicBezTo>
                  <a:cubicBezTo>
                    <a:pt x="935956" y="1394540"/>
                    <a:pt x="985118" y="1377318"/>
                    <a:pt x="1036315" y="1359312"/>
                  </a:cubicBezTo>
                  <a:cubicBezTo>
                    <a:pt x="1040699" y="1370742"/>
                    <a:pt x="1044457" y="1380762"/>
                    <a:pt x="1049154" y="1392974"/>
                  </a:cubicBezTo>
                  <a:cubicBezTo>
                    <a:pt x="1018623" y="1404090"/>
                    <a:pt x="989502" y="1414580"/>
                    <a:pt x="958971" y="1425697"/>
                  </a:cubicBezTo>
                  <a:cubicBezTo>
                    <a:pt x="961946" y="1435560"/>
                    <a:pt x="964451" y="1443389"/>
                    <a:pt x="967583" y="1453565"/>
                  </a:cubicBezTo>
                  <a:cubicBezTo>
                    <a:pt x="993260" y="1444954"/>
                    <a:pt x="1017684" y="1436813"/>
                    <a:pt x="1043831" y="1427889"/>
                  </a:cubicBezTo>
                  <a:cubicBezTo>
                    <a:pt x="1047901" y="1439631"/>
                    <a:pt x="1051659" y="1450434"/>
                    <a:pt x="1055886" y="1462960"/>
                  </a:cubicBezTo>
                  <a:cubicBezTo>
                    <a:pt x="1030366" y="1472354"/>
                    <a:pt x="1006724" y="1481121"/>
                    <a:pt x="980891" y="1490515"/>
                  </a:cubicBezTo>
                  <a:cubicBezTo>
                    <a:pt x="984022" y="1499126"/>
                    <a:pt x="986684" y="1506642"/>
                    <a:pt x="990128" y="1516349"/>
                  </a:cubicBezTo>
                  <a:cubicBezTo>
                    <a:pt x="1020502" y="1506015"/>
                    <a:pt x="1049154" y="1496308"/>
                    <a:pt x="1080937" y="1485662"/>
                  </a:cubicBezTo>
                  <a:cubicBezTo>
                    <a:pt x="1085321" y="1497717"/>
                    <a:pt x="1089235" y="1508364"/>
                    <a:pt x="1093775" y="1520576"/>
                  </a:cubicBezTo>
                  <a:cubicBezTo>
                    <a:pt x="1062932" y="1531849"/>
                    <a:pt x="1033810" y="1542495"/>
                    <a:pt x="1002967" y="1553768"/>
                  </a:cubicBezTo>
                  <a:cubicBezTo>
                    <a:pt x="1006255" y="1563006"/>
                    <a:pt x="1009229" y="1571460"/>
                    <a:pt x="1013144" y="1582733"/>
                  </a:cubicBezTo>
                  <a:cubicBezTo>
                    <a:pt x="1043048" y="1572556"/>
                    <a:pt x="1071543" y="1562849"/>
                    <a:pt x="1102700" y="1552359"/>
                  </a:cubicBezTo>
                  <a:cubicBezTo>
                    <a:pt x="1106927" y="1562379"/>
                    <a:pt x="1110998" y="1571930"/>
                    <a:pt x="1115695" y="1582890"/>
                  </a:cubicBezTo>
                  <a:cubicBezTo>
                    <a:pt x="1036785" y="1610602"/>
                    <a:pt x="960224" y="1637531"/>
                    <a:pt x="881627" y="1665087"/>
                  </a:cubicBezTo>
                  <a:cubicBezTo>
                    <a:pt x="854698" y="1588056"/>
                    <a:pt x="828395" y="1513061"/>
                    <a:pt x="802092" y="1438065"/>
                  </a:cubicBezTo>
                  <a:cubicBezTo>
                    <a:pt x="752773" y="1297312"/>
                    <a:pt x="703298" y="1156559"/>
                    <a:pt x="654136" y="1015648"/>
                  </a:cubicBezTo>
                  <a:cubicBezTo>
                    <a:pt x="649126" y="1001244"/>
                    <a:pt x="646151" y="988406"/>
                    <a:pt x="625328" y="986684"/>
                  </a:cubicBezTo>
                  <a:cubicBezTo>
                    <a:pt x="603721" y="984961"/>
                    <a:pt x="592762" y="998739"/>
                    <a:pt x="579454" y="1009386"/>
                  </a:cubicBezTo>
                  <a:cubicBezTo>
                    <a:pt x="576635" y="1011578"/>
                    <a:pt x="579454" y="1021911"/>
                    <a:pt x="581019" y="1028174"/>
                  </a:cubicBezTo>
                  <a:cubicBezTo>
                    <a:pt x="637383" y="1250812"/>
                    <a:pt x="693904" y="1473293"/>
                    <a:pt x="750268" y="1695931"/>
                  </a:cubicBezTo>
                  <a:cubicBezTo>
                    <a:pt x="750581" y="1697496"/>
                    <a:pt x="749955" y="1699219"/>
                    <a:pt x="749485" y="1704855"/>
                  </a:cubicBezTo>
                  <a:cubicBezTo>
                    <a:pt x="672454" y="1724583"/>
                    <a:pt x="594014" y="1744623"/>
                    <a:pt x="516044" y="1764664"/>
                  </a:cubicBezTo>
                  <a:cubicBezTo>
                    <a:pt x="500231" y="1735542"/>
                    <a:pt x="500387" y="1735229"/>
                    <a:pt x="529509" y="1727244"/>
                  </a:cubicBezTo>
                  <a:cubicBezTo>
                    <a:pt x="551428" y="1721138"/>
                    <a:pt x="573347" y="1715032"/>
                    <a:pt x="596676" y="1708456"/>
                  </a:cubicBezTo>
                  <a:cubicBezTo>
                    <a:pt x="594327" y="1697966"/>
                    <a:pt x="592292" y="1689198"/>
                    <a:pt x="590100" y="1678865"/>
                  </a:cubicBezTo>
                  <a:cubicBezTo>
                    <a:pt x="558161" y="1686693"/>
                    <a:pt x="528100" y="1694052"/>
                    <a:pt x="496317" y="1701724"/>
                  </a:cubicBezTo>
                  <a:cubicBezTo>
                    <a:pt x="493029" y="1689512"/>
                    <a:pt x="490211" y="1678395"/>
                    <a:pt x="486766" y="1665713"/>
                  </a:cubicBezTo>
                  <a:cubicBezTo>
                    <a:pt x="517297" y="1657572"/>
                    <a:pt x="546575" y="1649744"/>
                    <a:pt x="578201" y="1641289"/>
                  </a:cubicBezTo>
                  <a:cubicBezTo>
                    <a:pt x="577105" y="1632991"/>
                    <a:pt x="576009" y="1625163"/>
                    <a:pt x="574443" y="1614360"/>
                  </a:cubicBezTo>
                  <a:cubicBezTo>
                    <a:pt x="547201" y="1620622"/>
                    <a:pt x="521994" y="1626415"/>
                    <a:pt x="495377" y="1632678"/>
                  </a:cubicBezTo>
                  <a:cubicBezTo>
                    <a:pt x="491933" y="1620622"/>
                    <a:pt x="488958" y="1610445"/>
                    <a:pt x="485357" y="1597450"/>
                  </a:cubicBezTo>
                  <a:cubicBezTo>
                    <a:pt x="504458" y="1592127"/>
                    <a:pt x="522620" y="1584768"/>
                    <a:pt x="541564" y="1582107"/>
                  </a:cubicBezTo>
                  <a:cubicBezTo>
                    <a:pt x="567711" y="1578662"/>
                    <a:pt x="565519" y="1567076"/>
                    <a:pt x="553620" y="1548288"/>
                  </a:cubicBezTo>
                  <a:cubicBezTo>
                    <a:pt x="524499" y="1555490"/>
                    <a:pt x="495064" y="1562849"/>
                    <a:pt x="464064" y="1570521"/>
                  </a:cubicBezTo>
                  <a:cubicBezTo>
                    <a:pt x="460776" y="1559405"/>
                    <a:pt x="457801" y="1549384"/>
                    <a:pt x="453730" y="1535920"/>
                  </a:cubicBezTo>
                  <a:cubicBezTo>
                    <a:pt x="497256" y="1524803"/>
                    <a:pt x="539216" y="1512748"/>
                    <a:pt x="581959" y="1503510"/>
                  </a:cubicBezTo>
                  <a:cubicBezTo>
                    <a:pt x="605287" y="1498500"/>
                    <a:pt x="610767" y="1490828"/>
                    <a:pt x="604191" y="1466091"/>
                  </a:cubicBezTo>
                  <a:cubicBezTo>
                    <a:pt x="567868" y="1329252"/>
                    <a:pt x="533580" y="1191943"/>
                    <a:pt x="499605" y="1054634"/>
                  </a:cubicBezTo>
                  <a:cubicBezTo>
                    <a:pt x="495534" y="1038351"/>
                    <a:pt x="488332" y="1031775"/>
                    <a:pt x="471892" y="1027547"/>
                  </a:cubicBezTo>
                  <a:cubicBezTo>
                    <a:pt x="450129" y="1022068"/>
                    <a:pt x="429150" y="1011891"/>
                    <a:pt x="408796" y="1002027"/>
                  </a:cubicBezTo>
                  <a:cubicBezTo>
                    <a:pt x="388599" y="992163"/>
                    <a:pt x="378265" y="994982"/>
                    <a:pt x="374038" y="1016431"/>
                  </a:cubicBezTo>
                  <a:cubicBezTo>
                    <a:pt x="353215" y="1123836"/>
                    <a:pt x="332861" y="1231397"/>
                    <a:pt x="312194" y="1338802"/>
                  </a:cubicBezTo>
                  <a:cubicBezTo>
                    <a:pt x="289179" y="1458576"/>
                    <a:pt x="266164" y="1578349"/>
                    <a:pt x="242522" y="1701567"/>
                  </a:cubicBezTo>
                  <a:cubicBezTo>
                    <a:pt x="195082" y="1692486"/>
                    <a:pt x="148895" y="1683562"/>
                    <a:pt x="102708" y="1675107"/>
                  </a:cubicBezTo>
                  <a:cubicBezTo>
                    <a:pt x="68576" y="1668845"/>
                    <a:pt x="34288" y="1663208"/>
                    <a:pt x="0" y="1657259"/>
                  </a:cubicBezTo>
                  <a:cubicBezTo>
                    <a:pt x="0" y="1650370"/>
                    <a:pt x="0" y="1643638"/>
                    <a:pt x="0" y="1636749"/>
                  </a:cubicBezTo>
                  <a:cubicBezTo>
                    <a:pt x="3914" y="1626102"/>
                    <a:pt x="9081" y="1621718"/>
                    <a:pt x="22232" y="1625163"/>
                  </a:cubicBezTo>
                  <a:cubicBezTo>
                    <a:pt x="47283" y="1631582"/>
                    <a:pt x="73273" y="1634557"/>
                    <a:pt x="100203" y="1639254"/>
                  </a:cubicBezTo>
                  <a:cubicBezTo>
                    <a:pt x="102395" y="1627668"/>
                    <a:pt x="104117" y="1619057"/>
                    <a:pt x="105996" y="1609349"/>
                  </a:cubicBezTo>
                  <a:cubicBezTo>
                    <a:pt x="73117" y="1602774"/>
                    <a:pt x="42743" y="1596668"/>
                    <a:pt x="12369" y="1590561"/>
                  </a:cubicBezTo>
                  <a:cubicBezTo>
                    <a:pt x="14561" y="1577410"/>
                    <a:pt x="16440" y="1566763"/>
                    <a:pt x="18631" y="1553925"/>
                  </a:cubicBezTo>
                  <a:cubicBezTo>
                    <a:pt x="50414" y="1559561"/>
                    <a:pt x="80945" y="1565041"/>
                    <a:pt x="113354" y="1570677"/>
                  </a:cubicBezTo>
                  <a:cubicBezTo>
                    <a:pt x="115390" y="1561127"/>
                    <a:pt x="116955" y="1553299"/>
                    <a:pt x="118834" y="1544218"/>
                  </a:cubicBezTo>
                  <a:cubicBezTo>
                    <a:pt x="91748" y="1538268"/>
                    <a:pt x="67167" y="1532945"/>
                    <a:pt x="40081" y="1526995"/>
                  </a:cubicBezTo>
                  <a:cubicBezTo>
                    <a:pt x="42743" y="1514627"/>
                    <a:pt x="45091" y="1503510"/>
                    <a:pt x="47753" y="1491298"/>
                  </a:cubicBezTo>
                  <a:cubicBezTo>
                    <a:pt x="74682" y="1495995"/>
                    <a:pt x="99576" y="1500222"/>
                    <a:pt x="126193" y="1504919"/>
                  </a:cubicBezTo>
                  <a:cubicBezTo>
                    <a:pt x="127758" y="1495212"/>
                    <a:pt x="129324" y="1487384"/>
                    <a:pt x="131203" y="1477364"/>
                  </a:cubicBezTo>
                  <a:cubicBezTo>
                    <a:pt x="98794" y="1470318"/>
                    <a:pt x="67793" y="1463586"/>
                    <a:pt x="36793" y="1457010"/>
                  </a:cubicBezTo>
                  <a:cubicBezTo>
                    <a:pt x="39611" y="1444015"/>
                    <a:pt x="41960" y="1433682"/>
                    <a:pt x="44465" y="1422409"/>
                  </a:cubicBezTo>
                  <a:cubicBezTo>
                    <a:pt x="97854" y="1432586"/>
                    <a:pt x="149208" y="1442293"/>
                    <a:pt x="201971" y="1452313"/>
                  </a:cubicBezTo>
                  <a:cubicBezTo>
                    <a:pt x="206512" y="1431490"/>
                    <a:pt x="210895" y="1412545"/>
                    <a:pt x="214496" y="1393601"/>
                  </a:cubicBezTo>
                  <a:cubicBezTo>
                    <a:pt x="239077" y="1264589"/>
                    <a:pt x="263032" y="1135422"/>
                    <a:pt x="288709" y="1006568"/>
                  </a:cubicBezTo>
                  <a:cubicBezTo>
                    <a:pt x="292467" y="988093"/>
                    <a:pt x="288239" y="979795"/>
                    <a:pt x="273835" y="969305"/>
                  </a:cubicBezTo>
                  <a:cubicBezTo>
                    <a:pt x="224986" y="933921"/>
                    <a:pt x="203850" y="884445"/>
                    <a:pt x="210895" y="825107"/>
                  </a:cubicBezTo>
                  <a:cubicBezTo>
                    <a:pt x="212931" y="808354"/>
                    <a:pt x="208234" y="801622"/>
                    <a:pt x="197118" y="792071"/>
                  </a:cubicBezTo>
                  <a:cubicBezTo>
                    <a:pt x="70455" y="681378"/>
                    <a:pt x="14874" y="542817"/>
                    <a:pt x="40864" y="375604"/>
                  </a:cubicBezTo>
                  <a:cubicBezTo>
                    <a:pt x="65445" y="217315"/>
                    <a:pt x="154375" y="105369"/>
                    <a:pt x="298416" y="38515"/>
                  </a:cubicBezTo>
                  <a:cubicBezTo>
                    <a:pt x="337871" y="20197"/>
                    <a:pt x="382023" y="12525"/>
                    <a:pt x="424139" y="0"/>
                  </a:cubicBezTo>
                  <a:close/>
                </a:path>
              </a:pathLst>
            </a:custGeom>
            <a:solidFill>
              <a:schemeClr val="accent1">
                <a:lumMod val="75000"/>
              </a:schemeClr>
            </a:solidFill>
            <a:ln w="15562" cap="flat">
              <a:noFill/>
              <a:prstDash val="solid"/>
              <a:miter/>
            </a:ln>
          </p:spPr>
          <p:txBody>
            <a:bodyPr wrap="square" rtlCol="0" anchor="ctr">
              <a:noAutofit/>
            </a:bodyPr>
            <a:lstStyle/>
            <a:p>
              <a:endParaRPr lang="en-US" dirty="0"/>
            </a:p>
          </p:txBody>
        </p:sp>
      </p:grpSp>
      <p:pic>
        <p:nvPicPr>
          <p:cNvPr id="4" name="Picture 3">
            <a:extLst>
              <a:ext uri="{FF2B5EF4-FFF2-40B4-BE49-F238E27FC236}">
                <a16:creationId xmlns:a16="http://schemas.microsoft.com/office/drawing/2014/main" id="{7B8269C0-8172-F53D-31AE-75B9D78F7483}"/>
              </a:ext>
            </a:extLst>
          </p:cNvPr>
          <p:cNvPicPr>
            <a:picLocks noChangeAspect="1"/>
          </p:cNvPicPr>
          <p:nvPr/>
        </p:nvPicPr>
        <p:blipFill>
          <a:blip r:embed="rId2"/>
          <a:stretch>
            <a:fillRect/>
          </a:stretch>
        </p:blipFill>
        <p:spPr>
          <a:xfrm>
            <a:off x="8322668" y="1063756"/>
            <a:ext cx="2019582" cy="1200318"/>
          </a:xfrm>
          <a:prstGeom prst="rect">
            <a:avLst/>
          </a:prstGeom>
        </p:spPr>
      </p:pic>
      <p:pic>
        <p:nvPicPr>
          <p:cNvPr id="46" name="Picture 45">
            <a:extLst>
              <a:ext uri="{FF2B5EF4-FFF2-40B4-BE49-F238E27FC236}">
                <a16:creationId xmlns:a16="http://schemas.microsoft.com/office/drawing/2014/main" id="{6D535C91-5228-812B-146A-C44F5296DDA6}"/>
              </a:ext>
            </a:extLst>
          </p:cNvPr>
          <p:cNvPicPr>
            <a:picLocks noChangeAspect="1"/>
          </p:cNvPicPr>
          <p:nvPr/>
        </p:nvPicPr>
        <p:blipFill>
          <a:blip r:embed="rId3"/>
          <a:stretch>
            <a:fillRect/>
          </a:stretch>
        </p:blipFill>
        <p:spPr>
          <a:xfrm>
            <a:off x="8320090" y="4363405"/>
            <a:ext cx="3032272" cy="1893320"/>
          </a:xfrm>
          <a:prstGeom prst="rect">
            <a:avLst/>
          </a:prstGeom>
        </p:spPr>
      </p:pic>
    </p:spTree>
    <p:extLst>
      <p:ext uri="{BB962C8B-B14F-4D97-AF65-F5344CB8AC3E}">
        <p14:creationId xmlns:p14="http://schemas.microsoft.com/office/powerpoint/2010/main" val="2399409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AD4C32-C132-4AAE-B88D-A76378CCA172}"/>
              </a:ext>
            </a:extLst>
          </p:cNvPr>
          <p:cNvSpPr txBox="1"/>
          <p:nvPr/>
        </p:nvSpPr>
        <p:spPr>
          <a:xfrm>
            <a:off x="301156" y="4584436"/>
            <a:ext cx="5306014" cy="2123658"/>
          </a:xfrm>
          <a:prstGeom prst="rect">
            <a:avLst/>
          </a:prstGeom>
          <a:noFill/>
        </p:spPr>
        <p:txBody>
          <a:bodyPr wrap="square" rtlCol="0">
            <a:spAutoFit/>
          </a:bodyPr>
          <a:lstStyle/>
          <a:p>
            <a:r>
              <a:rPr lang="en-US" altLang="ko-KR" sz="4400" b="1" dirty="0">
                <a:solidFill>
                  <a:schemeClr val="bg1"/>
                </a:solidFill>
                <a:cs typeface="Arial" pitchFamily="34" charset="0"/>
              </a:rPr>
              <a:t>Total Attrition by Environment Satisfaction</a:t>
            </a:r>
          </a:p>
        </p:txBody>
      </p:sp>
      <p:sp>
        <p:nvSpPr>
          <p:cNvPr id="10" name="TextBox 9">
            <a:extLst>
              <a:ext uri="{FF2B5EF4-FFF2-40B4-BE49-F238E27FC236}">
                <a16:creationId xmlns:a16="http://schemas.microsoft.com/office/drawing/2014/main" id="{C728657A-3330-4E20-9C68-3FCF67136681}"/>
              </a:ext>
            </a:extLst>
          </p:cNvPr>
          <p:cNvSpPr txBox="1"/>
          <p:nvPr/>
        </p:nvSpPr>
        <p:spPr>
          <a:xfrm>
            <a:off x="7479103" y="1095725"/>
            <a:ext cx="4590070" cy="1384995"/>
          </a:xfrm>
          <a:prstGeom prst="rect">
            <a:avLst/>
          </a:prstGeom>
          <a:noFill/>
        </p:spPr>
        <p:txBody>
          <a:bodyPr wrap="square" rtlCol="0" anchor="ctr">
            <a:spAutoFit/>
          </a:bodyPr>
          <a:lstStyle/>
          <a:p>
            <a:pPr algn="r"/>
            <a:r>
              <a:rPr lang="en-US" altLang="ko-KR" sz="1400" dirty="0">
                <a:solidFill>
                  <a:schemeClr val="accent2"/>
                </a:solidFill>
                <a:latin typeface="+mj-lt"/>
                <a:cs typeface="Arial" pitchFamily="34" charset="0"/>
              </a:rPr>
              <a:t>This slide explores the connection between attrition and employees' satisfaction with their work environment. By assessing the impact of environmental satisfaction on turnover, organizations can identify areas for improvement in workplace conditions, fostering a more positive and supportive atmosphere.</a:t>
            </a:r>
            <a:endParaRPr lang="ko-KR" altLang="en-US" sz="1400" dirty="0">
              <a:solidFill>
                <a:schemeClr val="tx1">
                  <a:lumMod val="75000"/>
                  <a:lumOff val="25000"/>
                </a:schemeClr>
              </a:solidFill>
              <a:latin typeface="+mj-lt"/>
              <a:cs typeface="Arial" pitchFamily="34" charset="0"/>
            </a:endParaRPr>
          </a:p>
        </p:txBody>
      </p:sp>
      <p:pic>
        <p:nvPicPr>
          <p:cNvPr id="3" name="Picture 2">
            <a:extLst>
              <a:ext uri="{FF2B5EF4-FFF2-40B4-BE49-F238E27FC236}">
                <a16:creationId xmlns:a16="http://schemas.microsoft.com/office/drawing/2014/main" id="{178696B7-2EFE-D37C-9CCA-A51A7039B8F7}"/>
              </a:ext>
            </a:extLst>
          </p:cNvPr>
          <p:cNvPicPr>
            <a:picLocks noChangeAspect="1"/>
          </p:cNvPicPr>
          <p:nvPr/>
        </p:nvPicPr>
        <p:blipFill>
          <a:blip r:embed="rId2"/>
          <a:stretch>
            <a:fillRect/>
          </a:stretch>
        </p:blipFill>
        <p:spPr>
          <a:xfrm>
            <a:off x="3859098" y="2031380"/>
            <a:ext cx="3620005" cy="2553056"/>
          </a:xfrm>
          <a:prstGeom prst="rect">
            <a:avLst/>
          </a:prstGeom>
        </p:spPr>
      </p:pic>
    </p:spTree>
    <p:extLst>
      <p:ext uri="{BB962C8B-B14F-4D97-AF65-F5344CB8AC3E}">
        <p14:creationId xmlns:p14="http://schemas.microsoft.com/office/powerpoint/2010/main" val="2409031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Relationship Satisfaction</a:t>
            </a:r>
          </a:p>
        </p:txBody>
      </p:sp>
      <p:grpSp>
        <p:nvGrpSpPr>
          <p:cNvPr id="31" name="그룹 30">
            <a:extLst>
              <a:ext uri="{FF2B5EF4-FFF2-40B4-BE49-F238E27FC236}">
                <a16:creationId xmlns:a16="http://schemas.microsoft.com/office/drawing/2014/main" id="{D8A2CC84-BD7A-4766-8014-BA1BC7A335BC}"/>
              </a:ext>
            </a:extLst>
          </p:cNvPr>
          <p:cNvGrpSpPr/>
          <p:nvPr/>
        </p:nvGrpSpPr>
        <p:grpSpPr>
          <a:xfrm>
            <a:off x="0" y="2303787"/>
            <a:ext cx="7804318" cy="3396977"/>
            <a:chOff x="0" y="2102491"/>
            <a:chExt cx="7804318" cy="3396977"/>
          </a:xfrm>
        </p:grpSpPr>
        <p:sp>
          <p:nvSpPr>
            <p:cNvPr id="32" name="Rectangle 23">
              <a:extLst>
                <a:ext uri="{FF2B5EF4-FFF2-40B4-BE49-F238E27FC236}">
                  <a16:creationId xmlns:a16="http://schemas.microsoft.com/office/drawing/2014/main" id="{013DDFC3-0B5B-4731-956E-8A35807120CA}"/>
                </a:ext>
              </a:extLst>
            </p:cNvPr>
            <p:cNvSpPr/>
            <p:nvPr/>
          </p:nvSpPr>
          <p:spPr>
            <a:xfrm rot="10800000" flipH="1" flipV="1">
              <a:off x="0" y="3554252"/>
              <a:ext cx="4958478"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막힌 원호 32">
              <a:extLst>
                <a:ext uri="{FF2B5EF4-FFF2-40B4-BE49-F238E27FC236}">
                  <a16:creationId xmlns:a16="http://schemas.microsoft.com/office/drawing/2014/main" id="{2B86A203-FF9F-4198-80B2-0C7B8A019EB9}"/>
                </a:ext>
              </a:extLst>
            </p:cNvPr>
            <p:cNvSpPr/>
            <p:nvPr/>
          </p:nvSpPr>
          <p:spPr>
            <a:xfrm rot="10800000" flipH="1" flipV="1">
              <a:off x="4368414" y="2102491"/>
              <a:ext cx="3372967" cy="3396977"/>
            </a:xfrm>
            <a:prstGeom prst="blockArc">
              <a:avLst>
                <a:gd name="adj1" fmla="val 10854925"/>
                <a:gd name="adj2" fmla="val 19254430"/>
                <a:gd name="adj3" fmla="val 1761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4" name="Isosceles Triangle 24">
              <a:extLst>
                <a:ext uri="{FF2B5EF4-FFF2-40B4-BE49-F238E27FC236}">
                  <a16:creationId xmlns:a16="http://schemas.microsoft.com/office/drawing/2014/main" id="{4E5817C8-D1E9-4E0E-B72E-CC98DF4D2931}"/>
                </a:ext>
              </a:extLst>
            </p:cNvPr>
            <p:cNvSpPr/>
            <p:nvPr/>
          </p:nvSpPr>
          <p:spPr>
            <a:xfrm rot="19253083" flipH="1" flipV="1">
              <a:off x="6813571" y="2807951"/>
              <a:ext cx="990747" cy="67365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5" name="그룹 34">
            <a:extLst>
              <a:ext uri="{FF2B5EF4-FFF2-40B4-BE49-F238E27FC236}">
                <a16:creationId xmlns:a16="http://schemas.microsoft.com/office/drawing/2014/main" id="{E87ADE68-DEB6-4AF1-B7EF-ABAA0604AA7F}"/>
              </a:ext>
            </a:extLst>
          </p:cNvPr>
          <p:cNvGrpSpPr/>
          <p:nvPr/>
        </p:nvGrpSpPr>
        <p:grpSpPr>
          <a:xfrm flipH="1" flipV="1">
            <a:off x="4387682" y="2344247"/>
            <a:ext cx="7804318" cy="3396977"/>
            <a:chOff x="0" y="2102491"/>
            <a:chExt cx="7804318" cy="3396977"/>
          </a:xfrm>
          <a:solidFill>
            <a:schemeClr val="accent2"/>
          </a:solidFill>
        </p:grpSpPr>
        <p:sp>
          <p:nvSpPr>
            <p:cNvPr id="36" name="Rectangle 23">
              <a:extLst>
                <a:ext uri="{FF2B5EF4-FFF2-40B4-BE49-F238E27FC236}">
                  <a16:creationId xmlns:a16="http://schemas.microsoft.com/office/drawing/2014/main" id="{5FB8E480-5892-4948-8724-F221EFC8E4B6}"/>
                </a:ext>
              </a:extLst>
            </p:cNvPr>
            <p:cNvSpPr/>
            <p:nvPr/>
          </p:nvSpPr>
          <p:spPr>
            <a:xfrm rot="10800000" flipH="1" flipV="1">
              <a:off x="0" y="3554252"/>
              <a:ext cx="4958478"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막힌 원호 36">
              <a:extLst>
                <a:ext uri="{FF2B5EF4-FFF2-40B4-BE49-F238E27FC236}">
                  <a16:creationId xmlns:a16="http://schemas.microsoft.com/office/drawing/2014/main" id="{BD126A99-2A65-42BA-9B25-7D491812BCEB}"/>
                </a:ext>
              </a:extLst>
            </p:cNvPr>
            <p:cNvSpPr/>
            <p:nvPr/>
          </p:nvSpPr>
          <p:spPr>
            <a:xfrm rot="10800000" flipH="1" flipV="1">
              <a:off x="4368414" y="2102491"/>
              <a:ext cx="3372967" cy="3396977"/>
            </a:xfrm>
            <a:prstGeom prst="blockArc">
              <a:avLst>
                <a:gd name="adj1" fmla="val 10854925"/>
                <a:gd name="adj2" fmla="val 19254430"/>
                <a:gd name="adj3" fmla="val 176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Isosceles Triangle 24">
              <a:extLst>
                <a:ext uri="{FF2B5EF4-FFF2-40B4-BE49-F238E27FC236}">
                  <a16:creationId xmlns:a16="http://schemas.microsoft.com/office/drawing/2014/main" id="{50347AD6-7E73-4220-B2ED-1E0770F8CEE2}"/>
                </a:ext>
              </a:extLst>
            </p:cNvPr>
            <p:cNvSpPr/>
            <p:nvPr/>
          </p:nvSpPr>
          <p:spPr>
            <a:xfrm rot="19253083" flipH="1" flipV="1">
              <a:off x="6813571" y="2807951"/>
              <a:ext cx="990747" cy="6736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9" name="Oval 21">
            <a:extLst>
              <a:ext uri="{FF2B5EF4-FFF2-40B4-BE49-F238E27FC236}">
                <a16:creationId xmlns:a16="http://schemas.microsoft.com/office/drawing/2014/main" id="{780D9E72-B50E-4606-9D8B-049107B01E6C}"/>
              </a:ext>
            </a:extLst>
          </p:cNvPr>
          <p:cNvSpPr>
            <a:spLocks noChangeAspect="1"/>
          </p:cNvSpPr>
          <p:nvPr/>
        </p:nvSpPr>
        <p:spPr>
          <a:xfrm flipH="1">
            <a:off x="5497852" y="3417631"/>
            <a:ext cx="1193694" cy="120366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4" name="그룹 53">
            <a:extLst>
              <a:ext uri="{FF2B5EF4-FFF2-40B4-BE49-F238E27FC236}">
                <a16:creationId xmlns:a16="http://schemas.microsoft.com/office/drawing/2014/main" id="{38B404D9-2DAE-4915-8547-FB9AF709A4DD}"/>
              </a:ext>
            </a:extLst>
          </p:cNvPr>
          <p:cNvGrpSpPr/>
          <p:nvPr/>
        </p:nvGrpSpPr>
        <p:grpSpPr>
          <a:xfrm>
            <a:off x="7782484" y="4604249"/>
            <a:ext cx="4204004" cy="1926616"/>
            <a:chOff x="945416" y="1906798"/>
            <a:chExt cx="2339565" cy="1742787"/>
          </a:xfrm>
        </p:grpSpPr>
        <p:sp>
          <p:nvSpPr>
            <p:cNvPr id="55" name="Rectangle: Rounded Corners 15">
              <a:extLst>
                <a:ext uri="{FF2B5EF4-FFF2-40B4-BE49-F238E27FC236}">
                  <a16:creationId xmlns:a16="http://schemas.microsoft.com/office/drawing/2014/main" id="{36CFFCED-3FA5-4235-BCEA-603B6F1A8A7B}"/>
                </a:ext>
              </a:extLst>
            </p:cNvPr>
            <p:cNvSpPr/>
            <p:nvPr/>
          </p:nvSpPr>
          <p:spPr>
            <a:xfrm>
              <a:off x="945416" y="1906798"/>
              <a:ext cx="2339565" cy="17315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151974-5193-418A-B0D3-11E63D72F802}"/>
                </a:ext>
              </a:extLst>
            </p:cNvPr>
            <p:cNvSpPr txBox="1"/>
            <p:nvPr/>
          </p:nvSpPr>
          <p:spPr>
            <a:xfrm>
              <a:off x="1221303" y="2229695"/>
              <a:ext cx="1833538" cy="1419890"/>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we delve into the correlation between relationship satisfaction and attrition. Understanding how relationships, both professional and personal, influence employee turnover can guide efforts to enhance communication, collaboration, and interpersonal dynamics within the organization.</a:t>
              </a:r>
            </a:p>
          </p:txBody>
        </p:sp>
      </p:grpSp>
      <p:pic>
        <p:nvPicPr>
          <p:cNvPr id="4" name="Picture 3">
            <a:extLst>
              <a:ext uri="{FF2B5EF4-FFF2-40B4-BE49-F238E27FC236}">
                <a16:creationId xmlns:a16="http://schemas.microsoft.com/office/drawing/2014/main" id="{0F502DE9-B9EB-1C22-3F02-9A4A58DDD4A9}"/>
              </a:ext>
            </a:extLst>
          </p:cNvPr>
          <p:cNvPicPr>
            <a:picLocks noChangeAspect="1"/>
          </p:cNvPicPr>
          <p:nvPr/>
        </p:nvPicPr>
        <p:blipFill>
          <a:blip r:embed="rId2"/>
          <a:stretch>
            <a:fillRect/>
          </a:stretch>
        </p:blipFill>
        <p:spPr>
          <a:xfrm>
            <a:off x="403102" y="1381754"/>
            <a:ext cx="3924208" cy="2268279"/>
          </a:xfrm>
          <a:prstGeom prst="rect">
            <a:avLst/>
          </a:prstGeom>
        </p:spPr>
      </p:pic>
    </p:spTree>
    <p:extLst>
      <p:ext uri="{BB962C8B-B14F-4D97-AF65-F5344CB8AC3E}">
        <p14:creationId xmlns:p14="http://schemas.microsoft.com/office/powerpoint/2010/main" val="1259657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98058866-C0F4-4C3C-97EA-99F6398183E8}"/>
              </a:ext>
            </a:extLst>
          </p:cNvPr>
          <p:cNvGrpSpPr/>
          <p:nvPr/>
        </p:nvGrpSpPr>
        <p:grpSpPr>
          <a:xfrm>
            <a:off x="433068" y="1250932"/>
            <a:ext cx="7753400" cy="2044182"/>
            <a:chOff x="245463" y="-459971"/>
            <a:chExt cx="9309665" cy="2044182"/>
          </a:xfrm>
        </p:grpSpPr>
        <p:sp>
          <p:nvSpPr>
            <p:cNvPr id="7" name="TextBox 6">
              <a:extLst>
                <a:ext uri="{FF2B5EF4-FFF2-40B4-BE49-F238E27FC236}">
                  <a16:creationId xmlns:a16="http://schemas.microsoft.com/office/drawing/2014/main" id="{593A7CE2-5EC8-4F28-9C0B-B24C5AC665E0}"/>
                </a:ext>
              </a:extLst>
            </p:cNvPr>
            <p:cNvSpPr txBox="1"/>
            <p:nvPr/>
          </p:nvSpPr>
          <p:spPr>
            <a:xfrm>
              <a:off x="245463" y="-459971"/>
              <a:ext cx="9309665" cy="553998"/>
            </a:xfrm>
            <a:prstGeom prst="rect">
              <a:avLst/>
            </a:prstGeom>
            <a:noFill/>
          </p:spPr>
          <p:txBody>
            <a:bodyPr wrap="square" lIns="48000" tIns="0" rIns="24000" bIns="0" rtlCol="0">
              <a:spAutoFit/>
            </a:bodyPr>
            <a:lstStyle/>
            <a:p>
              <a:r>
                <a:rPr lang="en-US" altLang="ko-KR" sz="3600" dirty="0">
                  <a:solidFill>
                    <a:schemeClr val="tx1">
                      <a:lumMod val="75000"/>
                      <a:lumOff val="25000"/>
                    </a:schemeClr>
                  </a:solidFill>
                  <a:cs typeface="Arial" pitchFamily="34" charset="0"/>
                </a:rPr>
                <a:t>Total Attrition by Job Satisfaction</a:t>
              </a:r>
            </a:p>
          </p:txBody>
        </p:sp>
        <p:sp>
          <p:nvSpPr>
            <p:cNvPr id="8" name="TextBox 7">
              <a:extLst>
                <a:ext uri="{FF2B5EF4-FFF2-40B4-BE49-F238E27FC236}">
                  <a16:creationId xmlns:a16="http://schemas.microsoft.com/office/drawing/2014/main" id="{AB5DDCE7-C26A-4A53-B14F-63B095A024A2}"/>
                </a:ext>
              </a:extLst>
            </p:cNvPr>
            <p:cNvSpPr txBox="1"/>
            <p:nvPr/>
          </p:nvSpPr>
          <p:spPr>
            <a:xfrm>
              <a:off x="245463" y="568548"/>
              <a:ext cx="4491755"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slide analyzes the relationship between attrition and job satisfaction. By exploring the impact of job satisfaction levels on turnover, organizations can tailor strategies to improve overall job satisfaction, thereby reducing attrition rates.</a:t>
              </a:r>
            </a:p>
          </p:txBody>
        </p:sp>
      </p:grpSp>
      <p:sp>
        <p:nvSpPr>
          <p:cNvPr id="10" name="그림 개체 틀 9">
            <a:extLst>
              <a:ext uri="{FF2B5EF4-FFF2-40B4-BE49-F238E27FC236}">
                <a16:creationId xmlns:a16="http://schemas.microsoft.com/office/drawing/2014/main" id="{6D26EF41-2D90-46EC-B1F5-14C8FC8B06AB}"/>
              </a:ext>
            </a:extLst>
          </p:cNvPr>
          <p:cNvSpPr>
            <a:spLocks noGrp="1"/>
          </p:cNvSpPr>
          <p:nvPr>
            <p:ph type="pic" sz="quarter" idx="11"/>
          </p:nvPr>
        </p:nvSpPr>
        <p:spPr>
          <a:xfrm>
            <a:off x="5946764" y="2342075"/>
            <a:ext cx="4775660" cy="2877630"/>
          </a:xfrm>
        </p:spPr>
        <p:txBody>
          <a:bodyPr/>
          <a:lstStyle/>
          <a:p>
            <a:endParaRPr lang="en-US" dirty="0"/>
          </a:p>
        </p:txBody>
      </p:sp>
      <p:pic>
        <p:nvPicPr>
          <p:cNvPr id="3" name="Picture 2">
            <a:extLst>
              <a:ext uri="{FF2B5EF4-FFF2-40B4-BE49-F238E27FC236}">
                <a16:creationId xmlns:a16="http://schemas.microsoft.com/office/drawing/2014/main" id="{BC822282-A8F8-31DB-6D83-08025ADB58BB}"/>
              </a:ext>
            </a:extLst>
          </p:cNvPr>
          <p:cNvPicPr>
            <a:picLocks noChangeAspect="1"/>
          </p:cNvPicPr>
          <p:nvPr/>
        </p:nvPicPr>
        <p:blipFill>
          <a:blip r:embed="rId2"/>
          <a:stretch>
            <a:fillRect/>
          </a:stretch>
        </p:blipFill>
        <p:spPr>
          <a:xfrm>
            <a:off x="6096000" y="2372267"/>
            <a:ext cx="4551503" cy="2847438"/>
          </a:xfrm>
          <a:prstGeom prst="rect">
            <a:avLst/>
          </a:prstGeom>
        </p:spPr>
      </p:pic>
    </p:spTree>
    <p:extLst>
      <p:ext uri="{BB962C8B-B14F-4D97-AF65-F5344CB8AC3E}">
        <p14:creationId xmlns:p14="http://schemas.microsoft.com/office/powerpoint/2010/main" val="417773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a:extLst>
              <a:ext uri="{FF2B5EF4-FFF2-40B4-BE49-F238E27FC236}">
                <a16:creationId xmlns:a16="http://schemas.microsoft.com/office/drawing/2014/main" id="{A2CE3E3D-EE4C-4392-BD39-6FCE8CAA72F1}"/>
              </a:ext>
            </a:extLst>
          </p:cNvPr>
          <p:cNvGrpSpPr/>
          <p:nvPr/>
        </p:nvGrpSpPr>
        <p:grpSpPr>
          <a:xfrm>
            <a:off x="497208" y="286124"/>
            <a:ext cx="5722437" cy="3927706"/>
            <a:chOff x="-401393" y="580555"/>
            <a:chExt cx="8539081" cy="3927706"/>
          </a:xfrm>
        </p:grpSpPr>
        <p:sp>
          <p:nvSpPr>
            <p:cNvPr id="36" name="TextBox 35">
              <a:extLst>
                <a:ext uri="{FF2B5EF4-FFF2-40B4-BE49-F238E27FC236}">
                  <a16:creationId xmlns:a16="http://schemas.microsoft.com/office/drawing/2014/main" id="{C72B94A9-7649-4E52-86A0-8600EEC7FE3A}"/>
                </a:ext>
              </a:extLst>
            </p:cNvPr>
            <p:cNvSpPr txBox="1"/>
            <p:nvPr/>
          </p:nvSpPr>
          <p:spPr>
            <a:xfrm>
              <a:off x="-401393" y="2938601"/>
              <a:ext cx="4432777" cy="1569660"/>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Here, we examine attrition in relation to job involvement. Understanding the connection between an employee's engagement with their role and turnover rates allows organizations to identify areas for improvement in job design, career development, and overall employee engagement.</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0EC55ED-0653-4EA0-8678-DC1C7894729D}"/>
                </a:ext>
              </a:extLst>
            </p:cNvPr>
            <p:cNvSpPr txBox="1"/>
            <p:nvPr/>
          </p:nvSpPr>
          <p:spPr>
            <a:xfrm>
              <a:off x="-401393" y="580555"/>
              <a:ext cx="8539081" cy="523220"/>
            </a:xfrm>
            <a:prstGeom prst="rect">
              <a:avLst/>
            </a:prstGeom>
            <a:noFill/>
          </p:spPr>
          <p:txBody>
            <a:bodyPr wrap="square" rtlCol="0" anchor="ctr">
              <a:spAutoFit/>
            </a:bodyPr>
            <a:lstStyle/>
            <a:p>
              <a:r>
                <a:rPr lang="en-US" altLang="ko-KR" sz="2800" dirty="0">
                  <a:solidFill>
                    <a:schemeClr val="tx1">
                      <a:lumMod val="75000"/>
                      <a:lumOff val="25000"/>
                    </a:schemeClr>
                  </a:solidFill>
                  <a:cs typeface="Arial" pitchFamily="34" charset="0"/>
                </a:rPr>
                <a:t>Total Attrition by Job Involvement</a:t>
              </a:r>
            </a:p>
          </p:txBody>
        </p:sp>
      </p:grpSp>
      <p:sp>
        <p:nvSpPr>
          <p:cNvPr id="5" name="그림 개체 틀 4">
            <a:extLst>
              <a:ext uri="{FF2B5EF4-FFF2-40B4-BE49-F238E27FC236}">
                <a16:creationId xmlns:a16="http://schemas.microsoft.com/office/drawing/2014/main" id="{06B752A1-3208-4A57-9EED-1AE9648CDAD2}"/>
              </a:ext>
            </a:extLst>
          </p:cNvPr>
          <p:cNvSpPr>
            <a:spLocks noGrp="1"/>
          </p:cNvSpPr>
          <p:nvPr>
            <p:ph type="pic" sz="quarter" idx="11"/>
          </p:nvPr>
        </p:nvSpPr>
        <p:spPr/>
        <p:txBody>
          <a:bodyPr/>
          <a:lstStyle/>
          <a:p>
            <a:endParaRPr lang="en-US"/>
          </a:p>
        </p:txBody>
      </p:sp>
      <p:pic>
        <p:nvPicPr>
          <p:cNvPr id="3" name="Picture 2">
            <a:extLst>
              <a:ext uri="{FF2B5EF4-FFF2-40B4-BE49-F238E27FC236}">
                <a16:creationId xmlns:a16="http://schemas.microsoft.com/office/drawing/2014/main" id="{AF7CB09D-1ED1-B5A5-1F6D-48285D8DB320}"/>
              </a:ext>
            </a:extLst>
          </p:cNvPr>
          <p:cNvPicPr>
            <a:picLocks noChangeAspect="1"/>
          </p:cNvPicPr>
          <p:nvPr/>
        </p:nvPicPr>
        <p:blipFill>
          <a:blip r:embed="rId2"/>
          <a:stretch>
            <a:fillRect/>
          </a:stretch>
        </p:blipFill>
        <p:spPr>
          <a:xfrm>
            <a:off x="7632781" y="2000671"/>
            <a:ext cx="3745459" cy="2867144"/>
          </a:xfrm>
          <a:prstGeom prst="rect">
            <a:avLst/>
          </a:prstGeom>
        </p:spPr>
      </p:pic>
    </p:spTree>
    <p:extLst>
      <p:ext uri="{BB962C8B-B14F-4D97-AF65-F5344CB8AC3E}">
        <p14:creationId xmlns:p14="http://schemas.microsoft.com/office/powerpoint/2010/main" val="2862577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2">
            <a:extLst>
              <a:ext uri="{FF2B5EF4-FFF2-40B4-BE49-F238E27FC236}">
                <a16:creationId xmlns:a16="http://schemas.microsoft.com/office/drawing/2014/main" id="{E720288C-006C-49D1-A59F-0CBF9A56DA42}"/>
              </a:ext>
            </a:extLst>
          </p:cNvPr>
          <p:cNvSpPr/>
          <p:nvPr/>
        </p:nvSpPr>
        <p:spPr>
          <a:xfrm>
            <a:off x="603115" y="1222632"/>
            <a:ext cx="4891911" cy="1200329"/>
          </a:xfrm>
          <a:prstGeom prst="rect">
            <a:avLst/>
          </a:prstGeom>
        </p:spPr>
        <p:txBody>
          <a:bodyPr wrap="square">
            <a:spAutoFit/>
          </a:bodyPr>
          <a:lstStyle/>
          <a:p>
            <a:r>
              <a:rPr lang="en-US" altLang="ko-KR" sz="3600" b="1" dirty="0">
                <a:solidFill>
                  <a:schemeClr val="bg1"/>
                </a:solidFill>
                <a:latin typeface="+mj-lt"/>
                <a:cs typeface="Arial" pitchFamily="34" charset="0"/>
              </a:rPr>
              <a:t>Total Attrition by Performance Rating</a:t>
            </a:r>
          </a:p>
        </p:txBody>
      </p:sp>
      <p:sp>
        <p:nvSpPr>
          <p:cNvPr id="9" name="TextBox 8">
            <a:extLst>
              <a:ext uri="{FF2B5EF4-FFF2-40B4-BE49-F238E27FC236}">
                <a16:creationId xmlns:a16="http://schemas.microsoft.com/office/drawing/2014/main" id="{BB96BCB3-0543-4709-A115-9E10F3ACABB3}"/>
              </a:ext>
            </a:extLst>
          </p:cNvPr>
          <p:cNvSpPr txBox="1"/>
          <p:nvPr/>
        </p:nvSpPr>
        <p:spPr>
          <a:xfrm>
            <a:off x="603115" y="3126732"/>
            <a:ext cx="4326561" cy="2308324"/>
          </a:xfrm>
          <a:prstGeom prst="rect">
            <a:avLst/>
          </a:prstGeom>
          <a:noFill/>
        </p:spPr>
        <p:txBody>
          <a:bodyPr wrap="square" rtlCol="0">
            <a:spAutoFit/>
          </a:bodyPr>
          <a:lstStyle/>
          <a:p>
            <a:r>
              <a:rPr lang="en-US" altLang="ko-KR" dirty="0">
                <a:solidFill>
                  <a:schemeClr val="bg1"/>
                </a:solidFill>
                <a:cs typeface="Arial" pitchFamily="34" charset="0"/>
              </a:rPr>
              <a:t>Here we explores the relationship between attrition and performance ratings, providing insights into how employee performance influences their decision to stay or leave. This information can inform talent development strategies and performance management initiatives.</a:t>
            </a:r>
          </a:p>
        </p:txBody>
      </p:sp>
      <p:sp>
        <p:nvSpPr>
          <p:cNvPr id="3" name="그림 개체 틀 2">
            <a:extLst>
              <a:ext uri="{FF2B5EF4-FFF2-40B4-BE49-F238E27FC236}">
                <a16:creationId xmlns:a16="http://schemas.microsoft.com/office/drawing/2014/main" id="{B21FB521-F64E-4D22-B7E3-F9BCAFCA61EA}"/>
              </a:ext>
            </a:extLst>
          </p:cNvPr>
          <p:cNvSpPr>
            <a:spLocks noGrp="1"/>
          </p:cNvSpPr>
          <p:nvPr>
            <p:ph type="pic" sz="quarter" idx="65"/>
          </p:nvPr>
        </p:nvSpPr>
        <p:spPr/>
        <p:txBody>
          <a:bodyPr/>
          <a:lstStyle/>
          <a:p>
            <a:endParaRPr lang="en-US"/>
          </a:p>
        </p:txBody>
      </p:sp>
      <p:pic>
        <p:nvPicPr>
          <p:cNvPr id="4" name="Picture 3">
            <a:extLst>
              <a:ext uri="{FF2B5EF4-FFF2-40B4-BE49-F238E27FC236}">
                <a16:creationId xmlns:a16="http://schemas.microsoft.com/office/drawing/2014/main" id="{C40A761D-1ED2-FD08-8BE6-6389298459E3}"/>
              </a:ext>
            </a:extLst>
          </p:cNvPr>
          <p:cNvPicPr>
            <a:picLocks noChangeAspect="1"/>
          </p:cNvPicPr>
          <p:nvPr/>
        </p:nvPicPr>
        <p:blipFill>
          <a:blip r:embed="rId2"/>
          <a:stretch>
            <a:fillRect/>
          </a:stretch>
        </p:blipFill>
        <p:spPr>
          <a:xfrm>
            <a:off x="7029155" y="2972791"/>
            <a:ext cx="4229690" cy="2686425"/>
          </a:xfrm>
          <a:prstGeom prst="rect">
            <a:avLst/>
          </a:prstGeom>
        </p:spPr>
      </p:pic>
    </p:spTree>
    <p:extLst>
      <p:ext uri="{BB962C8B-B14F-4D97-AF65-F5344CB8AC3E}">
        <p14:creationId xmlns:p14="http://schemas.microsoft.com/office/powerpoint/2010/main" val="2600786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3427742" y="146649"/>
            <a:ext cx="8703873" cy="923330"/>
          </a:xfrm>
          <a:prstGeom prst="rect">
            <a:avLst/>
          </a:prstGeom>
          <a:noFill/>
        </p:spPr>
        <p:txBody>
          <a:bodyPr wrap="square" rtlCol="0" anchor="ctr">
            <a:spAutoFit/>
          </a:bodyPr>
          <a:lstStyle/>
          <a:p>
            <a:r>
              <a:rPr lang="en-US" altLang="ko-KR" sz="3600" dirty="0">
                <a:solidFill>
                  <a:schemeClr val="tx1">
                    <a:lumMod val="75000"/>
                    <a:lumOff val="25000"/>
                  </a:schemeClr>
                </a:solidFill>
                <a:cs typeface="Arial" pitchFamily="34" charset="0"/>
              </a:rPr>
              <a:t>Total Attrition by </a:t>
            </a:r>
            <a:r>
              <a:rPr lang="en-US" altLang="ko-KR" sz="5400" dirty="0">
                <a:solidFill>
                  <a:schemeClr val="tx1">
                    <a:lumMod val="75000"/>
                    <a:lumOff val="25000"/>
                  </a:schemeClr>
                </a:solidFill>
                <a:cs typeface="Arial" pitchFamily="34" charset="0"/>
              </a:rPr>
              <a:t>Work Life </a:t>
            </a:r>
            <a:r>
              <a:rPr lang="en-US" altLang="ko-KR" sz="3600" dirty="0">
                <a:solidFill>
                  <a:schemeClr val="tx1">
                    <a:lumMod val="75000"/>
                    <a:lumOff val="25000"/>
                  </a:schemeClr>
                </a:solidFill>
                <a:cs typeface="Arial" pitchFamily="34" charset="0"/>
              </a:rPr>
              <a:t>Balance</a:t>
            </a:r>
            <a:endParaRPr lang="en-US" altLang="ko-KR" sz="5400" dirty="0">
              <a:solidFill>
                <a:schemeClr val="tx1">
                  <a:lumMod val="75000"/>
                  <a:lumOff val="25000"/>
                </a:schemeClr>
              </a:solidFill>
              <a:cs typeface="Arial" pitchFamily="34" charset="0"/>
            </a:endParaRPr>
          </a:p>
        </p:txBody>
      </p:sp>
      <p:cxnSp>
        <p:nvCxnSpPr>
          <p:cNvPr id="8" name="Straight Connector 8">
            <a:extLst>
              <a:ext uri="{FF2B5EF4-FFF2-40B4-BE49-F238E27FC236}">
                <a16:creationId xmlns:a16="http://schemas.microsoft.com/office/drawing/2014/main" id="{5F448DE1-3F1F-4BFF-8B1A-AB3C63381595}"/>
              </a:ext>
            </a:extLst>
          </p:cNvPr>
          <p:cNvCxnSpPr>
            <a:cxnSpLocks/>
          </p:cNvCxnSpPr>
          <p:nvPr/>
        </p:nvCxnSpPr>
        <p:spPr>
          <a:xfrm>
            <a:off x="6469245" y="1292863"/>
            <a:ext cx="5202115" cy="0"/>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D6EEF57-09A5-44F1-9C83-6B1FF955FCFB}"/>
              </a:ext>
            </a:extLst>
          </p:cNvPr>
          <p:cNvSpPr txBox="1"/>
          <p:nvPr/>
        </p:nvSpPr>
        <p:spPr>
          <a:xfrm>
            <a:off x="6391428" y="1501702"/>
            <a:ext cx="527993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Here we break down attrition based on different levels of work-life balance. By understanding how work-life balance influences turnover, organizations can implement policies and programs that support a healthier balance, contributing to employee satisfaction and retention.</a:t>
            </a:r>
          </a:p>
        </p:txBody>
      </p:sp>
      <p:pic>
        <p:nvPicPr>
          <p:cNvPr id="4" name="Picture 3">
            <a:extLst>
              <a:ext uri="{FF2B5EF4-FFF2-40B4-BE49-F238E27FC236}">
                <a16:creationId xmlns:a16="http://schemas.microsoft.com/office/drawing/2014/main" id="{35CA8FF2-E1C2-C548-0EEC-CE9E3EE72FA5}"/>
              </a:ext>
            </a:extLst>
          </p:cNvPr>
          <p:cNvPicPr>
            <a:picLocks noChangeAspect="1"/>
          </p:cNvPicPr>
          <p:nvPr/>
        </p:nvPicPr>
        <p:blipFill>
          <a:blip r:embed="rId2"/>
          <a:stretch>
            <a:fillRect/>
          </a:stretch>
        </p:blipFill>
        <p:spPr>
          <a:xfrm>
            <a:off x="6469245" y="3004051"/>
            <a:ext cx="3943900" cy="2695951"/>
          </a:xfrm>
          <a:prstGeom prst="rect">
            <a:avLst/>
          </a:prstGeom>
        </p:spPr>
      </p:pic>
    </p:spTree>
    <p:extLst>
      <p:ext uri="{BB962C8B-B14F-4D97-AF65-F5344CB8AC3E}">
        <p14:creationId xmlns:p14="http://schemas.microsoft.com/office/powerpoint/2010/main" val="6898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534827-723E-42E4-8934-BC73C37D3F0E}"/>
              </a:ext>
            </a:extLst>
          </p:cNvPr>
          <p:cNvSpPr txBox="1">
            <a:spLocks/>
          </p:cNvSpPr>
          <p:nvPr/>
        </p:nvSpPr>
        <p:spPr>
          <a:xfrm>
            <a:off x="6965673" y="1203446"/>
            <a:ext cx="3096000" cy="396000"/>
          </a:xfrm>
          <a:prstGeom prst="rect">
            <a:avLst/>
          </a:prstGeom>
        </p:spPr>
        <p:txBody>
          <a:bodyPr anchor="ctr"/>
          <a:lstStyle>
            <a:lvl1pPr marL="0" indent="0" algn="l" defTabSz="914400" rtl="0" eaLnBrk="1" latinLnBrk="1" hangingPunct="1">
              <a:spcBef>
                <a:spcPct val="20000"/>
              </a:spcBef>
              <a:buFont typeface="Arial" pitchFamily="34" charset="0"/>
              <a:buNone/>
              <a:defRPr sz="16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Dashboard 1 “Introduction”</a:t>
            </a:r>
          </a:p>
        </p:txBody>
      </p:sp>
      <p:sp>
        <p:nvSpPr>
          <p:cNvPr id="4" name="Text Placeholder 3">
            <a:extLst>
              <a:ext uri="{FF2B5EF4-FFF2-40B4-BE49-F238E27FC236}">
                <a16:creationId xmlns:a16="http://schemas.microsoft.com/office/drawing/2014/main" id="{F7E9E73C-1D73-4955-A00B-BA5B8E65AAD9}"/>
              </a:ext>
            </a:extLst>
          </p:cNvPr>
          <p:cNvSpPr txBox="1">
            <a:spLocks/>
          </p:cNvSpPr>
          <p:nvPr/>
        </p:nvSpPr>
        <p:spPr>
          <a:xfrm>
            <a:off x="6965673" y="1401446"/>
            <a:ext cx="4343400"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4000" dirty="0">
                <a:latin typeface="+mj-lt"/>
                <a:cs typeface="Arial" pitchFamily="34" charset="0"/>
              </a:rPr>
              <a:t>Introduction</a:t>
            </a:r>
          </a:p>
        </p:txBody>
      </p:sp>
      <p:sp>
        <p:nvSpPr>
          <p:cNvPr id="5" name="직사각형 4">
            <a:extLst>
              <a:ext uri="{FF2B5EF4-FFF2-40B4-BE49-F238E27FC236}">
                <a16:creationId xmlns:a16="http://schemas.microsoft.com/office/drawing/2014/main" id="{B6EE8EAC-CD50-4210-9C17-CD7D35D5F56A}"/>
              </a:ext>
            </a:extLst>
          </p:cNvPr>
          <p:cNvSpPr/>
          <p:nvPr/>
        </p:nvSpPr>
        <p:spPr>
          <a:xfrm>
            <a:off x="6965673" y="2647718"/>
            <a:ext cx="4638183" cy="1384995"/>
          </a:xfrm>
          <a:prstGeom prst="rect">
            <a:avLst/>
          </a:prstGeom>
        </p:spPr>
        <p:txBody>
          <a:bodyPr wrap="square">
            <a:spAutoFit/>
          </a:bodyPr>
          <a:lstStyle/>
          <a:p>
            <a:r>
              <a:rPr lang="en-US" altLang="ko-KR" sz="1200" dirty="0">
                <a:cs typeface="Arial" pitchFamily="34" charset="0"/>
              </a:rPr>
              <a:t>Welcome to the Employee Demographics Dashboard, where we delve into key aspects of our workforce. This comprehensive analysis sheds light on the demographic composition, attrition trends, and various factors influencing employee retention. By exploring detailed metrics, we aim to gain insights that will guide strategic decisions for fostering a healthier work environment and optimizing employee satisfaction.</a:t>
            </a:r>
            <a:endParaRPr lang="ko-KR" altLang="en-US" sz="1200" dirty="0">
              <a:cs typeface="Arial" pitchFamily="34" charset="0"/>
            </a:endParaRPr>
          </a:p>
        </p:txBody>
      </p:sp>
      <p:sp>
        <p:nvSpPr>
          <p:cNvPr id="7" name="사각형: 둥근 위쪽 모서리 6">
            <a:extLst>
              <a:ext uri="{FF2B5EF4-FFF2-40B4-BE49-F238E27FC236}">
                <a16:creationId xmlns:a16="http://schemas.microsoft.com/office/drawing/2014/main" id="{07C9C7E3-7C1B-4CF8-846B-C0CF57B5C9EB}"/>
              </a:ext>
            </a:extLst>
          </p:cNvPr>
          <p:cNvSpPr/>
          <p:nvPr/>
        </p:nvSpPr>
        <p:spPr>
          <a:xfrm>
            <a:off x="8179159" y="4865469"/>
            <a:ext cx="605527" cy="199253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사각형: 둥근 위쪽 모서리 7">
            <a:extLst>
              <a:ext uri="{FF2B5EF4-FFF2-40B4-BE49-F238E27FC236}">
                <a16:creationId xmlns:a16="http://schemas.microsoft.com/office/drawing/2014/main" id="{38B1F182-22B4-40FB-A811-C23D3FFDD23D}"/>
              </a:ext>
            </a:extLst>
          </p:cNvPr>
          <p:cNvSpPr/>
          <p:nvPr/>
        </p:nvSpPr>
        <p:spPr>
          <a:xfrm>
            <a:off x="9758909" y="4382219"/>
            <a:ext cx="605527" cy="247578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사각형: 둥근 위쪽 모서리 8">
            <a:extLst>
              <a:ext uri="{FF2B5EF4-FFF2-40B4-BE49-F238E27FC236}">
                <a16:creationId xmlns:a16="http://schemas.microsoft.com/office/drawing/2014/main" id="{F35BDAEE-B1BA-4E18-B62F-AB217A343440}"/>
              </a:ext>
            </a:extLst>
          </p:cNvPr>
          <p:cNvSpPr/>
          <p:nvPr/>
        </p:nvSpPr>
        <p:spPr>
          <a:xfrm>
            <a:off x="11012706" y="4684143"/>
            <a:ext cx="605527" cy="2173857"/>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1" name="Picture 10">
            <a:extLst>
              <a:ext uri="{FF2B5EF4-FFF2-40B4-BE49-F238E27FC236}">
                <a16:creationId xmlns:a16="http://schemas.microsoft.com/office/drawing/2014/main" id="{A3BFC9BC-F10B-74A4-E095-4B4F4B2F4069}"/>
              </a:ext>
            </a:extLst>
          </p:cNvPr>
          <p:cNvPicPr>
            <a:picLocks noChangeAspect="1"/>
          </p:cNvPicPr>
          <p:nvPr/>
        </p:nvPicPr>
        <p:blipFill>
          <a:blip r:embed="rId2"/>
          <a:stretch>
            <a:fillRect/>
          </a:stretch>
        </p:blipFill>
        <p:spPr>
          <a:xfrm>
            <a:off x="362203" y="1794825"/>
            <a:ext cx="6348789" cy="3527674"/>
          </a:xfrm>
          <a:prstGeom prst="rect">
            <a:avLst/>
          </a:prstGeom>
        </p:spPr>
      </p:pic>
    </p:spTree>
    <p:extLst>
      <p:ext uri="{BB962C8B-B14F-4D97-AF65-F5344CB8AC3E}">
        <p14:creationId xmlns:p14="http://schemas.microsoft.com/office/powerpoint/2010/main" val="2345629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1481956"/>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4000" dirty="0">
                <a:cs typeface="Arial" pitchFamily="34" charset="0"/>
              </a:rPr>
              <a:t>Total Employees &amp; Attrition Overview</a:t>
            </a:r>
            <a:endParaRPr lang="ko-KR" altLang="en-US" sz="4000" dirty="0">
              <a:cs typeface="Arial" pitchFamily="34" charset="0"/>
            </a:endParaRPr>
          </a:p>
        </p:txBody>
      </p:sp>
      <p:sp>
        <p:nvSpPr>
          <p:cNvPr id="5" name="TextBox 4">
            <a:extLst>
              <a:ext uri="{FF2B5EF4-FFF2-40B4-BE49-F238E27FC236}">
                <a16:creationId xmlns:a16="http://schemas.microsoft.com/office/drawing/2014/main" id="{51494C6C-3628-47C1-A97D-849E99EB8C00}"/>
              </a:ext>
            </a:extLst>
          </p:cNvPr>
          <p:cNvSpPr txBox="1"/>
          <p:nvPr/>
        </p:nvSpPr>
        <p:spPr>
          <a:xfrm>
            <a:off x="8127243" y="2732839"/>
            <a:ext cx="3244826" cy="3785652"/>
          </a:xfrm>
          <a:prstGeom prst="rect">
            <a:avLst/>
          </a:prstGeom>
          <a:noFill/>
        </p:spPr>
        <p:txBody>
          <a:bodyPr wrap="square" rtlCol="0">
            <a:spAutoFit/>
          </a:bodyPr>
          <a:lstStyle/>
          <a:p>
            <a:r>
              <a:rPr lang="en-US" altLang="ko-KR" sz="1200" dirty="0">
                <a:cs typeface="Arial" pitchFamily="34" charset="0"/>
              </a:rPr>
              <a:t>This slide presents an overview of the total workforce, highlighting the distinct count of employee numbers. With a total of 1,470 employees, we set the stage for a closer examination of the factors influencing our organizational dynamics.</a:t>
            </a:r>
          </a:p>
          <a:p>
            <a:endParaRPr lang="en-US" altLang="ko-KR" sz="1200" dirty="0">
              <a:cs typeface="Arial" pitchFamily="34" charset="0"/>
            </a:endParaRPr>
          </a:p>
          <a:p>
            <a:r>
              <a:rPr lang="en-US" altLang="ko-KR" sz="1200" dirty="0">
                <a:cs typeface="Arial" pitchFamily="34" charset="0"/>
              </a:rPr>
              <a:t>Dive into the attrition landscape with a breakdown of the distinct count of employee numbers who have left the organization—237 employees, marking a critical point for understanding and addressing retention challenges.</a:t>
            </a:r>
          </a:p>
          <a:p>
            <a:endParaRPr lang="en-US" altLang="ko-KR" sz="1200" dirty="0">
              <a:cs typeface="Arial" pitchFamily="34" charset="0"/>
            </a:endParaRPr>
          </a:p>
          <a:p>
            <a:r>
              <a:rPr lang="en-US" altLang="ko-KR" sz="1200" dirty="0">
                <a:cs typeface="Arial" pitchFamily="34" charset="0"/>
              </a:rPr>
              <a:t>Contrast the attrition data with a focus on employees who have chosen to stay—1,233 individuals. This provides a positive perspective, offering insights into the aspects that contribute to employee satisfaction and longevity within the company.</a:t>
            </a:r>
          </a:p>
        </p:txBody>
      </p:sp>
      <p:grpSp>
        <p:nvGrpSpPr>
          <p:cNvPr id="6" name="그룹 5">
            <a:extLst>
              <a:ext uri="{FF2B5EF4-FFF2-40B4-BE49-F238E27FC236}">
                <a16:creationId xmlns:a16="http://schemas.microsoft.com/office/drawing/2014/main" id="{854C8732-52C2-41C5-AF22-03A732D58A0A}"/>
              </a:ext>
            </a:extLst>
          </p:cNvPr>
          <p:cNvGrpSpPr/>
          <p:nvPr/>
        </p:nvGrpSpPr>
        <p:grpSpPr>
          <a:xfrm>
            <a:off x="0" y="1559415"/>
            <a:ext cx="6627223" cy="5155558"/>
            <a:chOff x="192590" y="433895"/>
            <a:chExt cx="8268502" cy="6432369"/>
          </a:xfrm>
        </p:grpSpPr>
        <p:grpSp>
          <p:nvGrpSpPr>
            <p:cNvPr id="7" name="Group 2">
              <a:extLst>
                <a:ext uri="{FF2B5EF4-FFF2-40B4-BE49-F238E27FC236}">
                  <a16:creationId xmlns:a16="http://schemas.microsoft.com/office/drawing/2014/main" id="{E92B83DE-283E-483C-BE20-3D98DA9E99AD}"/>
                </a:ext>
              </a:extLst>
            </p:cNvPr>
            <p:cNvGrpSpPr/>
            <p:nvPr/>
          </p:nvGrpSpPr>
          <p:grpSpPr>
            <a:xfrm>
              <a:off x="1523836" y="1600376"/>
              <a:ext cx="6937256" cy="5265888"/>
              <a:chOff x="4308820" y="4093831"/>
              <a:chExt cx="2620337" cy="1989030"/>
            </a:xfrm>
          </p:grpSpPr>
          <p:grpSp>
            <p:nvGrpSpPr>
              <p:cNvPr id="35" name="Group 3">
                <a:extLst>
                  <a:ext uri="{FF2B5EF4-FFF2-40B4-BE49-F238E27FC236}">
                    <a16:creationId xmlns:a16="http://schemas.microsoft.com/office/drawing/2014/main" id="{3855FFFD-A9B6-4BAE-A46B-A2D9033DF55E}"/>
                  </a:ext>
                </a:extLst>
              </p:cNvPr>
              <p:cNvGrpSpPr/>
              <p:nvPr/>
            </p:nvGrpSpPr>
            <p:grpSpPr>
              <a:xfrm>
                <a:off x="4308820" y="4093831"/>
                <a:ext cx="1989030" cy="1989030"/>
                <a:chOff x="7041527" y="1014883"/>
                <a:chExt cx="1371600" cy="1371600"/>
              </a:xfrm>
            </p:grpSpPr>
            <p:sp>
              <p:nvSpPr>
                <p:cNvPr id="40" name="Oval 8">
                  <a:extLst>
                    <a:ext uri="{FF2B5EF4-FFF2-40B4-BE49-F238E27FC236}">
                      <a16:creationId xmlns:a16="http://schemas.microsoft.com/office/drawing/2014/main" id="{9BD8A072-96EA-4B84-9A20-F5FFF9057FD5}"/>
                    </a:ext>
                  </a:extLst>
                </p:cNvPr>
                <p:cNvSpPr>
                  <a:spLocks noChangeAspect="1"/>
                </p:cNvSpPr>
                <p:nvPr/>
              </p:nvSpPr>
              <p:spPr>
                <a:xfrm>
                  <a:off x="7041527" y="1014883"/>
                  <a:ext cx="1371600" cy="13716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9">
                  <a:extLst>
                    <a:ext uri="{FF2B5EF4-FFF2-40B4-BE49-F238E27FC236}">
                      <a16:creationId xmlns:a16="http://schemas.microsoft.com/office/drawing/2014/main" id="{64470FD3-7376-4888-AE7E-1D96FB3B035E}"/>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0">
                  <a:extLst>
                    <a:ext uri="{FF2B5EF4-FFF2-40B4-BE49-F238E27FC236}">
                      <a16:creationId xmlns:a16="http://schemas.microsoft.com/office/drawing/2014/main" id="{745A79AE-768F-46B8-B7AC-173E9F3C0A0B}"/>
                    </a:ext>
                  </a:extLst>
                </p:cNvPr>
                <p:cNvSpPr>
                  <a:spLocks noChangeAspect="1"/>
                </p:cNvSpPr>
                <p:nvPr/>
              </p:nvSpPr>
              <p:spPr>
                <a:xfrm>
                  <a:off x="7315847" y="1289203"/>
                  <a:ext cx="822960" cy="8229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1">
                  <a:extLst>
                    <a:ext uri="{FF2B5EF4-FFF2-40B4-BE49-F238E27FC236}">
                      <a16:creationId xmlns:a16="http://schemas.microsoft.com/office/drawing/2014/main" id="{0DE84DCC-84BA-4C32-8C19-B11CE07C51CD}"/>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12823812-5686-459B-AA8C-A47DDBCF5110}"/>
                    </a:ext>
                  </a:extLst>
                </p:cNvPr>
                <p:cNvSpPr>
                  <a:spLocks noChangeAspect="1"/>
                </p:cNvSpPr>
                <p:nvPr/>
              </p:nvSpPr>
              <p:spPr>
                <a:xfrm>
                  <a:off x="7590167" y="1563523"/>
                  <a:ext cx="274320" cy="27432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4">
                <a:extLst>
                  <a:ext uri="{FF2B5EF4-FFF2-40B4-BE49-F238E27FC236}">
                    <a16:creationId xmlns:a16="http://schemas.microsoft.com/office/drawing/2014/main" id="{2F0D3B05-9C23-460A-B11D-4FE240DD7DEE}"/>
                  </a:ext>
                </a:extLst>
              </p:cNvPr>
              <p:cNvGrpSpPr/>
              <p:nvPr/>
            </p:nvGrpSpPr>
            <p:grpSpPr>
              <a:xfrm rot="2780013" flipH="1">
                <a:off x="5776701" y="3513286"/>
                <a:ext cx="413720" cy="1891192"/>
                <a:chOff x="8236553" y="425631"/>
                <a:chExt cx="1175476" cy="5373315"/>
              </a:xfrm>
            </p:grpSpPr>
            <p:sp>
              <p:nvSpPr>
                <p:cNvPr id="37" name="Rectangle: Top Corners Rounded 5">
                  <a:extLst>
                    <a:ext uri="{FF2B5EF4-FFF2-40B4-BE49-F238E27FC236}">
                      <a16:creationId xmlns:a16="http://schemas.microsoft.com/office/drawing/2014/main" id="{B9AE8849-1EBF-4119-A5E1-D0DD4973BB83}"/>
                    </a:ext>
                  </a:extLst>
                </p:cNvPr>
                <p:cNvSpPr/>
                <p:nvPr/>
              </p:nvSpPr>
              <p:spPr>
                <a:xfrm>
                  <a:off x="8730582" y="602901"/>
                  <a:ext cx="187419" cy="519604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6">
                  <a:extLst>
                    <a:ext uri="{FF2B5EF4-FFF2-40B4-BE49-F238E27FC236}">
                      <a16:creationId xmlns:a16="http://schemas.microsoft.com/office/drawing/2014/main" id="{8678E3A0-0281-49FB-B2E7-A5D6244D78B1}"/>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arallelogram 7">
                  <a:extLst>
                    <a:ext uri="{FF2B5EF4-FFF2-40B4-BE49-F238E27FC236}">
                      <a16:creationId xmlns:a16="http://schemas.microsoft.com/office/drawing/2014/main" id="{19E81DA9-AB7B-4374-94A2-8B303C90D9DA}"/>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aphic 24">
              <a:extLst>
                <a:ext uri="{FF2B5EF4-FFF2-40B4-BE49-F238E27FC236}">
                  <a16:creationId xmlns:a16="http://schemas.microsoft.com/office/drawing/2014/main" id="{DA1FE707-2AFC-4654-AAD0-B0C34B8C65E8}"/>
                </a:ext>
              </a:extLst>
            </p:cNvPr>
            <p:cNvGrpSpPr/>
            <p:nvPr/>
          </p:nvGrpSpPr>
          <p:grpSpPr>
            <a:xfrm>
              <a:off x="192590" y="433895"/>
              <a:ext cx="5275779" cy="6432369"/>
              <a:chOff x="3281711" y="608"/>
              <a:chExt cx="5624879" cy="6858000"/>
            </a:xfrm>
          </p:grpSpPr>
          <p:grpSp>
            <p:nvGrpSpPr>
              <p:cNvPr id="10" name="Graphic 24">
                <a:extLst>
                  <a:ext uri="{FF2B5EF4-FFF2-40B4-BE49-F238E27FC236}">
                    <a16:creationId xmlns:a16="http://schemas.microsoft.com/office/drawing/2014/main" id="{BADCBA4C-9116-4996-BAA2-03BEC1313EBA}"/>
                  </a:ext>
                </a:extLst>
              </p:cNvPr>
              <p:cNvGrpSpPr/>
              <p:nvPr/>
            </p:nvGrpSpPr>
            <p:grpSpPr>
              <a:xfrm>
                <a:off x="3286299" y="608"/>
                <a:ext cx="5620291" cy="6858000"/>
                <a:chOff x="3286299" y="608"/>
                <a:chExt cx="5620291" cy="6858000"/>
              </a:xfrm>
              <a:solidFill>
                <a:schemeClr val="accent1"/>
              </a:solidFill>
            </p:grpSpPr>
            <p:sp>
              <p:nvSpPr>
                <p:cNvPr id="31" name="Freeform: Shape 35">
                  <a:extLst>
                    <a:ext uri="{FF2B5EF4-FFF2-40B4-BE49-F238E27FC236}">
                      <a16:creationId xmlns:a16="http://schemas.microsoft.com/office/drawing/2014/main" id="{9CE2F87A-1B47-4F88-8045-5BEB3E73B75F}"/>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2" name="Freeform: Shape 36">
                  <a:extLst>
                    <a:ext uri="{FF2B5EF4-FFF2-40B4-BE49-F238E27FC236}">
                      <a16:creationId xmlns:a16="http://schemas.microsoft.com/office/drawing/2014/main" id="{BEBE0731-738F-450B-BC4E-4563758A9436}"/>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33" name="Freeform: Shape 37">
                  <a:extLst>
                    <a:ext uri="{FF2B5EF4-FFF2-40B4-BE49-F238E27FC236}">
                      <a16:creationId xmlns:a16="http://schemas.microsoft.com/office/drawing/2014/main" id="{595A4A17-BE52-4656-B4A4-17AA7DFBC3B9}"/>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34" name="Freeform: Shape 38">
                  <a:extLst>
                    <a:ext uri="{FF2B5EF4-FFF2-40B4-BE49-F238E27FC236}">
                      <a16:creationId xmlns:a16="http://schemas.microsoft.com/office/drawing/2014/main" id="{24782752-6219-4024-8BB8-2FF7AAA24475}"/>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11" name="Graphic 24">
                <a:extLst>
                  <a:ext uri="{FF2B5EF4-FFF2-40B4-BE49-F238E27FC236}">
                    <a16:creationId xmlns:a16="http://schemas.microsoft.com/office/drawing/2014/main" id="{B654186C-4A97-4897-B2BF-5C59212789A4}"/>
                  </a:ext>
                </a:extLst>
              </p:cNvPr>
              <p:cNvGrpSpPr/>
              <p:nvPr/>
            </p:nvGrpSpPr>
            <p:grpSpPr>
              <a:xfrm>
                <a:off x="3281711" y="1306336"/>
                <a:ext cx="5419820" cy="4803754"/>
                <a:chOff x="3281711" y="1306336"/>
                <a:chExt cx="5419820" cy="4803754"/>
              </a:xfrm>
              <a:solidFill>
                <a:schemeClr val="accent1"/>
              </a:solidFill>
            </p:grpSpPr>
            <p:sp>
              <p:nvSpPr>
                <p:cNvPr id="28" name="Freeform: Shape 32">
                  <a:extLst>
                    <a:ext uri="{FF2B5EF4-FFF2-40B4-BE49-F238E27FC236}">
                      <a16:creationId xmlns:a16="http://schemas.microsoft.com/office/drawing/2014/main" id="{6D60E2C9-8AD6-4962-B3C6-1C8580D056FA}"/>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29" name="Freeform: Shape 33">
                  <a:extLst>
                    <a:ext uri="{FF2B5EF4-FFF2-40B4-BE49-F238E27FC236}">
                      <a16:creationId xmlns:a16="http://schemas.microsoft.com/office/drawing/2014/main" id="{543D6EA4-84BE-4093-827F-F68DB83B2A80}"/>
                    </a:ext>
                  </a:extLst>
                </p:cNvPr>
                <p:cNvSpPr/>
                <p:nvPr/>
              </p:nvSpPr>
              <p:spPr>
                <a:xfrm>
                  <a:off x="3281711" y="1306336"/>
                  <a:ext cx="5419820" cy="4803754"/>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chemeClr val="bg1">
                    <a:lumMod val="95000"/>
                  </a:schemeClr>
                </a:solidFill>
                <a:ln w="7773" cap="flat">
                  <a:noFill/>
                  <a:prstDash val="solid"/>
                  <a:miter/>
                </a:ln>
              </p:spPr>
              <p:txBody>
                <a:bodyPr rtlCol="0" anchor="ctr"/>
                <a:lstStyle/>
                <a:p>
                  <a:endParaRPr lang="en-US"/>
                </a:p>
              </p:txBody>
            </p:sp>
            <p:sp>
              <p:nvSpPr>
                <p:cNvPr id="30" name="Freeform: Shape 34">
                  <a:extLst>
                    <a:ext uri="{FF2B5EF4-FFF2-40B4-BE49-F238E27FC236}">
                      <a16:creationId xmlns:a16="http://schemas.microsoft.com/office/drawing/2014/main" id="{E67EF871-B400-4DD4-BACB-11B230272DF0}"/>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12" name="Freeform: Shape 16">
                <a:extLst>
                  <a:ext uri="{FF2B5EF4-FFF2-40B4-BE49-F238E27FC236}">
                    <a16:creationId xmlns:a16="http://schemas.microsoft.com/office/drawing/2014/main" id="{3A641619-632B-4B81-93DE-2274C4B07D77}"/>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13" name="Freeform: Shape 17">
                <a:extLst>
                  <a:ext uri="{FF2B5EF4-FFF2-40B4-BE49-F238E27FC236}">
                    <a16:creationId xmlns:a16="http://schemas.microsoft.com/office/drawing/2014/main" id="{04230B10-2721-4712-85E3-8DA6D90E3289}"/>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a:p>
            </p:txBody>
          </p:sp>
          <p:sp>
            <p:nvSpPr>
              <p:cNvPr id="14" name="Freeform: Shape 18">
                <a:extLst>
                  <a:ext uri="{FF2B5EF4-FFF2-40B4-BE49-F238E27FC236}">
                    <a16:creationId xmlns:a16="http://schemas.microsoft.com/office/drawing/2014/main" id="{7E49BB41-76A6-4A2E-91A3-487F4898B0CB}"/>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15" name="Graphic 24">
                <a:extLst>
                  <a:ext uri="{FF2B5EF4-FFF2-40B4-BE49-F238E27FC236}">
                    <a16:creationId xmlns:a16="http://schemas.microsoft.com/office/drawing/2014/main" id="{69F42FFE-308F-4C11-A9E3-522AFACC20CA}"/>
                  </a:ext>
                </a:extLst>
              </p:cNvPr>
              <p:cNvGrpSpPr/>
              <p:nvPr/>
            </p:nvGrpSpPr>
            <p:grpSpPr>
              <a:xfrm>
                <a:off x="3822070" y="2993077"/>
                <a:ext cx="4040070" cy="2506556"/>
                <a:chOff x="3822070" y="2993077"/>
                <a:chExt cx="4040070" cy="2506556"/>
              </a:xfrm>
              <a:solidFill>
                <a:srgbClr val="A1C1E2"/>
              </a:solidFill>
            </p:grpSpPr>
            <p:sp>
              <p:nvSpPr>
                <p:cNvPr id="17" name="Freeform: Shape 21">
                  <a:extLst>
                    <a:ext uri="{FF2B5EF4-FFF2-40B4-BE49-F238E27FC236}">
                      <a16:creationId xmlns:a16="http://schemas.microsoft.com/office/drawing/2014/main" id="{6DBCB85F-CBD0-495A-ABB5-4E229D3EED10}"/>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8" name="Freeform: Shape 22">
                  <a:extLst>
                    <a:ext uri="{FF2B5EF4-FFF2-40B4-BE49-F238E27FC236}">
                      <a16:creationId xmlns:a16="http://schemas.microsoft.com/office/drawing/2014/main" id="{6ABA99F1-D991-49A3-A348-F0806DC66E5A}"/>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chemeClr val="bg1">
                    <a:lumMod val="85000"/>
                  </a:schemeClr>
                </a:solidFill>
                <a:ln w="7773" cap="flat">
                  <a:noFill/>
                  <a:prstDash val="solid"/>
                  <a:miter/>
                </a:ln>
              </p:spPr>
              <p:txBody>
                <a:bodyPr rtlCol="0" anchor="ctr"/>
                <a:lstStyle/>
                <a:p>
                  <a:endParaRPr lang="en-US"/>
                </a:p>
              </p:txBody>
            </p:sp>
            <p:sp>
              <p:nvSpPr>
                <p:cNvPr id="19" name="Freeform: Shape 23">
                  <a:extLst>
                    <a:ext uri="{FF2B5EF4-FFF2-40B4-BE49-F238E27FC236}">
                      <a16:creationId xmlns:a16="http://schemas.microsoft.com/office/drawing/2014/main" id="{DFD352B9-109B-4A32-B206-8C10E734331B}"/>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0" name="Freeform: Shape 24">
                  <a:extLst>
                    <a:ext uri="{FF2B5EF4-FFF2-40B4-BE49-F238E27FC236}">
                      <a16:creationId xmlns:a16="http://schemas.microsoft.com/office/drawing/2014/main" id="{18FDC8A6-1383-4444-9BAE-A97991489D24}"/>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1" name="Freeform: Shape 25">
                  <a:extLst>
                    <a:ext uri="{FF2B5EF4-FFF2-40B4-BE49-F238E27FC236}">
                      <a16:creationId xmlns:a16="http://schemas.microsoft.com/office/drawing/2014/main" id="{40757850-AB83-48FE-96F5-AB0C1FE1094E}"/>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2" name="Freeform: Shape 26">
                  <a:extLst>
                    <a:ext uri="{FF2B5EF4-FFF2-40B4-BE49-F238E27FC236}">
                      <a16:creationId xmlns:a16="http://schemas.microsoft.com/office/drawing/2014/main" id="{FBA714EF-B43D-45A8-9131-DA434B1D1340}"/>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3" name="Freeform: Shape 27">
                  <a:extLst>
                    <a:ext uri="{FF2B5EF4-FFF2-40B4-BE49-F238E27FC236}">
                      <a16:creationId xmlns:a16="http://schemas.microsoft.com/office/drawing/2014/main" id="{74F31A28-D81F-466B-A853-895260150C4B}"/>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4" name="Freeform: Shape 28">
                  <a:extLst>
                    <a:ext uri="{FF2B5EF4-FFF2-40B4-BE49-F238E27FC236}">
                      <a16:creationId xmlns:a16="http://schemas.microsoft.com/office/drawing/2014/main" id="{B0B0C9F0-1933-4C64-B595-E455E4A3F07E}"/>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5" name="Freeform: Shape 29">
                  <a:extLst>
                    <a:ext uri="{FF2B5EF4-FFF2-40B4-BE49-F238E27FC236}">
                      <a16:creationId xmlns:a16="http://schemas.microsoft.com/office/drawing/2014/main" id="{A4E15B3A-02D5-4C48-9B66-86C5F7721F51}"/>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626159BC-BE83-4831-9DD4-38551CDD4344}"/>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chemeClr val="bg1">
                    <a:lumMod val="85000"/>
                  </a:schemeClr>
                </a:solidFill>
                <a:ln w="7773" cap="flat">
                  <a:noFill/>
                  <a:prstDash val="solid"/>
                  <a:miter/>
                </a:ln>
              </p:spPr>
              <p:txBody>
                <a:bodyPr rtlCol="0" anchor="ctr"/>
                <a:lstStyle/>
                <a:p>
                  <a:endParaRPr lang="en-US"/>
                </a:p>
              </p:txBody>
            </p:sp>
            <p:sp>
              <p:nvSpPr>
                <p:cNvPr id="27" name="Freeform: Shape 31">
                  <a:extLst>
                    <a:ext uri="{FF2B5EF4-FFF2-40B4-BE49-F238E27FC236}">
                      <a16:creationId xmlns:a16="http://schemas.microsoft.com/office/drawing/2014/main" id="{BBCA43AB-1685-42A5-BC29-F20398C5B582}"/>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chemeClr val="bg1">
                    <a:lumMod val="85000"/>
                  </a:schemeClr>
                </a:solidFill>
                <a:ln w="7773" cap="flat">
                  <a:noFill/>
                  <a:prstDash val="solid"/>
                  <a:miter/>
                </a:ln>
              </p:spPr>
              <p:txBody>
                <a:bodyPr rtlCol="0" anchor="ctr"/>
                <a:lstStyle/>
                <a:p>
                  <a:endParaRPr lang="en-US"/>
                </a:p>
              </p:txBody>
            </p:sp>
          </p:grpSp>
          <p:sp>
            <p:nvSpPr>
              <p:cNvPr id="16" name="Freeform: Shape 20">
                <a:extLst>
                  <a:ext uri="{FF2B5EF4-FFF2-40B4-BE49-F238E27FC236}">
                    <a16:creationId xmlns:a16="http://schemas.microsoft.com/office/drawing/2014/main" id="{E5971981-BA1A-4E5F-92E2-B96B16B6F204}"/>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chemeClr val="accent3"/>
              </a:solidFill>
              <a:ln w="7773" cap="flat">
                <a:noFill/>
                <a:prstDash val="solid"/>
                <a:miter/>
              </a:ln>
            </p:spPr>
            <p:txBody>
              <a:bodyPr rtlCol="0" anchor="ctr"/>
              <a:lstStyle/>
              <a:p>
                <a:endParaRPr lang="en-US"/>
              </a:p>
            </p:txBody>
          </p:sp>
        </p:grpSp>
        <p:sp>
          <p:nvSpPr>
            <p:cNvPr id="9" name="Freeform: Shape 56">
              <a:extLst>
                <a:ext uri="{FF2B5EF4-FFF2-40B4-BE49-F238E27FC236}">
                  <a16:creationId xmlns:a16="http://schemas.microsoft.com/office/drawing/2014/main" id="{B877B77B-6EFA-4DF2-8E5B-45144B971624}"/>
                </a:ext>
              </a:extLst>
            </p:cNvPr>
            <p:cNvSpPr/>
            <p:nvPr/>
          </p:nvSpPr>
          <p:spPr>
            <a:xfrm>
              <a:off x="3895126" y="3986949"/>
              <a:ext cx="1115695" cy="1764664"/>
            </a:xfrm>
            <a:custGeom>
              <a:avLst/>
              <a:gdLst>
                <a:gd name="connsiteX0" fmla="*/ 502892 w 1115695"/>
                <a:gd name="connsiteY0" fmla="*/ 913254 h 1764664"/>
                <a:gd name="connsiteX1" fmla="*/ 479251 w 1115695"/>
                <a:gd name="connsiteY1" fmla="*/ 947385 h 1764664"/>
                <a:gd name="connsiteX2" fmla="*/ 524186 w 1115695"/>
                <a:gd name="connsiteY2" fmla="*/ 944411 h 1764664"/>
                <a:gd name="connsiteX3" fmla="*/ 502892 w 1115695"/>
                <a:gd name="connsiteY3" fmla="*/ 913254 h 1764664"/>
                <a:gd name="connsiteX4" fmla="*/ 296068 w 1115695"/>
                <a:gd name="connsiteY4" fmla="*/ 857673 h 1764664"/>
                <a:gd name="connsiteX5" fmla="*/ 345386 w 1115695"/>
                <a:gd name="connsiteY5" fmla="*/ 908713 h 1764664"/>
                <a:gd name="connsiteX6" fmla="*/ 296068 w 1115695"/>
                <a:gd name="connsiteY6" fmla="*/ 857673 h 1764664"/>
                <a:gd name="connsiteX7" fmla="*/ 701732 w 1115695"/>
                <a:gd name="connsiteY7" fmla="*/ 834970 h 1764664"/>
                <a:gd name="connsiteX8" fmla="*/ 652883 w 1115695"/>
                <a:gd name="connsiteY8" fmla="*/ 859551 h 1764664"/>
                <a:gd name="connsiteX9" fmla="*/ 650535 w 1115695"/>
                <a:gd name="connsiteY9" fmla="*/ 901981 h 1764664"/>
                <a:gd name="connsiteX10" fmla="*/ 701732 w 1115695"/>
                <a:gd name="connsiteY10" fmla="*/ 834970 h 1764664"/>
                <a:gd name="connsiteX11" fmla="*/ 424139 w 1115695"/>
                <a:gd name="connsiteY11" fmla="*/ 0 h 1764664"/>
                <a:gd name="connsiteX12" fmla="*/ 447805 w 1115695"/>
                <a:gd name="connsiteY12" fmla="*/ 0 h 1764664"/>
                <a:gd name="connsiteX13" fmla="*/ 317292 w 1115695"/>
                <a:gd name="connsiteY13" fmla="*/ 124575 h 1764664"/>
                <a:gd name="connsiteX14" fmla="*/ 306034 w 1115695"/>
                <a:gd name="connsiteY14" fmla="*/ 128488 h 1764664"/>
                <a:gd name="connsiteX15" fmla="*/ 129324 w 1115695"/>
                <a:gd name="connsiteY15" fmla="*/ 366053 h 1764664"/>
                <a:gd name="connsiteX16" fmla="*/ 257239 w 1115695"/>
                <a:gd name="connsiteY16" fmla="*/ 730540 h 1764664"/>
                <a:gd name="connsiteX17" fmla="*/ 424139 w 1115695"/>
                <a:gd name="connsiteY17" fmla="*/ 702985 h 1764664"/>
                <a:gd name="connsiteX18" fmla="*/ 509312 w 1115695"/>
                <a:gd name="connsiteY18" fmla="*/ 721146 h 1764664"/>
                <a:gd name="connsiteX19" fmla="*/ 543287 w 1115695"/>
                <a:gd name="connsiteY19" fmla="*/ 710187 h 1764664"/>
                <a:gd name="connsiteX20" fmla="*/ 709091 w 1115695"/>
                <a:gd name="connsiteY20" fmla="*/ 698601 h 1764664"/>
                <a:gd name="connsiteX21" fmla="*/ 741030 w 1115695"/>
                <a:gd name="connsiteY21" fmla="*/ 693747 h 1764664"/>
                <a:gd name="connsiteX22" fmla="*/ 831996 w 1115695"/>
                <a:gd name="connsiteY22" fmla="*/ 373255 h 1764664"/>
                <a:gd name="connsiteX23" fmla="*/ 617506 w 1115695"/>
                <a:gd name="connsiteY23" fmla="*/ 112095 h 1764664"/>
                <a:gd name="connsiteX24" fmla="*/ 591486 w 1115695"/>
                <a:gd name="connsiteY24" fmla="*/ 104278 h 1764664"/>
                <a:gd name="connsiteX25" fmla="*/ 659162 w 1115695"/>
                <a:gd name="connsiteY25" fmla="*/ 39680 h 1764664"/>
                <a:gd name="connsiteX26" fmla="*/ 707838 w 1115695"/>
                <a:gd name="connsiteY26" fmla="*/ 62157 h 1764664"/>
                <a:gd name="connsiteX27" fmla="*/ 923431 w 1115695"/>
                <a:gd name="connsiteY27" fmla="*/ 496473 h 1764664"/>
                <a:gd name="connsiteX28" fmla="*/ 795046 w 1115695"/>
                <a:gd name="connsiteY28" fmla="*/ 761854 h 1764664"/>
                <a:gd name="connsiteX29" fmla="*/ 785026 w 1115695"/>
                <a:gd name="connsiteY29" fmla="*/ 797238 h 1764664"/>
                <a:gd name="connsiteX30" fmla="*/ 726157 w 1115695"/>
                <a:gd name="connsiteY30" fmla="*/ 962103 h 1764664"/>
                <a:gd name="connsiteX31" fmla="*/ 884133 w 1115695"/>
                <a:gd name="connsiteY31" fmla="*/ 1412702 h 1764664"/>
                <a:gd name="connsiteX32" fmla="*/ 1036315 w 1115695"/>
                <a:gd name="connsiteY32" fmla="*/ 1359312 h 1764664"/>
                <a:gd name="connsiteX33" fmla="*/ 1049154 w 1115695"/>
                <a:gd name="connsiteY33" fmla="*/ 1392974 h 1764664"/>
                <a:gd name="connsiteX34" fmla="*/ 958971 w 1115695"/>
                <a:gd name="connsiteY34" fmla="*/ 1425697 h 1764664"/>
                <a:gd name="connsiteX35" fmla="*/ 967583 w 1115695"/>
                <a:gd name="connsiteY35" fmla="*/ 1453565 h 1764664"/>
                <a:gd name="connsiteX36" fmla="*/ 1043831 w 1115695"/>
                <a:gd name="connsiteY36" fmla="*/ 1427889 h 1764664"/>
                <a:gd name="connsiteX37" fmla="*/ 1055886 w 1115695"/>
                <a:gd name="connsiteY37" fmla="*/ 1462960 h 1764664"/>
                <a:gd name="connsiteX38" fmla="*/ 980891 w 1115695"/>
                <a:gd name="connsiteY38" fmla="*/ 1490515 h 1764664"/>
                <a:gd name="connsiteX39" fmla="*/ 990128 w 1115695"/>
                <a:gd name="connsiteY39" fmla="*/ 1516349 h 1764664"/>
                <a:gd name="connsiteX40" fmla="*/ 1080937 w 1115695"/>
                <a:gd name="connsiteY40" fmla="*/ 1485662 h 1764664"/>
                <a:gd name="connsiteX41" fmla="*/ 1093775 w 1115695"/>
                <a:gd name="connsiteY41" fmla="*/ 1520576 h 1764664"/>
                <a:gd name="connsiteX42" fmla="*/ 1002967 w 1115695"/>
                <a:gd name="connsiteY42" fmla="*/ 1553768 h 1764664"/>
                <a:gd name="connsiteX43" fmla="*/ 1013144 w 1115695"/>
                <a:gd name="connsiteY43" fmla="*/ 1582733 h 1764664"/>
                <a:gd name="connsiteX44" fmla="*/ 1102700 w 1115695"/>
                <a:gd name="connsiteY44" fmla="*/ 1552359 h 1764664"/>
                <a:gd name="connsiteX45" fmla="*/ 1115695 w 1115695"/>
                <a:gd name="connsiteY45" fmla="*/ 1582890 h 1764664"/>
                <a:gd name="connsiteX46" fmla="*/ 881627 w 1115695"/>
                <a:gd name="connsiteY46" fmla="*/ 1665087 h 1764664"/>
                <a:gd name="connsiteX47" fmla="*/ 802092 w 1115695"/>
                <a:gd name="connsiteY47" fmla="*/ 1438065 h 1764664"/>
                <a:gd name="connsiteX48" fmla="*/ 654136 w 1115695"/>
                <a:gd name="connsiteY48" fmla="*/ 1015648 h 1764664"/>
                <a:gd name="connsiteX49" fmla="*/ 625328 w 1115695"/>
                <a:gd name="connsiteY49" fmla="*/ 986684 h 1764664"/>
                <a:gd name="connsiteX50" fmla="*/ 579454 w 1115695"/>
                <a:gd name="connsiteY50" fmla="*/ 1009386 h 1764664"/>
                <a:gd name="connsiteX51" fmla="*/ 581019 w 1115695"/>
                <a:gd name="connsiteY51" fmla="*/ 1028174 h 1764664"/>
                <a:gd name="connsiteX52" fmla="*/ 750268 w 1115695"/>
                <a:gd name="connsiteY52" fmla="*/ 1695931 h 1764664"/>
                <a:gd name="connsiteX53" fmla="*/ 749485 w 1115695"/>
                <a:gd name="connsiteY53" fmla="*/ 1704855 h 1764664"/>
                <a:gd name="connsiteX54" fmla="*/ 516044 w 1115695"/>
                <a:gd name="connsiteY54" fmla="*/ 1764664 h 1764664"/>
                <a:gd name="connsiteX55" fmla="*/ 529509 w 1115695"/>
                <a:gd name="connsiteY55" fmla="*/ 1727244 h 1764664"/>
                <a:gd name="connsiteX56" fmla="*/ 596676 w 1115695"/>
                <a:gd name="connsiteY56" fmla="*/ 1708456 h 1764664"/>
                <a:gd name="connsiteX57" fmla="*/ 590100 w 1115695"/>
                <a:gd name="connsiteY57" fmla="*/ 1678865 h 1764664"/>
                <a:gd name="connsiteX58" fmla="*/ 496317 w 1115695"/>
                <a:gd name="connsiteY58" fmla="*/ 1701724 h 1764664"/>
                <a:gd name="connsiteX59" fmla="*/ 486766 w 1115695"/>
                <a:gd name="connsiteY59" fmla="*/ 1665713 h 1764664"/>
                <a:gd name="connsiteX60" fmla="*/ 578201 w 1115695"/>
                <a:gd name="connsiteY60" fmla="*/ 1641289 h 1764664"/>
                <a:gd name="connsiteX61" fmla="*/ 574443 w 1115695"/>
                <a:gd name="connsiteY61" fmla="*/ 1614360 h 1764664"/>
                <a:gd name="connsiteX62" fmla="*/ 495377 w 1115695"/>
                <a:gd name="connsiteY62" fmla="*/ 1632678 h 1764664"/>
                <a:gd name="connsiteX63" fmla="*/ 485357 w 1115695"/>
                <a:gd name="connsiteY63" fmla="*/ 1597450 h 1764664"/>
                <a:gd name="connsiteX64" fmla="*/ 541564 w 1115695"/>
                <a:gd name="connsiteY64" fmla="*/ 1582107 h 1764664"/>
                <a:gd name="connsiteX65" fmla="*/ 553620 w 1115695"/>
                <a:gd name="connsiteY65" fmla="*/ 1548288 h 1764664"/>
                <a:gd name="connsiteX66" fmla="*/ 464064 w 1115695"/>
                <a:gd name="connsiteY66" fmla="*/ 1570521 h 1764664"/>
                <a:gd name="connsiteX67" fmla="*/ 453730 w 1115695"/>
                <a:gd name="connsiteY67" fmla="*/ 1535920 h 1764664"/>
                <a:gd name="connsiteX68" fmla="*/ 581959 w 1115695"/>
                <a:gd name="connsiteY68" fmla="*/ 1503510 h 1764664"/>
                <a:gd name="connsiteX69" fmla="*/ 604191 w 1115695"/>
                <a:gd name="connsiteY69" fmla="*/ 1466091 h 1764664"/>
                <a:gd name="connsiteX70" fmla="*/ 499605 w 1115695"/>
                <a:gd name="connsiteY70" fmla="*/ 1054634 h 1764664"/>
                <a:gd name="connsiteX71" fmla="*/ 471892 w 1115695"/>
                <a:gd name="connsiteY71" fmla="*/ 1027547 h 1764664"/>
                <a:gd name="connsiteX72" fmla="*/ 408796 w 1115695"/>
                <a:gd name="connsiteY72" fmla="*/ 1002027 h 1764664"/>
                <a:gd name="connsiteX73" fmla="*/ 374038 w 1115695"/>
                <a:gd name="connsiteY73" fmla="*/ 1016431 h 1764664"/>
                <a:gd name="connsiteX74" fmla="*/ 312194 w 1115695"/>
                <a:gd name="connsiteY74" fmla="*/ 1338802 h 1764664"/>
                <a:gd name="connsiteX75" fmla="*/ 242522 w 1115695"/>
                <a:gd name="connsiteY75" fmla="*/ 1701567 h 1764664"/>
                <a:gd name="connsiteX76" fmla="*/ 102708 w 1115695"/>
                <a:gd name="connsiteY76" fmla="*/ 1675107 h 1764664"/>
                <a:gd name="connsiteX77" fmla="*/ 0 w 1115695"/>
                <a:gd name="connsiteY77" fmla="*/ 1657259 h 1764664"/>
                <a:gd name="connsiteX78" fmla="*/ 0 w 1115695"/>
                <a:gd name="connsiteY78" fmla="*/ 1636749 h 1764664"/>
                <a:gd name="connsiteX79" fmla="*/ 22232 w 1115695"/>
                <a:gd name="connsiteY79" fmla="*/ 1625163 h 1764664"/>
                <a:gd name="connsiteX80" fmla="*/ 100203 w 1115695"/>
                <a:gd name="connsiteY80" fmla="*/ 1639254 h 1764664"/>
                <a:gd name="connsiteX81" fmla="*/ 105996 w 1115695"/>
                <a:gd name="connsiteY81" fmla="*/ 1609349 h 1764664"/>
                <a:gd name="connsiteX82" fmla="*/ 12369 w 1115695"/>
                <a:gd name="connsiteY82" fmla="*/ 1590561 h 1764664"/>
                <a:gd name="connsiteX83" fmla="*/ 18631 w 1115695"/>
                <a:gd name="connsiteY83" fmla="*/ 1553925 h 1764664"/>
                <a:gd name="connsiteX84" fmla="*/ 113354 w 1115695"/>
                <a:gd name="connsiteY84" fmla="*/ 1570677 h 1764664"/>
                <a:gd name="connsiteX85" fmla="*/ 118834 w 1115695"/>
                <a:gd name="connsiteY85" fmla="*/ 1544218 h 1764664"/>
                <a:gd name="connsiteX86" fmla="*/ 40081 w 1115695"/>
                <a:gd name="connsiteY86" fmla="*/ 1526995 h 1764664"/>
                <a:gd name="connsiteX87" fmla="*/ 47753 w 1115695"/>
                <a:gd name="connsiteY87" fmla="*/ 1491298 h 1764664"/>
                <a:gd name="connsiteX88" fmla="*/ 126193 w 1115695"/>
                <a:gd name="connsiteY88" fmla="*/ 1504919 h 1764664"/>
                <a:gd name="connsiteX89" fmla="*/ 131203 w 1115695"/>
                <a:gd name="connsiteY89" fmla="*/ 1477364 h 1764664"/>
                <a:gd name="connsiteX90" fmla="*/ 36793 w 1115695"/>
                <a:gd name="connsiteY90" fmla="*/ 1457010 h 1764664"/>
                <a:gd name="connsiteX91" fmla="*/ 44465 w 1115695"/>
                <a:gd name="connsiteY91" fmla="*/ 1422409 h 1764664"/>
                <a:gd name="connsiteX92" fmla="*/ 201971 w 1115695"/>
                <a:gd name="connsiteY92" fmla="*/ 1452313 h 1764664"/>
                <a:gd name="connsiteX93" fmla="*/ 214496 w 1115695"/>
                <a:gd name="connsiteY93" fmla="*/ 1393601 h 1764664"/>
                <a:gd name="connsiteX94" fmla="*/ 288709 w 1115695"/>
                <a:gd name="connsiteY94" fmla="*/ 1006568 h 1764664"/>
                <a:gd name="connsiteX95" fmla="*/ 273835 w 1115695"/>
                <a:gd name="connsiteY95" fmla="*/ 969305 h 1764664"/>
                <a:gd name="connsiteX96" fmla="*/ 210895 w 1115695"/>
                <a:gd name="connsiteY96" fmla="*/ 825107 h 1764664"/>
                <a:gd name="connsiteX97" fmla="*/ 197118 w 1115695"/>
                <a:gd name="connsiteY97" fmla="*/ 792071 h 1764664"/>
                <a:gd name="connsiteX98" fmla="*/ 40864 w 1115695"/>
                <a:gd name="connsiteY98" fmla="*/ 375604 h 1764664"/>
                <a:gd name="connsiteX99" fmla="*/ 298416 w 1115695"/>
                <a:gd name="connsiteY99" fmla="*/ 38515 h 1764664"/>
                <a:gd name="connsiteX100" fmla="*/ 424139 w 1115695"/>
                <a:gd name="connsiteY100" fmla="*/ 0 h 17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115695" h="1764664">
                  <a:moveTo>
                    <a:pt x="502892" y="913254"/>
                  </a:moveTo>
                  <a:cubicBezTo>
                    <a:pt x="495690" y="923900"/>
                    <a:pt x="489115" y="933294"/>
                    <a:pt x="479251" y="947385"/>
                  </a:cubicBezTo>
                  <a:cubicBezTo>
                    <a:pt x="495847" y="946289"/>
                    <a:pt x="507903" y="945506"/>
                    <a:pt x="524186" y="944411"/>
                  </a:cubicBezTo>
                  <a:cubicBezTo>
                    <a:pt x="515574" y="931729"/>
                    <a:pt x="509625" y="923117"/>
                    <a:pt x="502892" y="913254"/>
                  </a:cubicBezTo>
                  <a:close/>
                  <a:moveTo>
                    <a:pt x="296068" y="857673"/>
                  </a:moveTo>
                  <a:cubicBezTo>
                    <a:pt x="300608" y="888986"/>
                    <a:pt x="315952" y="904956"/>
                    <a:pt x="345386" y="908713"/>
                  </a:cubicBezTo>
                  <a:cubicBezTo>
                    <a:pt x="340689" y="867380"/>
                    <a:pt x="340689" y="867380"/>
                    <a:pt x="296068" y="857673"/>
                  </a:cubicBezTo>
                  <a:close/>
                  <a:moveTo>
                    <a:pt x="701732" y="834970"/>
                  </a:moveTo>
                  <a:cubicBezTo>
                    <a:pt x="685293" y="843268"/>
                    <a:pt x="668853" y="851566"/>
                    <a:pt x="652883" y="859551"/>
                  </a:cubicBezTo>
                  <a:cubicBezTo>
                    <a:pt x="652257" y="873486"/>
                    <a:pt x="651474" y="886637"/>
                    <a:pt x="650535" y="901981"/>
                  </a:cubicBezTo>
                  <a:cubicBezTo>
                    <a:pt x="689050" y="892900"/>
                    <a:pt x="708778" y="866440"/>
                    <a:pt x="701732" y="834970"/>
                  </a:cubicBezTo>
                  <a:close/>
                  <a:moveTo>
                    <a:pt x="424139" y="0"/>
                  </a:moveTo>
                  <a:lnTo>
                    <a:pt x="447805" y="0"/>
                  </a:lnTo>
                  <a:lnTo>
                    <a:pt x="317292" y="124575"/>
                  </a:lnTo>
                  <a:lnTo>
                    <a:pt x="306034" y="128488"/>
                  </a:lnTo>
                  <a:cubicBezTo>
                    <a:pt x="214898" y="175091"/>
                    <a:pt x="154453" y="255556"/>
                    <a:pt x="129324" y="366053"/>
                  </a:cubicBezTo>
                  <a:cubicBezTo>
                    <a:pt x="96132" y="511190"/>
                    <a:pt x="143885" y="633469"/>
                    <a:pt x="257239" y="730540"/>
                  </a:cubicBezTo>
                  <a:cubicBezTo>
                    <a:pt x="308437" y="687954"/>
                    <a:pt x="365114" y="674490"/>
                    <a:pt x="424139" y="702985"/>
                  </a:cubicBezTo>
                  <a:cubicBezTo>
                    <a:pt x="452478" y="716606"/>
                    <a:pt x="478625" y="726157"/>
                    <a:pt x="509312" y="721146"/>
                  </a:cubicBezTo>
                  <a:cubicBezTo>
                    <a:pt x="521054" y="719268"/>
                    <a:pt x="533893" y="716606"/>
                    <a:pt x="543287" y="710187"/>
                  </a:cubicBezTo>
                  <a:cubicBezTo>
                    <a:pt x="596676" y="673863"/>
                    <a:pt x="651944" y="668540"/>
                    <a:pt x="709091" y="698601"/>
                  </a:cubicBezTo>
                  <a:cubicBezTo>
                    <a:pt x="723182" y="705959"/>
                    <a:pt x="730541" y="705333"/>
                    <a:pt x="741030" y="693747"/>
                  </a:cubicBezTo>
                  <a:cubicBezTo>
                    <a:pt x="824637" y="601843"/>
                    <a:pt x="855794" y="493811"/>
                    <a:pt x="831996" y="373255"/>
                  </a:cubicBezTo>
                  <a:cubicBezTo>
                    <a:pt x="807826" y="251035"/>
                    <a:pt x="724454" y="156031"/>
                    <a:pt x="617506" y="112095"/>
                  </a:cubicBezTo>
                  <a:lnTo>
                    <a:pt x="591486" y="104278"/>
                  </a:lnTo>
                  <a:lnTo>
                    <a:pt x="659162" y="39680"/>
                  </a:lnTo>
                  <a:lnTo>
                    <a:pt x="707838" y="62157"/>
                  </a:lnTo>
                  <a:cubicBezTo>
                    <a:pt x="866910" y="163612"/>
                    <a:pt x="939401" y="309846"/>
                    <a:pt x="923431" y="496473"/>
                  </a:cubicBezTo>
                  <a:cubicBezTo>
                    <a:pt x="914506" y="599337"/>
                    <a:pt x="868632" y="688424"/>
                    <a:pt x="795046" y="761854"/>
                  </a:cubicBezTo>
                  <a:cubicBezTo>
                    <a:pt x="784243" y="772657"/>
                    <a:pt x="780798" y="781425"/>
                    <a:pt x="785026" y="797238"/>
                  </a:cubicBezTo>
                  <a:cubicBezTo>
                    <a:pt x="801152" y="856733"/>
                    <a:pt x="782364" y="907461"/>
                    <a:pt x="726157" y="962103"/>
                  </a:cubicBezTo>
                  <a:cubicBezTo>
                    <a:pt x="778450" y="1111467"/>
                    <a:pt x="831056" y="1261302"/>
                    <a:pt x="884133" y="1412702"/>
                  </a:cubicBezTo>
                  <a:cubicBezTo>
                    <a:pt x="935956" y="1394540"/>
                    <a:pt x="985118" y="1377318"/>
                    <a:pt x="1036315" y="1359312"/>
                  </a:cubicBezTo>
                  <a:cubicBezTo>
                    <a:pt x="1040699" y="1370742"/>
                    <a:pt x="1044457" y="1380762"/>
                    <a:pt x="1049154" y="1392974"/>
                  </a:cubicBezTo>
                  <a:cubicBezTo>
                    <a:pt x="1018623" y="1404090"/>
                    <a:pt x="989502" y="1414580"/>
                    <a:pt x="958971" y="1425697"/>
                  </a:cubicBezTo>
                  <a:cubicBezTo>
                    <a:pt x="961946" y="1435560"/>
                    <a:pt x="964451" y="1443389"/>
                    <a:pt x="967583" y="1453565"/>
                  </a:cubicBezTo>
                  <a:cubicBezTo>
                    <a:pt x="993260" y="1444954"/>
                    <a:pt x="1017684" y="1436813"/>
                    <a:pt x="1043831" y="1427889"/>
                  </a:cubicBezTo>
                  <a:cubicBezTo>
                    <a:pt x="1047901" y="1439631"/>
                    <a:pt x="1051659" y="1450434"/>
                    <a:pt x="1055886" y="1462960"/>
                  </a:cubicBezTo>
                  <a:cubicBezTo>
                    <a:pt x="1030366" y="1472354"/>
                    <a:pt x="1006724" y="1481121"/>
                    <a:pt x="980891" y="1490515"/>
                  </a:cubicBezTo>
                  <a:cubicBezTo>
                    <a:pt x="984022" y="1499126"/>
                    <a:pt x="986684" y="1506642"/>
                    <a:pt x="990128" y="1516349"/>
                  </a:cubicBezTo>
                  <a:cubicBezTo>
                    <a:pt x="1020502" y="1506015"/>
                    <a:pt x="1049154" y="1496308"/>
                    <a:pt x="1080937" y="1485662"/>
                  </a:cubicBezTo>
                  <a:cubicBezTo>
                    <a:pt x="1085321" y="1497717"/>
                    <a:pt x="1089235" y="1508364"/>
                    <a:pt x="1093775" y="1520576"/>
                  </a:cubicBezTo>
                  <a:cubicBezTo>
                    <a:pt x="1062932" y="1531849"/>
                    <a:pt x="1033810" y="1542495"/>
                    <a:pt x="1002967" y="1553768"/>
                  </a:cubicBezTo>
                  <a:cubicBezTo>
                    <a:pt x="1006255" y="1563006"/>
                    <a:pt x="1009229" y="1571460"/>
                    <a:pt x="1013144" y="1582733"/>
                  </a:cubicBezTo>
                  <a:cubicBezTo>
                    <a:pt x="1043048" y="1572556"/>
                    <a:pt x="1071543" y="1562849"/>
                    <a:pt x="1102700" y="1552359"/>
                  </a:cubicBezTo>
                  <a:cubicBezTo>
                    <a:pt x="1106927" y="1562379"/>
                    <a:pt x="1110998" y="1571930"/>
                    <a:pt x="1115695" y="1582890"/>
                  </a:cubicBezTo>
                  <a:cubicBezTo>
                    <a:pt x="1036785" y="1610602"/>
                    <a:pt x="960224" y="1637531"/>
                    <a:pt x="881627" y="1665087"/>
                  </a:cubicBezTo>
                  <a:cubicBezTo>
                    <a:pt x="854698" y="1588056"/>
                    <a:pt x="828395" y="1513061"/>
                    <a:pt x="802092" y="1438065"/>
                  </a:cubicBezTo>
                  <a:cubicBezTo>
                    <a:pt x="752773" y="1297312"/>
                    <a:pt x="703298" y="1156559"/>
                    <a:pt x="654136" y="1015648"/>
                  </a:cubicBezTo>
                  <a:cubicBezTo>
                    <a:pt x="649126" y="1001244"/>
                    <a:pt x="646151" y="988406"/>
                    <a:pt x="625328" y="986684"/>
                  </a:cubicBezTo>
                  <a:cubicBezTo>
                    <a:pt x="603721" y="984961"/>
                    <a:pt x="592762" y="998739"/>
                    <a:pt x="579454" y="1009386"/>
                  </a:cubicBezTo>
                  <a:cubicBezTo>
                    <a:pt x="576635" y="1011578"/>
                    <a:pt x="579454" y="1021911"/>
                    <a:pt x="581019" y="1028174"/>
                  </a:cubicBezTo>
                  <a:cubicBezTo>
                    <a:pt x="637383" y="1250812"/>
                    <a:pt x="693904" y="1473293"/>
                    <a:pt x="750268" y="1695931"/>
                  </a:cubicBezTo>
                  <a:cubicBezTo>
                    <a:pt x="750581" y="1697496"/>
                    <a:pt x="749955" y="1699219"/>
                    <a:pt x="749485" y="1704855"/>
                  </a:cubicBezTo>
                  <a:cubicBezTo>
                    <a:pt x="672454" y="1724583"/>
                    <a:pt x="594014" y="1744623"/>
                    <a:pt x="516044" y="1764664"/>
                  </a:cubicBezTo>
                  <a:cubicBezTo>
                    <a:pt x="500231" y="1735542"/>
                    <a:pt x="500387" y="1735229"/>
                    <a:pt x="529509" y="1727244"/>
                  </a:cubicBezTo>
                  <a:cubicBezTo>
                    <a:pt x="551428" y="1721138"/>
                    <a:pt x="573347" y="1715032"/>
                    <a:pt x="596676" y="1708456"/>
                  </a:cubicBezTo>
                  <a:cubicBezTo>
                    <a:pt x="594327" y="1697966"/>
                    <a:pt x="592292" y="1689198"/>
                    <a:pt x="590100" y="1678865"/>
                  </a:cubicBezTo>
                  <a:cubicBezTo>
                    <a:pt x="558161" y="1686693"/>
                    <a:pt x="528100" y="1694052"/>
                    <a:pt x="496317" y="1701724"/>
                  </a:cubicBezTo>
                  <a:cubicBezTo>
                    <a:pt x="493029" y="1689512"/>
                    <a:pt x="490211" y="1678395"/>
                    <a:pt x="486766" y="1665713"/>
                  </a:cubicBezTo>
                  <a:cubicBezTo>
                    <a:pt x="517297" y="1657572"/>
                    <a:pt x="546575" y="1649744"/>
                    <a:pt x="578201" y="1641289"/>
                  </a:cubicBezTo>
                  <a:cubicBezTo>
                    <a:pt x="577105" y="1632991"/>
                    <a:pt x="576009" y="1625163"/>
                    <a:pt x="574443" y="1614360"/>
                  </a:cubicBezTo>
                  <a:cubicBezTo>
                    <a:pt x="547201" y="1620622"/>
                    <a:pt x="521994" y="1626415"/>
                    <a:pt x="495377" y="1632678"/>
                  </a:cubicBezTo>
                  <a:cubicBezTo>
                    <a:pt x="491933" y="1620622"/>
                    <a:pt x="488958" y="1610445"/>
                    <a:pt x="485357" y="1597450"/>
                  </a:cubicBezTo>
                  <a:cubicBezTo>
                    <a:pt x="504458" y="1592127"/>
                    <a:pt x="522620" y="1584768"/>
                    <a:pt x="541564" y="1582107"/>
                  </a:cubicBezTo>
                  <a:cubicBezTo>
                    <a:pt x="567711" y="1578662"/>
                    <a:pt x="565519" y="1567076"/>
                    <a:pt x="553620" y="1548288"/>
                  </a:cubicBezTo>
                  <a:cubicBezTo>
                    <a:pt x="524499" y="1555490"/>
                    <a:pt x="495064" y="1562849"/>
                    <a:pt x="464064" y="1570521"/>
                  </a:cubicBezTo>
                  <a:cubicBezTo>
                    <a:pt x="460776" y="1559405"/>
                    <a:pt x="457801" y="1549384"/>
                    <a:pt x="453730" y="1535920"/>
                  </a:cubicBezTo>
                  <a:cubicBezTo>
                    <a:pt x="497256" y="1524803"/>
                    <a:pt x="539216" y="1512748"/>
                    <a:pt x="581959" y="1503510"/>
                  </a:cubicBezTo>
                  <a:cubicBezTo>
                    <a:pt x="605287" y="1498500"/>
                    <a:pt x="610767" y="1490828"/>
                    <a:pt x="604191" y="1466091"/>
                  </a:cubicBezTo>
                  <a:cubicBezTo>
                    <a:pt x="567868" y="1329252"/>
                    <a:pt x="533580" y="1191943"/>
                    <a:pt x="499605" y="1054634"/>
                  </a:cubicBezTo>
                  <a:cubicBezTo>
                    <a:pt x="495534" y="1038351"/>
                    <a:pt x="488332" y="1031775"/>
                    <a:pt x="471892" y="1027547"/>
                  </a:cubicBezTo>
                  <a:cubicBezTo>
                    <a:pt x="450129" y="1022068"/>
                    <a:pt x="429150" y="1011891"/>
                    <a:pt x="408796" y="1002027"/>
                  </a:cubicBezTo>
                  <a:cubicBezTo>
                    <a:pt x="388599" y="992163"/>
                    <a:pt x="378265" y="994982"/>
                    <a:pt x="374038" y="1016431"/>
                  </a:cubicBezTo>
                  <a:cubicBezTo>
                    <a:pt x="353215" y="1123836"/>
                    <a:pt x="332861" y="1231397"/>
                    <a:pt x="312194" y="1338802"/>
                  </a:cubicBezTo>
                  <a:cubicBezTo>
                    <a:pt x="289179" y="1458576"/>
                    <a:pt x="266164" y="1578349"/>
                    <a:pt x="242522" y="1701567"/>
                  </a:cubicBezTo>
                  <a:cubicBezTo>
                    <a:pt x="195082" y="1692486"/>
                    <a:pt x="148895" y="1683562"/>
                    <a:pt x="102708" y="1675107"/>
                  </a:cubicBezTo>
                  <a:cubicBezTo>
                    <a:pt x="68576" y="1668845"/>
                    <a:pt x="34288" y="1663208"/>
                    <a:pt x="0" y="1657259"/>
                  </a:cubicBezTo>
                  <a:cubicBezTo>
                    <a:pt x="0" y="1650370"/>
                    <a:pt x="0" y="1643638"/>
                    <a:pt x="0" y="1636749"/>
                  </a:cubicBezTo>
                  <a:cubicBezTo>
                    <a:pt x="3914" y="1626102"/>
                    <a:pt x="9081" y="1621718"/>
                    <a:pt x="22232" y="1625163"/>
                  </a:cubicBezTo>
                  <a:cubicBezTo>
                    <a:pt x="47283" y="1631582"/>
                    <a:pt x="73273" y="1634557"/>
                    <a:pt x="100203" y="1639254"/>
                  </a:cubicBezTo>
                  <a:cubicBezTo>
                    <a:pt x="102395" y="1627668"/>
                    <a:pt x="104117" y="1619057"/>
                    <a:pt x="105996" y="1609349"/>
                  </a:cubicBezTo>
                  <a:cubicBezTo>
                    <a:pt x="73117" y="1602774"/>
                    <a:pt x="42743" y="1596668"/>
                    <a:pt x="12369" y="1590561"/>
                  </a:cubicBezTo>
                  <a:cubicBezTo>
                    <a:pt x="14561" y="1577410"/>
                    <a:pt x="16440" y="1566763"/>
                    <a:pt x="18631" y="1553925"/>
                  </a:cubicBezTo>
                  <a:cubicBezTo>
                    <a:pt x="50414" y="1559561"/>
                    <a:pt x="80945" y="1565041"/>
                    <a:pt x="113354" y="1570677"/>
                  </a:cubicBezTo>
                  <a:cubicBezTo>
                    <a:pt x="115390" y="1561127"/>
                    <a:pt x="116955" y="1553299"/>
                    <a:pt x="118834" y="1544218"/>
                  </a:cubicBezTo>
                  <a:cubicBezTo>
                    <a:pt x="91748" y="1538268"/>
                    <a:pt x="67167" y="1532945"/>
                    <a:pt x="40081" y="1526995"/>
                  </a:cubicBezTo>
                  <a:cubicBezTo>
                    <a:pt x="42743" y="1514627"/>
                    <a:pt x="45091" y="1503510"/>
                    <a:pt x="47753" y="1491298"/>
                  </a:cubicBezTo>
                  <a:cubicBezTo>
                    <a:pt x="74682" y="1495995"/>
                    <a:pt x="99576" y="1500222"/>
                    <a:pt x="126193" y="1504919"/>
                  </a:cubicBezTo>
                  <a:cubicBezTo>
                    <a:pt x="127758" y="1495212"/>
                    <a:pt x="129324" y="1487384"/>
                    <a:pt x="131203" y="1477364"/>
                  </a:cubicBezTo>
                  <a:cubicBezTo>
                    <a:pt x="98794" y="1470318"/>
                    <a:pt x="67793" y="1463586"/>
                    <a:pt x="36793" y="1457010"/>
                  </a:cubicBezTo>
                  <a:cubicBezTo>
                    <a:pt x="39611" y="1444015"/>
                    <a:pt x="41960" y="1433682"/>
                    <a:pt x="44465" y="1422409"/>
                  </a:cubicBezTo>
                  <a:cubicBezTo>
                    <a:pt x="97854" y="1432586"/>
                    <a:pt x="149208" y="1442293"/>
                    <a:pt x="201971" y="1452313"/>
                  </a:cubicBezTo>
                  <a:cubicBezTo>
                    <a:pt x="206512" y="1431490"/>
                    <a:pt x="210895" y="1412545"/>
                    <a:pt x="214496" y="1393601"/>
                  </a:cubicBezTo>
                  <a:cubicBezTo>
                    <a:pt x="239077" y="1264589"/>
                    <a:pt x="263032" y="1135422"/>
                    <a:pt x="288709" y="1006568"/>
                  </a:cubicBezTo>
                  <a:cubicBezTo>
                    <a:pt x="292467" y="988093"/>
                    <a:pt x="288239" y="979795"/>
                    <a:pt x="273835" y="969305"/>
                  </a:cubicBezTo>
                  <a:cubicBezTo>
                    <a:pt x="224986" y="933921"/>
                    <a:pt x="203850" y="884445"/>
                    <a:pt x="210895" y="825107"/>
                  </a:cubicBezTo>
                  <a:cubicBezTo>
                    <a:pt x="212931" y="808354"/>
                    <a:pt x="208234" y="801622"/>
                    <a:pt x="197118" y="792071"/>
                  </a:cubicBezTo>
                  <a:cubicBezTo>
                    <a:pt x="70455" y="681378"/>
                    <a:pt x="14874" y="542817"/>
                    <a:pt x="40864" y="375604"/>
                  </a:cubicBezTo>
                  <a:cubicBezTo>
                    <a:pt x="65445" y="217315"/>
                    <a:pt x="154375" y="105369"/>
                    <a:pt x="298416" y="38515"/>
                  </a:cubicBezTo>
                  <a:cubicBezTo>
                    <a:pt x="337871" y="20197"/>
                    <a:pt x="382023" y="12525"/>
                    <a:pt x="424139" y="0"/>
                  </a:cubicBezTo>
                  <a:close/>
                </a:path>
              </a:pathLst>
            </a:custGeom>
            <a:solidFill>
              <a:schemeClr val="accent1">
                <a:lumMod val="75000"/>
              </a:schemeClr>
            </a:solidFill>
            <a:ln w="15562" cap="flat">
              <a:noFill/>
              <a:prstDash val="solid"/>
              <a:miter/>
            </a:ln>
          </p:spPr>
          <p:txBody>
            <a:bodyPr wrap="square" rtlCol="0" anchor="ctr">
              <a:noAutofit/>
            </a:bodyPr>
            <a:lstStyle/>
            <a:p>
              <a:endParaRPr lang="en-US" dirty="0"/>
            </a:p>
          </p:txBody>
        </p:sp>
      </p:grpSp>
      <p:pic>
        <p:nvPicPr>
          <p:cNvPr id="47" name="Picture 46">
            <a:extLst>
              <a:ext uri="{FF2B5EF4-FFF2-40B4-BE49-F238E27FC236}">
                <a16:creationId xmlns:a16="http://schemas.microsoft.com/office/drawing/2014/main" id="{3567EE06-BC9C-37F5-129B-942565945620}"/>
              </a:ext>
            </a:extLst>
          </p:cNvPr>
          <p:cNvPicPr>
            <a:picLocks noChangeAspect="1"/>
          </p:cNvPicPr>
          <p:nvPr/>
        </p:nvPicPr>
        <p:blipFill>
          <a:blip r:embed="rId2"/>
          <a:stretch>
            <a:fillRect/>
          </a:stretch>
        </p:blipFill>
        <p:spPr>
          <a:xfrm>
            <a:off x="3861823" y="1202422"/>
            <a:ext cx="7659169" cy="1209844"/>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AD4C32-C132-4AAE-B88D-A76378CCA172}"/>
              </a:ext>
            </a:extLst>
          </p:cNvPr>
          <p:cNvSpPr txBox="1"/>
          <p:nvPr/>
        </p:nvSpPr>
        <p:spPr>
          <a:xfrm>
            <a:off x="301156" y="4584436"/>
            <a:ext cx="3951256" cy="1446550"/>
          </a:xfrm>
          <a:prstGeom prst="rect">
            <a:avLst/>
          </a:prstGeom>
          <a:noFill/>
        </p:spPr>
        <p:txBody>
          <a:bodyPr wrap="square" rtlCol="0">
            <a:spAutoFit/>
          </a:bodyPr>
          <a:lstStyle/>
          <a:p>
            <a:r>
              <a:rPr lang="en-US" altLang="ko-KR" sz="4400" b="1" dirty="0">
                <a:solidFill>
                  <a:schemeClr val="bg1"/>
                </a:solidFill>
                <a:cs typeface="Arial" pitchFamily="34" charset="0"/>
              </a:rPr>
              <a:t>Attrition by Gender</a:t>
            </a:r>
          </a:p>
        </p:txBody>
      </p:sp>
      <p:sp>
        <p:nvSpPr>
          <p:cNvPr id="10" name="TextBox 9">
            <a:extLst>
              <a:ext uri="{FF2B5EF4-FFF2-40B4-BE49-F238E27FC236}">
                <a16:creationId xmlns:a16="http://schemas.microsoft.com/office/drawing/2014/main" id="{C728657A-3330-4E20-9C68-3FCF67136681}"/>
              </a:ext>
            </a:extLst>
          </p:cNvPr>
          <p:cNvSpPr txBox="1"/>
          <p:nvPr/>
        </p:nvSpPr>
        <p:spPr>
          <a:xfrm>
            <a:off x="7479103" y="557116"/>
            <a:ext cx="4590070" cy="2462213"/>
          </a:xfrm>
          <a:prstGeom prst="rect">
            <a:avLst/>
          </a:prstGeom>
          <a:noFill/>
        </p:spPr>
        <p:txBody>
          <a:bodyPr wrap="square" rtlCol="0" anchor="ctr">
            <a:spAutoFit/>
          </a:bodyPr>
          <a:lstStyle/>
          <a:p>
            <a:pPr algn="r"/>
            <a:r>
              <a:rPr lang="en-US" altLang="ko-KR" sz="1400" dirty="0">
                <a:solidFill>
                  <a:schemeClr val="accent2"/>
                </a:solidFill>
                <a:latin typeface="+mj-lt"/>
                <a:cs typeface="Arial" pitchFamily="34" charset="0"/>
              </a:rPr>
              <a:t>Gender-based analysis comes into play, breaking down the attrition figures by gender. With 150 male employees constituting 63.29% of the total attrition, understanding the nuances between male and female attrition becomes crucial for targeted interventions.</a:t>
            </a:r>
          </a:p>
          <a:p>
            <a:pPr algn="r"/>
            <a:endParaRPr lang="en-US" altLang="ko-KR" sz="1400" dirty="0">
              <a:solidFill>
                <a:schemeClr val="tx1">
                  <a:lumMod val="75000"/>
                  <a:lumOff val="25000"/>
                </a:schemeClr>
              </a:solidFill>
              <a:latin typeface="+mj-lt"/>
              <a:cs typeface="Arial" pitchFamily="34" charset="0"/>
            </a:endParaRPr>
          </a:p>
          <a:p>
            <a:pPr algn="r"/>
            <a:r>
              <a:rPr lang="en-US" altLang="ko-KR" sz="1400" dirty="0">
                <a:solidFill>
                  <a:schemeClr val="tx1">
                    <a:lumMod val="75000"/>
                    <a:lumOff val="25000"/>
                  </a:schemeClr>
                </a:solidFill>
                <a:latin typeface="+mj-lt"/>
                <a:cs typeface="Arial" pitchFamily="34" charset="0"/>
              </a:rPr>
              <a:t>The breakdown for female employees, showing that 87 individuals or 36.71% contribute to the overall attrition figure. Analyzing gender-specific trends allows for tailored strategies to enhance workplace satisfaction and retention.</a:t>
            </a:r>
            <a:endParaRPr lang="ko-KR" altLang="en-US" sz="1400" dirty="0">
              <a:solidFill>
                <a:schemeClr val="tx1">
                  <a:lumMod val="75000"/>
                  <a:lumOff val="25000"/>
                </a:schemeClr>
              </a:solidFill>
              <a:latin typeface="+mj-lt"/>
              <a:cs typeface="Arial" pitchFamily="34" charset="0"/>
            </a:endParaRPr>
          </a:p>
        </p:txBody>
      </p:sp>
      <p:pic>
        <p:nvPicPr>
          <p:cNvPr id="3" name="Picture 2">
            <a:extLst>
              <a:ext uri="{FF2B5EF4-FFF2-40B4-BE49-F238E27FC236}">
                <a16:creationId xmlns:a16="http://schemas.microsoft.com/office/drawing/2014/main" id="{FE8C14E3-D66E-D322-AA0B-35153BDBAE85}"/>
              </a:ext>
            </a:extLst>
          </p:cNvPr>
          <p:cNvPicPr>
            <a:picLocks noChangeAspect="1"/>
          </p:cNvPicPr>
          <p:nvPr/>
        </p:nvPicPr>
        <p:blipFill>
          <a:blip r:embed="rId2"/>
          <a:stretch>
            <a:fillRect/>
          </a:stretch>
        </p:blipFill>
        <p:spPr>
          <a:xfrm>
            <a:off x="4914782" y="151808"/>
            <a:ext cx="2362435" cy="5136185"/>
          </a:xfrm>
          <a:prstGeom prst="rect">
            <a:avLst/>
          </a:prstGeom>
        </p:spPr>
      </p:pic>
    </p:spTree>
    <p:extLst>
      <p:ext uri="{BB962C8B-B14F-4D97-AF65-F5344CB8AC3E}">
        <p14:creationId xmlns:p14="http://schemas.microsoft.com/office/powerpoint/2010/main" val="140433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Attrition by Education Field</a:t>
            </a:r>
          </a:p>
        </p:txBody>
      </p:sp>
      <p:grpSp>
        <p:nvGrpSpPr>
          <p:cNvPr id="31" name="그룹 30">
            <a:extLst>
              <a:ext uri="{FF2B5EF4-FFF2-40B4-BE49-F238E27FC236}">
                <a16:creationId xmlns:a16="http://schemas.microsoft.com/office/drawing/2014/main" id="{D8A2CC84-BD7A-4766-8014-BA1BC7A335BC}"/>
              </a:ext>
            </a:extLst>
          </p:cNvPr>
          <p:cNvGrpSpPr/>
          <p:nvPr/>
        </p:nvGrpSpPr>
        <p:grpSpPr>
          <a:xfrm>
            <a:off x="0" y="2303787"/>
            <a:ext cx="7804318" cy="3396977"/>
            <a:chOff x="0" y="2102491"/>
            <a:chExt cx="7804318" cy="3396977"/>
          </a:xfrm>
        </p:grpSpPr>
        <p:sp>
          <p:nvSpPr>
            <p:cNvPr id="32" name="Rectangle 23">
              <a:extLst>
                <a:ext uri="{FF2B5EF4-FFF2-40B4-BE49-F238E27FC236}">
                  <a16:creationId xmlns:a16="http://schemas.microsoft.com/office/drawing/2014/main" id="{013DDFC3-0B5B-4731-956E-8A35807120CA}"/>
                </a:ext>
              </a:extLst>
            </p:cNvPr>
            <p:cNvSpPr/>
            <p:nvPr/>
          </p:nvSpPr>
          <p:spPr>
            <a:xfrm rot="10800000" flipH="1" flipV="1">
              <a:off x="0" y="3554252"/>
              <a:ext cx="4958478"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막힌 원호 32">
              <a:extLst>
                <a:ext uri="{FF2B5EF4-FFF2-40B4-BE49-F238E27FC236}">
                  <a16:creationId xmlns:a16="http://schemas.microsoft.com/office/drawing/2014/main" id="{2B86A203-FF9F-4198-80B2-0C7B8A019EB9}"/>
                </a:ext>
              </a:extLst>
            </p:cNvPr>
            <p:cNvSpPr/>
            <p:nvPr/>
          </p:nvSpPr>
          <p:spPr>
            <a:xfrm rot="10800000" flipH="1" flipV="1">
              <a:off x="4368414" y="2102491"/>
              <a:ext cx="3372967" cy="3396977"/>
            </a:xfrm>
            <a:prstGeom prst="blockArc">
              <a:avLst>
                <a:gd name="adj1" fmla="val 10854925"/>
                <a:gd name="adj2" fmla="val 19254430"/>
                <a:gd name="adj3" fmla="val 1761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4" name="Isosceles Triangle 24">
              <a:extLst>
                <a:ext uri="{FF2B5EF4-FFF2-40B4-BE49-F238E27FC236}">
                  <a16:creationId xmlns:a16="http://schemas.microsoft.com/office/drawing/2014/main" id="{4E5817C8-D1E9-4E0E-B72E-CC98DF4D2931}"/>
                </a:ext>
              </a:extLst>
            </p:cNvPr>
            <p:cNvSpPr/>
            <p:nvPr/>
          </p:nvSpPr>
          <p:spPr>
            <a:xfrm rot="19253083" flipH="1" flipV="1">
              <a:off x="6813571" y="2807951"/>
              <a:ext cx="990747" cy="67365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5" name="그룹 34">
            <a:extLst>
              <a:ext uri="{FF2B5EF4-FFF2-40B4-BE49-F238E27FC236}">
                <a16:creationId xmlns:a16="http://schemas.microsoft.com/office/drawing/2014/main" id="{E87ADE68-DEB6-4AF1-B7EF-ABAA0604AA7F}"/>
              </a:ext>
            </a:extLst>
          </p:cNvPr>
          <p:cNvGrpSpPr/>
          <p:nvPr/>
        </p:nvGrpSpPr>
        <p:grpSpPr>
          <a:xfrm flipH="1" flipV="1">
            <a:off x="4387682" y="2344247"/>
            <a:ext cx="7804318" cy="3396977"/>
            <a:chOff x="0" y="2102491"/>
            <a:chExt cx="7804318" cy="3396977"/>
          </a:xfrm>
          <a:solidFill>
            <a:schemeClr val="accent2"/>
          </a:solidFill>
        </p:grpSpPr>
        <p:sp>
          <p:nvSpPr>
            <p:cNvPr id="36" name="Rectangle 23">
              <a:extLst>
                <a:ext uri="{FF2B5EF4-FFF2-40B4-BE49-F238E27FC236}">
                  <a16:creationId xmlns:a16="http://schemas.microsoft.com/office/drawing/2014/main" id="{5FB8E480-5892-4948-8724-F221EFC8E4B6}"/>
                </a:ext>
              </a:extLst>
            </p:cNvPr>
            <p:cNvSpPr/>
            <p:nvPr/>
          </p:nvSpPr>
          <p:spPr>
            <a:xfrm rot="10800000" flipH="1" flipV="1">
              <a:off x="0" y="3554252"/>
              <a:ext cx="4958478"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막힌 원호 36">
              <a:extLst>
                <a:ext uri="{FF2B5EF4-FFF2-40B4-BE49-F238E27FC236}">
                  <a16:creationId xmlns:a16="http://schemas.microsoft.com/office/drawing/2014/main" id="{BD126A99-2A65-42BA-9B25-7D491812BCEB}"/>
                </a:ext>
              </a:extLst>
            </p:cNvPr>
            <p:cNvSpPr/>
            <p:nvPr/>
          </p:nvSpPr>
          <p:spPr>
            <a:xfrm rot="10800000" flipH="1" flipV="1">
              <a:off x="4368414" y="2102491"/>
              <a:ext cx="3372967" cy="3396977"/>
            </a:xfrm>
            <a:prstGeom prst="blockArc">
              <a:avLst>
                <a:gd name="adj1" fmla="val 10854925"/>
                <a:gd name="adj2" fmla="val 19254430"/>
                <a:gd name="adj3" fmla="val 176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Isosceles Triangle 24">
              <a:extLst>
                <a:ext uri="{FF2B5EF4-FFF2-40B4-BE49-F238E27FC236}">
                  <a16:creationId xmlns:a16="http://schemas.microsoft.com/office/drawing/2014/main" id="{50347AD6-7E73-4220-B2ED-1E0770F8CEE2}"/>
                </a:ext>
              </a:extLst>
            </p:cNvPr>
            <p:cNvSpPr/>
            <p:nvPr/>
          </p:nvSpPr>
          <p:spPr>
            <a:xfrm rot="19253083" flipH="1" flipV="1">
              <a:off x="6813571" y="2807951"/>
              <a:ext cx="990747" cy="6736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9" name="Oval 21">
            <a:extLst>
              <a:ext uri="{FF2B5EF4-FFF2-40B4-BE49-F238E27FC236}">
                <a16:creationId xmlns:a16="http://schemas.microsoft.com/office/drawing/2014/main" id="{780D9E72-B50E-4606-9D8B-049107B01E6C}"/>
              </a:ext>
            </a:extLst>
          </p:cNvPr>
          <p:cNvSpPr>
            <a:spLocks noChangeAspect="1"/>
          </p:cNvSpPr>
          <p:nvPr/>
        </p:nvSpPr>
        <p:spPr>
          <a:xfrm flipH="1">
            <a:off x="5497852" y="3417631"/>
            <a:ext cx="1193694" cy="120366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4" name="그룹 53">
            <a:extLst>
              <a:ext uri="{FF2B5EF4-FFF2-40B4-BE49-F238E27FC236}">
                <a16:creationId xmlns:a16="http://schemas.microsoft.com/office/drawing/2014/main" id="{38B404D9-2DAE-4915-8547-FB9AF709A4DD}"/>
              </a:ext>
            </a:extLst>
          </p:cNvPr>
          <p:cNvGrpSpPr/>
          <p:nvPr/>
        </p:nvGrpSpPr>
        <p:grpSpPr>
          <a:xfrm>
            <a:off x="7782484" y="4604249"/>
            <a:ext cx="4204004" cy="1914242"/>
            <a:chOff x="945416" y="1906798"/>
            <a:chExt cx="2339565" cy="1731594"/>
          </a:xfrm>
        </p:grpSpPr>
        <p:sp>
          <p:nvSpPr>
            <p:cNvPr id="55" name="Rectangle: Rounded Corners 15">
              <a:extLst>
                <a:ext uri="{FF2B5EF4-FFF2-40B4-BE49-F238E27FC236}">
                  <a16:creationId xmlns:a16="http://schemas.microsoft.com/office/drawing/2014/main" id="{36CFFCED-3FA5-4235-BCEA-603B6F1A8A7B}"/>
                </a:ext>
              </a:extLst>
            </p:cNvPr>
            <p:cNvSpPr/>
            <p:nvPr/>
          </p:nvSpPr>
          <p:spPr>
            <a:xfrm>
              <a:off x="945416" y="1906798"/>
              <a:ext cx="2339565" cy="17315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151974-5193-418A-B0D3-11E63D72F802}"/>
                </a:ext>
              </a:extLst>
            </p:cNvPr>
            <p:cNvSpPr txBox="1"/>
            <p:nvPr/>
          </p:nvSpPr>
          <p:spPr>
            <a:xfrm>
              <a:off x="1221303" y="2229695"/>
              <a:ext cx="1833538" cy="1085799"/>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Education field influences attrition rates significantly. Explore the breakdown by fields such as Human Resources, Marketing, and Life Sciences. These insights pave the way for targeted improvements in specific educational domains.</a:t>
              </a:r>
            </a:p>
          </p:txBody>
        </p:sp>
      </p:grpSp>
      <p:pic>
        <p:nvPicPr>
          <p:cNvPr id="4" name="Picture 3">
            <a:extLst>
              <a:ext uri="{FF2B5EF4-FFF2-40B4-BE49-F238E27FC236}">
                <a16:creationId xmlns:a16="http://schemas.microsoft.com/office/drawing/2014/main" id="{0EF20DB3-F6DA-C3A0-F962-0C87758FF1A7}"/>
              </a:ext>
            </a:extLst>
          </p:cNvPr>
          <p:cNvPicPr>
            <a:picLocks noChangeAspect="1"/>
          </p:cNvPicPr>
          <p:nvPr/>
        </p:nvPicPr>
        <p:blipFill>
          <a:blip r:embed="rId2"/>
          <a:stretch>
            <a:fillRect/>
          </a:stretch>
        </p:blipFill>
        <p:spPr>
          <a:xfrm>
            <a:off x="1155042" y="1588896"/>
            <a:ext cx="3172268" cy="4572638"/>
          </a:xfrm>
          <a:prstGeom prst="rect">
            <a:avLst/>
          </a:prstGeom>
        </p:spPr>
      </p:pic>
    </p:spTree>
    <p:extLst>
      <p:ext uri="{BB962C8B-B14F-4D97-AF65-F5344CB8AC3E}">
        <p14:creationId xmlns:p14="http://schemas.microsoft.com/office/powerpoint/2010/main" val="62469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98058866-C0F4-4C3C-97EA-99F6398183E8}"/>
              </a:ext>
            </a:extLst>
          </p:cNvPr>
          <p:cNvGrpSpPr/>
          <p:nvPr/>
        </p:nvGrpSpPr>
        <p:grpSpPr>
          <a:xfrm>
            <a:off x="605596" y="3002094"/>
            <a:ext cx="4622011" cy="1557592"/>
            <a:chOff x="245463" y="-158047"/>
            <a:chExt cx="5549743" cy="1557592"/>
          </a:xfrm>
        </p:grpSpPr>
        <p:sp>
          <p:nvSpPr>
            <p:cNvPr id="7" name="TextBox 6">
              <a:extLst>
                <a:ext uri="{FF2B5EF4-FFF2-40B4-BE49-F238E27FC236}">
                  <a16:creationId xmlns:a16="http://schemas.microsoft.com/office/drawing/2014/main" id="{593A7CE2-5EC8-4F28-9C0B-B24C5AC665E0}"/>
                </a:ext>
              </a:extLst>
            </p:cNvPr>
            <p:cNvSpPr txBox="1"/>
            <p:nvPr/>
          </p:nvSpPr>
          <p:spPr>
            <a:xfrm>
              <a:off x="245463" y="-158047"/>
              <a:ext cx="5549743" cy="553998"/>
            </a:xfrm>
            <a:prstGeom prst="rect">
              <a:avLst/>
            </a:prstGeom>
            <a:noFill/>
          </p:spPr>
          <p:txBody>
            <a:bodyPr wrap="square" lIns="48000" tIns="0" rIns="24000" bIns="0" rtlCol="0">
              <a:spAutoFit/>
            </a:bodyPr>
            <a:lstStyle/>
            <a:p>
              <a:r>
                <a:rPr lang="en-US" altLang="ko-KR" sz="3600" dirty="0">
                  <a:solidFill>
                    <a:schemeClr val="tx1"/>
                  </a:solidFill>
                  <a:latin typeface="+mj-lt"/>
                  <a:cs typeface="Arial" pitchFamily="34" charset="0"/>
                </a:rPr>
                <a:t>Total Attrition by Age</a:t>
              </a:r>
              <a:endParaRPr lang="ko-KR" altLang="en-US" sz="3600" dirty="0">
                <a:solidFill>
                  <a:schemeClr val="tx1"/>
                </a:solidFill>
                <a:latin typeface="+mj-lt"/>
                <a:cs typeface="Arial" pitchFamily="34" charset="0"/>
              </a:endParaRPr>
            </a:p>
          </p:txBody>
        </p:sp>
        <p:sp>
          <p:nvSpPr>
            <p:cNvPr id="8" name="TextBox 7">
              <a:extLst>
                <a:ext uri="{FF2B5EF4-FFF2-40B4-BE49-F238E27FC236}">
                  <a16:creationId xmlns:a16="http://schemas.microsoft.com/office/drawing/2014/main" id="{AB5DDCE7-C26A-4A53-B14F-63B095A024A2}"/>
                </a:ext>
              </a:extLst>
            </p:cNvPr>
            <p:cNvSpPr txBox="1"/>
            <p:nvPr/>
          </p:nvSpPr>
          <p:spPr>
            <a:xfrm>
              <a:off x="245463" y="568548"/>
              <a:ext cx="44917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Understanding attrition patterns across age groups is crucial. With distinctions between age brackets (18-30, 31-45, 46-60), this slide aids in pinpointing age-related factors impacting employee retention.</a:t>
              </a:r>
            </a:p>
          </p:txBody>
        </p:sp>
      </p:grpSp>
      <p:sp>
        <p:nvSpPr>
          <p:cNvPr id="10" name="그림 개체 틀 9">
            <a:extLst>
              <a:ext uri="{FF2B5EF4-FFF2-40B4-BE49-F238E27FC236}">
                <a16:creationId xmlns:a16="http://schemas.microsoft.com/office/drawing/2014/main" id="{6D26EF41-2D90-46EC-B1F5-14C8FC8B06AB}"/>
              </a:ext>
            </a:extLst>
          </p:cNvPr>
          <p:cNvSpPr>
            <a:spLocks noGrp="1"/>
          </p:cNvSpPr>
          <p:nvPr>
            <p:ph type="pic" sz="quarter" idx="11"/>
          </p:nvPr>
        </p:nvSpPr>
        <p:spPr>
          <a:xfrm>
            <a:off x="5946764" y="2342075"/>
            <a:ext cx="4775660" cy="2877630"/>
          </a:xfrm>
        </p:spPr>
        <p:txBody>
          <a:bodyPr/>
          <a:lstStyle/>
          <a:p>
            <a:endParaRPr lang="en-US" dirty="0"/>
          </a:p>
        </p:txBody>
      </p:sp>
      <p:pic>
        <p:nvPicPr>
          <p:cNvPr id="5" name="Picture 4">
            <a:extLst>
              <a:ext uri="{FF2B5EF4-FFF2-40B4-BE49-F238E27FC236}">
                <a16:creationId xmlns:a16="http://schemas.microsoft.com/office/drawing/2014/main" id="{5E02D488-F9FA-4788-2360-27F89C1CD87D}"/>
              </a:ext>
            </a:extLst>
          </p:cNvPr>
          <p:cNvPicPr>
            <a:picLocks noChangeAspect="1"/>
          </p:cNvPicPr>
          <p:nvPr/>
        </p:nvPicPr>
        <p:blipFill>
          <a:blip r:embed="rId2"/>
          <a:stretch>
            <a:fillRect/>
          </a:stretch>
        </p:blipFill>
        <p:spPr>
          <a:xfrm>
            <a:off x="6544824" y="2424457"/>
            <a:ext cx="3579539" cy="2757055"/>
          </a:xfrm>
          <a:prstGeom prst="rect">
            <a:avLst/>
          </a:prstGeom>
        </p:spPr>
      </p:pic>
    </p:spTree>
    <p:extLst>
      <p:ext uri="{BB962C8B-B14F-4D97-AF65-F5344CB8AC3E}">
        <p14:creationId xmlns:p14="http://schemas.microsoft.com/office/powerpoint/2010/main" val="60899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a:extLst>
              <a:ext uri="{FF2B5EF4-FFF2-40B4-BE49-F238E27FC236}">
                <a16:creationId xmlns:a16="http://schemas.microsoft.com/office/drawing/2014/main" id="{A2CE3E3D-EE4C-4392-BD39-6FCE8CAA72F1}"/>
              </a:ext>
            </a:extLst>
          </p:cNvPr>
          <p:cNvGrpSpPr/>
          <p:nvPr/>
        </p:nvGrpSpPr>
        <p:grpSpPr>
          <a:xfrm>
            <a:off x="-192906" y="233195"/>
            <a:ext cx="5135841" cy="3888302"/>
            <a:chOff x="-1431188" y="527626"/>
            <a:chExt cx="7663756" cy="3888302"/>
          </a:xfrm>
        </p:grpSpPr>
        <p:sp>
          <p:nvSpPr>
            <p:cNvPr id="36" name="TextBox 35">
              <a:extLst>
                <a:ext uri="{FF2B5EF4-FFF2-40B4-BE49-F238E27FC236}">
                  <a16:creationId xmlns:a16="http://schemas.microsoft.com/office/drawing/2014/main" id="{C72B94A9-7649-4E52-86A0-8600EEC7FE3A}"/>
                </a:ext>
              </a:extLst>
            </p:cNvPr>
            <p:cNvSpPr txBox="1"/>
            <p:nvPr/>
          </p:nvSpPr>
          <p:spPr>
            <a:xfrm>
              <a:off x="-401393" y="3030933"/>
              <a:ext cx="4432777" cy="138499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Employee work-life balance is a critical determinant of job satisfaction. Assess the attrition rates across different work-life balance categories (Bad, Excellent, Average, Good) to gauge the correlation between work-life balance and employee turnover.</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0EC55ED-0653-4EA0-8678-DC1C7894729D}"/>
                </a:ext>
              </a:extLst>
            </p:cNvPr>
            <p:cNvSpPr txBox="1"/>
            <p:nvPr/>
          </p:nvSpPr>
          <p:spPr>
            <a:xfrm>
              <a:off x="-1431188" y="527626"/>
              <a:ext cx="7663756" cy="646331"/>
            </a:xfrm>
            <a:prstGeom prst="rect">
              <a:avLst/>
            </a:prstGeom>
            <a:noFill/>
          </p:spPr>
          <p:txBody>
            <a:bodyPr wrap="square" rtlCol="0" anchor="ctr">
              <a:spAutoFit/>
            </a:bodyPr>
            <a:lstStyle/>
            <a:p>
              <a:pPr algn="r"/>
              <a:r>
                <a:rPr lang="en-US" altLang="ko-KR" sz="2000" dirty="0">
                  <a:solidFill>
                    <a:schemeClr val="tx1">
                      <a:lumMod val="75000"/>
                      <a:lumOff val="25000"/>
                    </a:schemeClr>
                  </a:solidFill>
                  <a:cs typeface="Arial" pitchFamily="34" charset="0"/>
                </a:rPr>
                <a:t>Total Attrition by </a:t>
              </a:r>
              <a:r>
                <a:rPr lang="en-US" altLang="ko-KR" sz="3600" dirty="0">
                  <a:solidFill>
                    <a:schemeClr val="tx1">
                      <a:lumMod val="75000"/>
                      <a:lumOff val="25000"/>
                    </a:schemeClr>
                  </a:solidFill>
                  <a:cs typeface="Arial" pitchFamily="34" charset="0"/>
                </a:rPr>
                <a:t>Work</a:t>
              </a:r>
              <a:r>
                <a:rPr lang="en-US" altLang="ko-KR" sz="2000" dirty="0">
                  <a:solidFill>
                    <a:schemeClr val="tx1">
                      <a:lumMod val="75000"/>
                      <a:lumOff val="25000"/>
                    </a:schemeClr>
                  </a:solidFill>
                  <a:cs typeface="Arial" pitchFamily="34" charset="0"/>
                </a:rPr>
                <a:t> Life Balance</a:t>
              </a:r>
              <a:endParaRPr lang="ko-KR" altLang="en-US" sz="2000" dirty="0">
                <a:solidFill>
                  <a:schemeClr val="tx1">
                    <a:lumMod val="75000"/>
                    <a:lumOff val="25000"/>
                  </a:schemeClr>
                </a:solidFill>
                <a:cs typeface="Arial" pitchFamily="34" charset="0"/>
              </a:endParaRPr>
            </a:p>
          </p:txBody>
        </p:sp>
      </p:grpSp>
      <p:sp>
        <p:nvSpPr>
          <p:cNvPr id="5" name="그림 개체 틀 4">
            <a:extLst>
              <a:ext uri="{FF2B5EF4-FFF2-40B4-BE49-F238E27FC236}">
                <a16:creationId xmlns:a16="http://schemas.microsoft.com/office/drawing/2014/main" id="{06B752A1-3208-4A57-9EED-1AE9648CDAD2}"/>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C1B81B1A-2DD0-EF4F-FA87-5DE258DDF3FF}"/>
              </a:ext>
            </a:extLst>
          </p:cNvPr>
          <p:cNvPicPr>
            <a:picLocks noChangeAspect="1"/>
          </p:cNvPicPr>
          <p:nvPr/>
        </p:nvPicPr>
        <p:blipFill>
          <a:blip r:embed="rId2"/>
          <a:stretch>
            <a:fillRect/>
          </a:stretch>
        </p:blipFill>
        <p:spPr>
          <a:xfrm>
            <a:off x="7915610" y="1990185"/>
            <a:ext cx="3566149" cy="2877630"/>
          </a:xfrm>
          <a:prstGeom prst="rect">
            <a:avLst/>
          </a:prstGeom>
        </p:spPr>
      </p:pic>
    </p:spTree>
    <p:extLst>
      <p:ext uri="{BB962C8B-B14F-4D97-AF65-F5344CB8AC3E}">
        <p14:creationId xmlns:p14="http://schemas.microsoft.com/office/powerpoint/2010/main" val="247358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2">
            <a:extLst>
              <a:ext uri="{FF2B5EF4-FFF2-40B4-BE49-F238E27FC236}">
                <a16:creationId xmlns:a16="http://schemas.microsoft.com/office/drawing/2014/main" id="{E720288C-006C-49D1-A59F-0CBF9A56DA42}"/>
              </a:ext>
            </a:extLst>
          </p:cNvPr>
          <p:cNvSpPr/>
          <p:nvPr/>
        </p:nvSpPr>
        <p:spPr>
          <a:xfrm>
            <a:off x="603115" y="1222632"/>
            <a:ext cx="4891911" cy="1200329"/>
          </a:xfrm>
          <a:prstGeom prst="rect">
            <a:avLst/>
          </a:prstGeom>
        </p:spPr>
        <p:txBody>
          <a:bodyPr wrap="square">
            <a:spAutoFit/>
          </a:bodyPr>
          <a:lstStyle/>
          <a:p>
            <a:r>
              <a:rPr lang="en-US" altLang="ko-KR" sz="3600" b="1" dirty="0">
                <a:solidFill>
                  <a:schemeClr val="bg1"/>
                </a:solidFill>
                <a:latin typeface="+mj-lt"/>
                <a:cs typeface="Arial" pitchFamily="34" charset="0"/>
              </a:rPr>
              <a:t>Attrition by Distance From Home</a:t>
            </a:r>
          </a:p>
        </p:txBody>
      </p:sp>
      <p:sp>
        <p:nvSpPr>
          <p:cNvPr id="9" name="TextBox 8">
            <a:extLst>
              <a:ext uri="{FF2B5EF4-FFF2-40B4-BE49-F238E27FC236}">
                <a16:creationId xmlns:a16="http://schemas.microsoft.com/office/drawing/2014/main" id="{BB96BCB3-0543-4709-A115-9E10F3ACABB3}"/>
              </a:ext>
            </a:extLst>
          </p:cNvPr>
          <p:cNvSpPr txBox="1"/>
          <p:nvPr/>
        </p:nvSpPr>
        <p:spPr>
          <a:xfrm>
            <a:off x="603115" y="3126732"/>
            <a:ext cx="4326561" cy="2031325"/>
          </a:xfrm>
          <a:prstGeom prst="rect">
            <a:avLst/>
          </a:prstGeom>
          <a:noFill/>
        </p:spPr>
        <p:txBody>
          <a:bodyPr wrap="square" rtlCol="0">
            <a:spAutoFit/>
          </a:bodyPr>
          <a:lstStyle/>
          <a:p>
            <a:r>
              <a:rPr lang="en-US" altLang="ko-KR" dirty="0">
                <a:solidFill>
                  <a:schemeClr val="bg1"/>
                </a:solidFill>
                <a:cs typeface="Arial" pitchFamily="34" charset="0"/>
              </a:rPr>
              <a:t>Employee commutes can impact job satisfaction and retention. Investigate attrition rates based on distance from home, categorized as Far, Near-by, and Very Far, to uncover potential correlations with geographical proximity and employee turnover.</a:t>
            </a:r>
          </a:p>
        </p:txBody>
      </p:sp>
      <p:sp>
        <p:nvSpPr>
          <p:cNvPr id="3" name="그림 개체 틀 2">
            <a:extLst>
              <a:ext uri="{FF2B5EF4-FFF2-40B4-BE49-F238E27FC236}">
                <a16:creationId xmlns:a16="http://schemas.microsoft.com/office/drawing/2014/main" id="{B21FB521-F64E-4D22-B7E3-F9BCAFCA61EA}"/>
              </a:ext>
            </a:extLst>
          </p:cNvPr>
          <p:cNvSpPr>
            <a:spLocks noGrp="1"/>
          </p:cNvSpPr>
          <p:nvPr>
            <p:ph type="pic" sz="quarter" idx="65"/>
          </p:nvPr>
        </p:nvSpPr>
        <p:spPr/>
        <p:txBody>
          <a:bodyPr/>
          <a:lstStyle/>
          <a:p>
            <a:endParaRPr lang="en-US"/>
          </a:p>
        </p:txBody>
      </p:sp>
      <p:pic>
        <p:nvPicPr>
          <p:cNvPr id="4" name="Picture 3">
            <a:extLst>
              <a:ext uri="{FF2B5EF4-FFF2-40B4-BE49-F238E27FC236}">
                <a16:creationId xmlns:a16="http://schemas.microsoft.com/office/drawing/2014/main" id="{9710B0BA-22CB-FF8C-4998-052F43D26C25}"/>
              </a:ext>
            </a:extLst>
          </p:cNvPr>
          <p:cNvPicPr>
            <a:picLocks noChangeAspect="1"/>
          </p:cNvPicPr>
          <p:nvPr/>
        </p:nvPicPr>
        <p:blipFill>
          <a:blip r:embed="rId2"/>
          <a:stretch>
            <a:fillRect/>
          </a:stretch>
        </p:blipFill>
        <p:spPr>
          <a:xfrm>
            <a:off x="7350919" y="2959216"/>
            <a:ext cx="4014161" cy="2700000"/>
          </a:xfrm>
          <a:prstGeom prst="rect">
            <a:avLst/>
          </a:prstGeom>
        </p:spPr>
      </p:pic>
    </p:spTree>
    <p:extLst>
      <p:ext uri="{BB962C8B-B14F-4D97-AF65-F5344CB8AC3E}">
        <p14:creationId xmlns:p14="http://schemas.microsoft.com/office/powerpoint/2010/main" val="3253058185"/>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1482</Words>
  <Application>Microsoft Office PowerPoint</Application>
  <PresentationFormat>מסך רחב</PresentationFormat>
  <Paragraphs>76</Paragraphs>
  <Slides>30</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3</vt:i4>
      </vt:variant>
      <vt:variant>
        <vt:lpstr>כותרות שקופיות</vt:lpstr>
      </vt:variant>
      <vt:variant>
        <vt:i4>30</vt:i4>
      </vt:variant>
    </vt:vector>
  </HeadingPairs>
  <TitlesOfParts>
    <vt:vector size="35" baseType="lpstr">
      <vt:lpstr>Arial</vt:lpstr>
      <vt:lpstr>Calibri</vt:lpstr>
      <vt:lpstr>Cover and End Slide Master</vt:lpstr>
      <vt:lpstr>Contents Slide Master</vt:lpstr>
      <vt:lpstr>Section Break Slide Master</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omer mazor</cp:lastModifiedBy>
  <cp:revision>89</cp:revision>
  <dcterms:created xsi:type="dcterms:W3CDTF">2020-01-20T05:08:25Z</dcterms:created>
  <dcterms:modified xsi:type="dcterms:W3CDTF">2023-12-31T17:21:06Z</dcterms:modified>
</cp:coreProperties>
</file>