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21"/>
  </p:notesMasterIdLst>
  <p:sldIdLst>
    <p:sldId id="256" r:id="rId2"/>
    <p:sldId id="257" r:id="rId3"/>
    <p:sldId id="260" r:id="rId4"/>
    <p:sldId id="265" r:id="rId5"/>
    <p:sldId id="262" r:id="rId6"/>
    <p:sldId id="263" r:id="rId7"/>
    <p:sldId id="261" r:id="rId8"/>
    <p:sldId id="264" r:id="rId9"/>
    <p:sldId id="267" r:id="rId10"/>
    <p:sldId id="268" r:id="rId11"/>
    <p:sldId id="269" r:id="rId12"/>
    <p:sldId id="270" r:id="rId13"/>
    <p:sldId id="271" r:id="rId14"/>
    <p:sldId id="272" r:id="rId15"/>
    <p:sldId id="273" r:id="rId16"/>
    <p:sldId id="258" r:id="rId17"/>
    <p:sldId id="259" r:id="rId18"/>
    <p:sldId id="274" r:id="rId19"/>
    <p:sldId id="266" r:id="rId20"/>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mer" initials="O"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611" autoAdjust="0"/>
    <p:restoredTop sz="94660"/>
  </p:normalViewPr>
  <p:slideViewPr>
    <p:cSldViewPr>
      <p:cViewPr varScale="1">
        <p:scale>
          <a:sx n="114" d="100"/>
          <a:sy n="114" d="100"/>
        </p:scale>
        <p:origin x="2172"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4948430A-61A6-4564-B3CF-E6B46BB3DA0E}" type="datetimeFigureOut">
              <a:rPr lang="he-IL" smtClean="0"/>
              <a:t>א'/טבת/תשפ"ד</a:t>
            </a:fld>
            <a:endParaRPr lang="he-IL"/>
          </a:p>
        </p:txBody>
      </p:sp>
      <p:sp>
        <p:nvSpPr>
          <p:cNvPr id="4" name="מציין מיקום של תמונת שקופית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0E162E2C-F698-41AA-9998-C7B750A83643}" type="slidenum">
              <a:rPr lang="he-IL" smtClean="0"/>
              <a:t>‹#›</a:t>
            </a:fld>
            <a:endParaRPr lang="he-IL"/>
          </a:p>
        </p:txBody>
      </p:sp>
    </p:spTree>
    <p:extLst>
      <p:ext uri="{BB962C8B-B14F-4D97-AF65-F5344CB8AC3E}">
        <p14:creationId xmlns:p14="http://schemas.microsoft.com/office/powerpoint/2010/main" val="189392960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685800" y="2130425"/>
            <a:ext cx="7772400" cy="1470025"/>
          </a:xfrm>
        </p:spPr>
        <p:txBody>
          <a:bodyPr/>
          <a:lstStyle/>
          <a:p>
            <a:r>
              <a:rPr lang="he-IL"/>
              <a:t>לחץ כדי לערוך סגנון כותרת של תבנית בסיס</a:t>
            </a:r>
          </a:p>
        </p:txBody>
      </p:sp>
      <p:sp>
        <p:nvSpPr>
          <p:cNvPr id="3" name="כותרת משנה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t>א'/טבת/תשפ"ד</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t>א'/טבת/תשפ"ד</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38"/>
            <a:ext cx="2057400" cy="5851525"/>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457200" y="274638"/>
            <a:ext cx="6019800" cy="5851525"/>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t>א'/טבת/תשפ"ד</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t>א'/טבת/תשפ"ד</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4406900"/>
            <a:ext cx="7772400" cy="1362075"/>
          </a:xfrm>
        </p:spPr>
        <p:txBody>
          <a:bodyPr anchor="t"/>
          <a:lstStyle>
            <a:lvl1pPr algn="r">
              <a:defRPr sz="4000" b="1" cap="all"/>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t>א'/טבת/תשפ"ד</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4E7438E1-117D-44FB-AC24-B79D899BA877}" type="datetimeFigureOut">
              <a:rPr lang="he-IL" smtClean="0"/>
              <a:t>א'/טבת/תשפ"ד</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4E7438E1-117D-44FB-AC24-B79D899BA877}" type="datetimeFigureOut">
              <a:rPr lang="he-IL" smtClean="0"/>
              <a:t>א'/טבת/תשפ"ד</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4E7438E1-117D-44FB-AC24-B79D899BA877}" type="datetimeFigureOut">
              <a:rPr lang="he-IL" smtClean="0"/>
              <a:t>א'/טבת/תשפ"ד</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4E7438E1-117D-44FB-AC24-B79D899BA877}" type="datetimeFigureOut">
              <a:rPr lang="he-IL" smtClean="0"/>
              <a:t>א'/טבת/תשפ"ד</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3008313" cy="1162050"/>
          </a:xfrm>
        </p:spPr>
        <p:txBody>
          <a:bodyPr anchor="b"/>
          <a:lstStyle>
            <a:lvl1pPr algn="r">
              <a:defRPr sz="2000" b="1"/>
            </a:lvl1pPr>
          </a:lstStyle>
          <a:p>
            <a:r>
              <a:rPr lang="he-IL"/>
              <a:t>לחץ כדי לערוך סגנון כותרת של תבנית בסיס</a:t>
            </a:r>
          </a:p>
        </p:txBody>
      </p:sp>
      <p:sp>
        <p:nvSpPr>
          <p:cNvPr id="3" name="מציין מיקום תוכן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4E7438E1-117D-44FB-AC24-B79D899BA877}" type="datetimeFigureOut">
              <a:rPr lang="he-IL" smtClean="0"/>
              <a:t>א'/טבת/תשפ"ד</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800600"/>
            <a:ext cx="5486400" cy="566738"/>
          </a:xfrm>
        </p:spPr>
        <p:txBody>
          <a:bodyPr anchor="b"/>
          <a:lstStyle>
            <a:lvl1pPr algn="r">
              <a:defRPr sz="2000" b="1"/>
            </a:lvl1pPr>
          </a:lstStyle>
          <a:p>
            <a:r>
              <a:rPr lang="he-IL"/>
              <a:t>לחץ כדי לערוך סגנון כותרת של תבנית בסיס</a:t>
            </a:r>
          </a:p>
        </p:txBody>
      </p:sp>
      <p:sp>
        <p:nvSpPr>
          <p:cNvPr id="3" name="מציין מיקום של ציור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4E7438E1-117D-44FB-AC24-B79D899BA877}" type="datetimeFigureOut">
              <a:rPr lang="he-IL" smtClean="0"/>
              <a:t>א'/טבת/תשפ"ד</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4E7438E1-117D-44FB-AC24-B79D899BA877}" type="datetimeFigureOut">
              <a:rPr lang="he-IL" smtClean="0"/>
              <a:t>א'/טבת/תשפ"ד</a:t>
            </a:fld>
            <a:endParaRPr lang="he-IL"/>
          </a:p>
        </p:txBody>
      </p:sp>
      <p:sp>
        <p:nvSpPr>
          <p:cNvPr id="5" name="מציין מיקום של כותרת תחתונה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AF22AC9-109E-4E4D-92F9-530E51D9A3A2}" type="slidenum">
              <a:rPr lang="he-IL" smtClean="0"/>
              <a:t>‹#›</a:t>
            </a:fld>
            <a:endParaRPr lang="he-I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juniper.net/documentation/en_US/junos/topics/topic-map/router-interfaces-overview.html#id-interface-naming-overview"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uniper Networks | Routing &amp; Switching | Network Architectures"/>
          <p:cNvPicPr>
            <a:picLocks noChangeAspect="1" noChangeArrowheads="1"/>
          </p:cNvPicPr>
          <p:nvPr/>
        </p:nvPicPr>
        <p:blipFill rotWithShape="1">
          <a:blip r:embed="rId2">
            <a:extLst>
              <a:ext uri="{28A0092B-C50C-407E-A947-70E740481C1C}">
                <a14:useLocalDpi xmlns:a14="http://schemas.microsoft.com/office/drawing/2010/main" val="0"/>
              </a:ext>
            </a:extLst>
          </a:blip>
          <a:srcRect t="33475" b="33050"/>
          <a:stretch/>
        </p:blipFill>
        <p:spPr bwMode="auto">
          <a:xfrm>
            <a:off x="4716016" y="1861282"/>
            <a:ext cx="3607697" cy="120767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X3400 Access Switch | Juniper Networ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5085184"/>
            <a:ext cx="8856984" cy="17300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99592" y="1628800"/>
            <a:ext cx="3924436" cy="1323439"/>
          </a:xfrm>
          <a:prstGeom prst="rect">
            <a:avLst/>
          </a:prstGeom>
          <a:noFill/>
        </p:spPr>
        <p:txBody>
          <a:bodyPr wrap="square" rtlCol="1">
            <a:spAutoFit/>
          </a:bodyPr>
          <a:lstStyle/>
          <a:p>
            <a:r>
              <a:rPr lang="he-IL" sz="8000" dirty="0">
                <a:latin typeface="Assistant Light" pitchFamily="2" charset="-79"/>
                <a:cs typeface="Assistant Light" pitchFamily="2" charset="-79"/>
              </a:rPr>
              <a:t>למתחילים</a:t>
            </a:r>
          </a:p>
        </p:txBody>
      </p:sp>
      <p:sp>
        <p:nvSpPr>
          <p:cNvPr id="8" name="TextBox 7"/>
          <p:cNvSpPr txBox="1"/>
          <p:nvPr/>
        </p:nvSpPr>
        <p:spPr>
          <a:xfrm>
            <a:off x="2771800" y="2906360"/>
            <a:ext cx="3708412" cy="738664"/>
          </a:xfrm>
          <a:prstGeom prst="rect">
            <a:avLst/>
          </a:prstGeom>
          <a:noFill/>
        </p:spPr>
        <p:txBody>
          <a:bodyPr wrap="square" rtlCol="1">
            <a:spAutoFit/>
          </a:bodyPr>
          <a:lstStyle/>
          <a:p>
            <a:pPr algn="ctr"/>
            <a:r>
              <a:rPr lang="he-IL" sz="2400" dirty="0">
                <a:latin typeface="Assistant Light" pitchFamily="2" charset="-79"/>
                <a:cs typeface="Assistant Light" pitchFamily="2" charset="-79"/>
              </a:rPr>
              <a:t>ערך וכתב: עומר מייסטר</a:t>
            </a:r>
          </a:p>
          <a:p>
            <a:pPr algn="ctr"/>
            <a:r>
              <a:rPr lang="he-IL" dirty="0">
                <a:latin typeface="Assistant Light" pitchFamily="2" charset="-79"/>
                <a:cs typeface="Assistant Light" pitchFamily="2" charset="-79"/>
              </a:rPr>
              <a:t>עדכון אחרון: 7/5/2020</a:t>
            </a:r>
          </a:p>
        </p:txBody>
      </p:sp>
      <p:sp>
        <p:nvSpPr>
          <p:cNvPr id="2" name="TextBox 1"/>
          <p:cNvSpPr txBox="1"/>
          <p:nvPr/>
        </p:nvSpPr>
        <p:spPr>
          <a:xfrm>
            <a:off x="5724128" y="4681735"/>
            <a:ext cx="2952328" cy="307777"/>
          </a:xfrm>
          <a:prstGeom prst="rect">
            <a:avLst/>
          </a:prstGeom>
          <a:noFill/>
        </p:spPr>
        <p:txBody>
          <a:bodyPr wrap="square" rtlCol="1">
            <a:spAutoFit/>
          </a:bodyPr>
          <a:lstStyle/>
          <a:p>
            <a:r>
              <a:rPr lang="he-IL" sz="1400" dirty="0"/>
              <a:t>*הגופן נקרא </a:t>
            </a:r>
            <a:r>
              <a:rPr lang="en-US" sz="1400" dirty="0"/>
              <a:t>assistant light</a:t>
            </a:r>
            <a:endParaRPr lang="he-IL" sz="1400" dirty="0"/>
          </a:p>
        </p:txBody>
      </p:sp>
    </p:spTree>
    <p:extLst>
      <p:ext uri="{BB962C8B-B14F-4D97-AF65-F5344CB8AC3E}">
        <p14:creationId xmlns:p14="http://schemas.microsoft.com/office/powerpoint/2010/main" val="2047291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20072" y="87015"/>
            <a:ext cx="3384376" cy="461665"/>
          </a:xfrm>
          <a:prstGeom prst="rect">
            <a:avLst/>
          </a:prstGeom>
          <a:noFill/>
        </p:spPr>
        <p:txBody>
          <a:bodyPr wrap="square" rtlCol="1">
            <a:spAutoFit/>
          </a:bodyPr>
          <a:lstStyle/>
          <a:p>
            <a:r>
              <a:rPr lang="he-IL" sz="2400" b="1" dirty="0">
                <a:latin typeface="Assistant Light" pitchFamily="2" charset="-79"/>
                <a:cs typeface="Assistant Light" pitchFamily="2" charset="-79"/>
              </a:rPr>
              <a:t>התמצאות בממשק - המשך</a:t>
            </a:r>
          </a:p>
        </p:txBody>
      </p:sp>
      <p:sp>
        <p:nvSpPr>
          <p:cNvPr id="5" name="TextBox 4"/>
          <p:cNvSpPr txBox="1"/>
          <p:nvPr/>
        </p:nvSpPr>
        <p:spPr>
          <a:xfrm>
            <a:off x="8532440" y="44624"/>
            <a:ext cx="576064" cy="584775"/>
          </a:xfrm>
          <a:prstGeom prst="rect">
            <a:avLst/>
          </a:prstGeom>
          <a:noFill/>
        </p:spPr>
        <p:txBody>
          <a:bodyPr wrap="square" rtlCol="1">
            <a:spAutoFit/>
          </a:bodyPr>
          <a:lstStyle/>
          <a:p>
            <a:r>
              <a:rPr lang="en-US" sz="3200" dirty="0">
                <a:latin typeface="Comic Sans MS" pitchFamily="66" charset="0"/>
                <a:cs typeface="Guttman Adii" pitchFamily="2" charset="-79"/>
              </a:rPr>
              <a:t>2</a:t>
            </a:r>
            <a:endParaRPr lang="he-IL" sz="3200" dirty="0">
              <a:latin typeface="Comic Sans MS" pitchFamily="66" charset="0"/>
              <a:cs typeface="Guttman Adii" pitchFamily="2" charset="-79"/>
            </a:endParaRPr>
          </a:p>
        </p:txBody>
      </p:sp>
      <p:sp>
        <p:nvSpPr>
          <p:cNvPr id="9" name="AutoShape 2" descr="https://dl-mail.ymail.com/ws/download/mailboxes/@.id==VjN-hMYio4m1KJweKoBf7HF8VWGbVcG6mesY2D6ExQw_OayP6OSMZa8GA3kzUr03oCxCOstHGQ2SvOzuBlPC52QM-g/messages/@.id==ANh-2egtGbrLXuFI-wSEQJMZ70A/content/parts/@.id==2/raw?appid=YMailNorrin&amp;ymreqid=e1a24be2-6dee-fcd2-1c48-640001014800&amp;token=zitEzqOML3j84e6ealFTT5U7-km5qEQF52lp7AcCuBaZYx45599G-4dcJ0fgGV1iUp7hgWvpeBm87_xLWzd2zIM5OcjqZEXBRzu17qDGOkNRaGMi_a4dULZHRa_xD1WB"/>
          <p:cNvSpPr>
            <a:spLocks noChangeAspect="1" noChangeArrowheads="1"/>
          </p:cNvSpPr>
          <p:nvPr/>
        </p:nvSpPr>
        <p:spPr bwMode="auto">
          <a:xfrm>
            <a:off x="892333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pic>
        <p:nvPicPr>
          <p:cNvPr id="1027" name="Picture 3" descr="E:\Omer\לימודים\רשתות\מצגת גוניפר\image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6196" y="952525"/>
            <a:ext cx="2400300" cy="6762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940152" y="620688"/>
            <a:ext cx="3168352" cy="338554"/>
          </a:xfrm>
          <a:prstGeom prst="rect">
            <a:avLst/>
          </a:prstGeom>
          <a:noFill/>
        </p:spPr>
        <p:txBody>
          <a:bodyPr wrap="square" rtlCol="1">
            <a:spAutoFit/>
          </a:bodyPr>
          <a:lstStyle/>
          <a:p>
            <a:r>
              <a:rPr lang="he-IL" sz="1600" dirty="0">
                <a:latin typeface="Assistant Light" pitchFamily="2" charset="-79"/>
                <a:cs typeface="Assistant Light" pitchFamily="2" charset="-79"/>
              </a:rPr>
              <a:t>כניסה ל</a:t>
            </a:r>
            <a:r>
              <a:rPr lang="en-US" sz="1600" dirty="0" err="1">
                <a:latin typeface="Assistant Light" pitchFamily="2" charset="-79"/>
                <a:cs typeface="Assistant Light" pitchFamily="2" charset="-79"/>
              </a:rPr>
              <a:t>conf</a:t>
            </a:r>
            <a:r>
              <a:rPr lang="en-US" sz="1600" dirty="0">
                <a:latin typeface="Assistant Light" pitchFamily="2" charset="-79"/>
                <a:cs typeface="Assistant Light" pitchFamily="2" charset="-79"/>
              </a:rPr>
              <a:t> mode</a:t>
            </a:r>
            <a:endParaRPr lang="he-IL" sz="1600" dirty="0">
              <a:latin typeface="Assistant Light" pitchFamily="2" charset="-79"/>
              <a:cs typeface="Assistant Light" pitchFamily="2" charset="-79"/>
            </a:endParaRPr>
          </a:p>
        </p:txBody>
      </p:sp>
      <p:pic>
        <p:nvPicPr>
          <p:cNvPr id="1028" name="Picture 4" descr="E:\Omer\לימודים\רשתות\מצגת גוניפר\image0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264" y="1909460"/>
            <a:ext cx="2105025" cy="74295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5940152" y="1628800"/>
            <a:ext cx="3168352" cy="338554"/>
          </a:xfrm>
          <a:prstGeom prst="rect">
            <a:avLst/>
          </a:prstGeom>
          <a:noFill/>
        </p:spPr>
        <p:txBody>
          <a:bodyPr wrap="square" rtlCol="1">
            <a:spAutoFit/>
          </a:bodyPr>
          <a:lstStyle/>
          <a:p>
            <a:r>
              <a:rPr lang="he-IL" sz="1600" dirty="0">
                <a:latin typeface="Assistant Light" pitchFamily="2" charset="-79"/>
                <a:cs typeface="Assistant Light" pitchFamily="2" charset="-79"/>
              </a:rPr>
              <a:t>יציאה מ </a:t>
            </a:r>
            <a:r>
              <a:rPr lang="en-US" sz="1600" dirty="0" err="1">
                <a:latin typeface="Assistant Light" pitchFamily="2" charset="-79"/>
                <a:cs typeface="Assistant Light" pitchFamily="2" charset="-79"/>
              </a:rPr>
              <a:t>conf</a:t>
            </a:r>
            <a:r>
              <a:rPr lang="en-US" sz="1600" dirty="0">
                <a:latin typeface="Assistant Light" pitchFamily="2" charset="-79"/>
                <a:cs typeface="Assistant Light" pitchFamily="2" charset="-79"/>
              </a:rPr>
              <a:t> mode</a:t>
            </a:r>
            <a:endParaRPr lang="he-IL" sz="1600" dirty="0">
              <a:latin typeface="Assistant Light" pitchFamily="2" charset="-79"/>
              <a:cs typeface="Assistant Light" pitchFamily="2" charset="-79"/>
            </a:endParaRPr>
          </a:p>
        </p:txBody>
      </p:sp>
      <p:pic>
        <p:nvPicPr>
          <p:cNvPr id="1029" name="Picture 5" descr="E:\Omer\לימודים\רשתות\מצגת גוניפר\image00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8821" y="3047474"/>
            <a:ext cx="4257675" cy="80962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043608" y="2708920"/>
            <a:ext cx="8064896" cy="338554"/>
          </a:xfrm>
          <a:prstGeom prst="rect">
            <a:avLst/>
          </a:prstGeom>
          <a:noFill/>
        </p:spPr>
        <p:txBody>
          <a:bodyPr wrap="square" rtlCol="1">
            <a:spAutoFit/>
          </a:bodyPr>
          <a:lstStyle/>
          <a:p>
            <a:r>
              <a:rPr lang="he-IL" sz="1600" dirty="0">
                <a:latin typeface="Assistant Light" pitchFamily="2" charset="-79"/>
                <a:cs typeface="Assistant Light" pitchFamily="2" charset="-79"/>
              </a:rPr>
              <a:t>כניסה ל</a:t>
            </a:r>
            <a:r>
              <a:rPr lang="en-US" sz="1600" dirty="0" err="1">
                <a:latin typeface="Assistant Light" pitchFamily="2" charset="-79"/>
                <a:cs typeface="Assistant Light" pitchFamily="2" charset="-79"/>
              </a:rPr>
              <a:t>conf</a:t>
            </a:r>
            <a:r>
              <a:rPr lang="en-US" sz="1600" dirty="0">
                <a:latin typeface="Assistant Light" pitchFamily="2" charset="-79"/>
                <a:cs typeface="Assistant Light" pitchFamily="2" charset="-79"/>
              </a:rPr>
              <a:t> private</a:t>
            </a:r>
            <a:r>
              <a:rPr lang="he-IL" sz="1600" dirty="0">
                <a:latin typeface="Assistant Light" pitchFamily="2" charset="-79"/>
                <a:cs typeface="Assistant Light" pitchFamily="2" charset="-79"/>
              </a:rPr>
              <a:t>. שימו לב להודעה </a:t>
            </a:r>
            <a:r>
              <a:rPr lang="he-IL" sz="1600" dirty="0" err="1">
                <a:latin typeface="Assistant Light" pitchFamily="2" charset="-79"/>
                <a:cs typeface="Assistant Light" pitchFamily="2" charset="-79"/>
              </a:rPr>
              <a:t>המתריאה</a:t>
            </a:r>
            <a:r>
              <a:rPr lang="he-IL" sz="1600" dirty="0">
                <a:latin typeface="Assistant Light" pitchFamily="2" charset="-79"/>
                <a:cs typeface="Assistant Light" pitchFamily="2" charset="-79"/>
              </a:rPr>
              <a:t> ששינויים ללא </a:t>
            </a:r>
            <a:r>
              <a:rPr lang="en-US" sz="1600" dirty="0">
                <a:latin typeface="Assistant Light" pitchFamily="2" charset="-79"/>
                <a:cs typeface="Assistant Light" pitchFamily="2" charset="-79"/>
              </a:rPr>
              <a:t>commit</a:t>
            </a:r>
            <a:r>
              <a:rPr lang="he-IL" sz="1600" dirty="0">
                <a:latin typeface="Assistant Light" pitchFamily="2" charset="-79"/>
                <a:cs typeface="Assistant Light" pitchFamily="2" charset="-79"/>
              </a:rPr>
              <a:t> ימחקו ביציאה</a:t>
            </a:r>
          </a:p>
        </p:txBody>
      </p:sp>
      <p:pic>
        <p:nvPicPr>
          <p:cNvPr id="1030" name="Picture 6" descr="E:\Omer\לימודים\רשתות\מצגת גוניפר\image00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3239" y="4220165"/>
            <a:ext cx="4210050" cy="77152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1043608" y="3911570"/>
            <a:ext cx="8064896" cy="338554"/>
          </a:xfrm>
          <a:prstGeom prst="rect">
            <a:avLst/>
          </a:prstGeom>
          <a:noFill/>
        </p:spPr>
        <p:txBody>
          <a:bodyPr wrap="square" rtlCol="1">
            <a:spAutoFit/>
          </a:bodyPr>
          <a:lstStyle/>
          <a:p>
            <a:r>
              <a:rPr lang="he-IL" sz="1600" dirty="0">
                <a:latin typeface="Assistant Light" pitchFamily="2" charset="-79"/>
                <a:cs typeface="Assistant Light" pitchFamily="2" charset="-79"/>
              </a:rPr>
              <a:t>כניסה ל</a:t>
            </a:r>
            <a:r>
              <a:rPr lang="en-US" sz="1600" dirty="0" err="1">
                <a:latin typeface="Assistant Light" pitchFamily="2" charset="-79"/>
                <a:cs typeface="Assistant Light" pitchFamily="2" charset="-79"/>
              </a:rPr>
              <a:t>conf</a:t>
            </a:r>
            <a:r>
              <a:rPr lang="en-US" sz="1600" dirty="0">
                <a:latin typeface="Assistant Light" pitchFamily="2" charset="-79"/>
                <a:cs typeface="Assistant Light" pitchFamily="2" charset="-79"/>
              </a:rPr>
              <a:t> exclusive</a:t>
            </a:r>
            <a:r>
              <a:rPr lang="he-IL" sz="1600" dirty="0">
                <a:latin typeface="Assistant Light" pitchFamily="2" charset="-79"/>
                <a:cs typeface="Assistant Light" pitchFamily="2" charset="-79"/>
              </a:rPr>
              <a:t>. שימו לב להודעה </a:t>
            </a:r>
            <a:r>
              <a:rPr lang="he-IL" sz="1600" dirty="0" err="1">
                <a:latin typeface="Assistant Light" pitchFamily="2" charset="-79"/>
                <a:cs typeface="Assistant Light" pitchFamily="2" charset="-79"/>
              </a:rPr>
              <a:t>המתריאה</a:t>
            </a:r>
            <a:r>
              <a:rPr lang="he-IL" sz="1600" dirty="0">
                <a:latin typeface="Assistant Light" pitchFamily="2" charset="-79"/>
                <a:cs typeface="Assistant Light" pitchFamily="2" charset="-79"/>
              </a:rPr>
              <a:t> ששינויים ללא </a:t>
            </a:r>
            <a:r>
              <a:rPr lang="en-US" sz="1600" dirty="0">
                <a:latin typeface="Assistant Light" pitchFamily="2" charset="-79"/>
                <a:cs typeface="Assistant Light" pitchFamily="2" charset="-79"/>
              </a:rPr>
              <a:t>commit</a:t>
            </a:r>
            <a:r>
              <a:rPr lang="he-IL" sz="1600" dirty="0">
                <a:latin typeface="Assistant Light" pitchFamily="2" charset="-79"/>
                <a:cs typeface="Assistant Light" pitchFamily="2" charset="-79"/>
              </a:rPr>
              <a:t> ימחקו ביציאה</a:t>
            </a:r>
          </a:p>
        </p:txBody>
      </p:sp>
      <p:sp>
        <p:nvSpPr>
          <p:cNvPr id="14" name="TextBox 13"/>
          <p:cNvSpPr txBox="1"/>
          <p:nvPr/>
        </p:nvSpPr>
        <p:spPr>
          <a:xfrm>
            <a:off x="395536" y="5013176"/>
            <a:ext cx="8640960" cy="338554"/>
          </a:xfrm>
          <a:prstGeom prst="rect">
            <a:avLst/>
          </a:prstGeom>
          <a:noFill/>
        </p:spPr>
        <p:txBody>
          <a:bodyPr wrap="square" rtlCol="1">
            <a:spAutoFit/>
          </a:bodyPr>
          <a:lstStyle/>
          <a:p>
            <a:r>
              <a:rPr lang="he-IL" sz="1600" dirty="0">
                <a:latin typeface="Assistant Light" pitchFamily="2" charset="-79"/>
                <a:cs typeface="Assistant Light" pitchFamily="2" charset="-79"/>
              </a:rPr>
              <a:t>גם כאן סימן שאלה יראה לנו את אפשרויות ההשלמה הזמינות</a:t>
            </a:r>
          </a:p>
        </p:txBody>
      </p:sp>
      <p:pic>
        <p:nvPicPr>
          <p:cNvPr id="2" name="Picture 3" descr="E:\Omer\לימודים\רשתות\מצגת גוניפר\image005.png"/>
          <p:cNvPicPr>
            <a:picLocks noChangeAspect="1" noChangeArrowheads="1"/>
          </p:cNvPicPr>
          <p:nvPr/>
        </p:nvPicPr>
        <p:blipFill rotWithShape="1">
          <a:blip r:embed="rId6">
            <a:extLst>
              <a:ext uri="{28A0092B-C50C-407E-A947-70E740481C1C}">
                <a14:useLocalDpi xmlns:a14="http://schemas.microsoft.com/office/drawing/2010/main" val="0"/>
              </a:ext>
            </a:extLst>
          </a:blip>
          <a:srcRect b="63490"/>
          <a:stretch/>
        </p:blipFill>
        <p:spPr bwMode="auto">
          <a:xfrm>
            <a:off x="2687141" y="5351730"/>
            <a:ext cx="6315075" cy="1328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0697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20072" y="87015"/>
            <a:ext cx="3384376" cy="461665"/>
          </a:xfrm>
          <a:prstGeom prst="rect">
            <a:avLst/>
          </a:prstGeom>
          <a:noFill/>
        </p:spPr>
        <p:txBody>
          <a:bodyPr wrap="square" rtlCol="1">
            <a:spAutoFit/>
          </a:bodyPr>
          <a:lstStyle/>
          <a:p>
            <a:r>
              <a:rPr lang="he-IL" sz="2400" b="1" dirty="0">
                <a:latin typeface="Assistant Light" pitchFamily="2" charset="-79"/>
                <a:cs typeface="Assistant Light" pitchFamily="2" charset="-79"/>
              </a:rPr>
              <a:t>התמצאות בממשק - המשך</a:t>
            </a:r>
          </a:p>
        </p:txBody>
      </p:sp>
      <p:sp>
        <p:nvSpPr>
          <p:cNvPr id="5" name="TextBox 4"/>
          <p:cNvSpPr txBox="1"/>
          <p:nvPr/>
        </p:nvSpPr>
        <p:spPr>
          <a:xfrm>
            <a:off x="8532440" y="44624"/>
            <a:ext cx="576064" cy="584775"/>
          </a:xfrm>
          <a:prstGeom prst="rect">
            <a:avLst/>
          </a:prstGeom>
          <a:noFill/>
        </p:spPr>
        <p:txBody>
          <a:bodyPr wrap="square" rtlCol="1">
            <a:spAutoFit/>
          </a:bodyPr>
          <a:lstStyle/>
          <a:p>
            <a:r>
              <a:rPr lang="en-US" sz="3200" dirty="0">
                <a:latin typeface="Comic Sans MS" pitchFamily="66" charset="0"/>
                <a:cs typeface="Guttman Adii" pitchFamily="2" charset="-79"/>
              </a:rPr>
              <a:t>2</a:t>
            </a:r>
            <a:endParaRPr lang="he-IL" sz="3200" dirty="0">
              <a:latin typeface="Comic Sans MS" pitchFamily="66" charset="0"/>
              <a:cs typeface="Guttman Adii" pitchFamily="2" charset="-79"/>
            </a:endParaRPr>
          </a:p>
        </p:txBody>
      </p:sp>
      <p:pic>
        <p:nvPicPr>
          <p:cNvPr id="2050" name="Picture 2" descr="E:\Omer\לימודים\רשתות\מצגת גוניפר\image0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2695" y="1275730"/>
            <a:ext cx="2524125" cy="704850"/>
          </a:xfrm>
          <a:prstGeom prst="rect">
            <a:avLst/>
          </a:prstGeom>
          <a:noFill/>
          <a:extLst>
            <a:ext uri="{909E8E84-426E-40DD-AFC4-6F175D3DCCD1}">
              <a14:hiddenFill xmlns:a14="http://schemas.microsoft.com/office/drawing/2010/main">
                <a:solidFill>
                  <a:srgbClr val="FFFFFF"/>
                </a:solidFill>
              </a14:hiddenFill>
            </a:ext>
          </a:extLst>
        </p:spPr>
      </p:pic>
      <p:sp>
        <p:nvSpPr>
          <p:cNvPr id="6" name="מלבן 5"/>
          <p:cNvSpPr/>
          <p:nvPr/>
        </p:nvSpPr>
        <p:spPr>
          <a:xfrm>
            <a:off x="323528" y="629399"/>
            <a:ext cx="8676456" cy="646331"/>
          </a:xfrm>
          <a:prstGeom prst="rect">
            <a:avLst/>
          </a:prstGeom>
        </p:spPr>
        <p:txBody>
          <a:bodyPr wrap="square">
            <a:spAutoFit/>
          </a:bodyPr>
          <a:lstStyle/>
          <a:p>
            <a:r>
              <a:rPr lang="en-US" dirty="0">
                <a:latin typeface="Assistant Light" pitchFamily="2" charset="-79"/>
                <a:cs typeface="Assistant Light" pitchFamily="2" charset="-79"/>
              </a:rPr>
              <a:t>Edit</a:t>
            </a:r>
            <a:r>
              <a:rPr lang="he-IL" dirty="0">
                <a:latin typeface="Assistant Light" pitchFamily="2" charset="-79"/>
                <a:cs typeface="Assistant Light" pitchFamily="2" charset="-79"/>
              </a:rPr>
              <a:t> היא פקודת המעבר לחלק מסוים בהגדרות. ניתן לכתוב את הנתיב המלא (</a:t>
            </a:r>
            <a:r>
              <a:rPr lang="en-US" dirty="0">
                <a:latin typeface="Assistant Light" pitchFamily="2" charset="-79"/>
                <a:cs typeface="Assistant Light" pitchFamily="2" charset="-79"/>
              </a:rPr>
              <a:t>edit system services dhcp</a:t>
            </a:r>
            <a:r>
              <a:rPr lang="he-IL" dirty="0">
                <a:latin typeface="Assistant Light" pitchFamily="2" charset="-79"/>
                <a:cs typeface="Assistant Light" pitchFamily="2" charset="-79"/>
              </a:rPr>
              <a:t>) למשל, או רק </a:t>
            </a:r>
            <a:r>
              <a:rPr lang="en-US" dirty="0">
                <a:latin typeface="Assistant Light" pitchFamily="2" charset="-79"/>
                <a:cs typeface="Assistant Light" pitchFamily="2" charset="-79"/>
              </a:rPr>
              <a:t>edit system</a:t>
            </a:r>
            <a:r>
              <a:rPr lang="he-IL" dirty="0">
                <a:latin typeface="Assistant Light" pitchFamily="2" charset="-79"/>
                <a:cs typeface="Assistant Light" pitchFamily="2" charset="-79"/>
              </a:rPr>
              <a:t>. </a:t>
            </a:r>
            <a:endParaRPr lang="he-IL" dirty="0"/>
          </a:p>
        </p:txBody>
      </p:sp>
      <p:pic>
        <p:nvPicPr>
          <p:cNvPr id="2051" name="Picture 3" descr="E:\Omer\לימודים\רשתות\מצגת גוניפר\image007.png"/>
          <p:cNvPicPr>
            <a:picLocks noChangeAspect="1" noChangeArrowheads="1"/>
          </p:cNvPicPr>
          <p:nvPr/>
        </p:nvPicPr>
        <p:blipFill rotWithShape="1">
          <a:blip r:embed="rId3">
            <a:extLst>
              <a:ext uri="{28A0092B-C50C-407E-A947-70E740481C1C}">
                <a14:useLocalDpi xmlns:a14="http://schemas.microsoft.com/office/drawing/2010/main" val="0"/>
              </a:ext>
            </a:extLst>
          </a:blip>
          <a:srcRect b="12060"/>
          <a:stretch/>
        </p:blipFill>
        <p:spPr bwMode="auto">
          <a:xfrm>
            <a:off x="4716016" y="2276872"/>
            <a:ext cx="4257675" cy="16668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868144" y="1980580"/>
            <a:ext cx="3168352" cy="338554"/>
          </a:xfrm>
          <a:prstGeom prst="rect">
            <a:avLst/>
          </a:prstGeom>
          <a:noFill/>
        </p:spPr>
        <p:txBody>
          <a:bodyPr wrap="square" rtlCol="1">
            <a:spAutoFit/>
          </a:bodyPr>
          <a:lstStyle/>
          <a:p>
            <a:r>
              <a:rPr lang="he-IL" sz="1600" dirty="0">
                <a:latin typeface="Assistant Light" pitchFamily="2" charset="-79"/>
                <a:cs typeface="Assistant Light" pitchFamily="2" charset="-79"/>
              </a:rPr>
              <a:t>סימן השאלה תקף גם לגבי תת הגדרות</a:t>
            </a:r>
          </a:p>
        </p:txBody>
      </p:sp>
      <p:pic>
        <p:nvPicPr>
          <p:cNvPr id="2054" name="Picture 6" descr="E:\Omer\לימודים\רשתות\מצגת גוניפר\image00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2276872"/>
            <a:ext cx="3800475" cy="1666875"/>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E:\Omer\לימודים\רשתות\מצגת גוניפר\image00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0879" y="4899248"/>
            <a:ext cx="4114800" cy="7620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611560" y="4077072"/>
            <a:ext cx="8424936" cy="830997"/>
          </a:xfrm>
          <a:prstGeom prst="rect">
            <a:avLst/>
          </a:prstGeom>
          <a:noFill/>
        </p:spPr>
        <p:txBody>
          <a:bodyPr wrap="square" rtlCol="1">
            <a:spAutoFit/>
          </a:bodyPr>
          <a:lstStyle/>
          <a:p>
            <a:r>
              <a:rPr lang="he-IL" sz="1600" dirty="0">
                <a:latin typeface="Assistant Light" pitchFamily="2" charset="-79"/>
                <a:cs typeface="Assistant Light" pitchFamily="2" charset="-79"/>
              </a:rPr>
              <a:t>היתרון כאן על פני סיסקו הוא שסימן השאלה יודע גם להציג שמות אובייקטים שאנחנו משתמשים בהם (בניגוד לסיסקו שם נוכל לראות את האובייקטים הקיימים רק באמצעות פקודת </a:t>
            </a:r>
            <a:r>
              <a:rPr lang="en-US" sz="1600" dirty="0">
                <a:latin typeface="Assistant Light" pitchFamily="2" charset="-79"/>
                <a:cs typeface="Assistant Light" pitchFamily="2" charset="-79"/>
              </a:rPr>
              <a:t>show</a:t>
            </a:r>
            <a:r>
              <a:rPr lang="he-IL" sz="1600" dirty="0">
                <a:latin typeface="Assistant Light" pitchFamily="2" charset="-79"/>
                <a:cs typeface="Assistant Light" pitchFamily="2" charset="-79"/>
              </a:rPr>
              <a:t>). בדוגמה הבאה המערכת משלימה לנו שמות של בריכות </a:t>
            </a:r>
            <a:r>
              <a:rPr lang="en-US" sz="1600" dirty="0">
                <a:latin typeface="Assistant Light" pitchFamily="2" charset="-79"/>
                <a:cs typeface="Assistant Light" pitchFamily="2" charset="-79"/>
              </a:rPr>
              <a:t>dhcp</a:t>
            </a:r>
            <a:r>
              <a:rPr lang="he-IL" sz="1600" dirty="0">
                <a:latin typeface="Assistant Light" pitchFamily="2" charset="-79"/>
                <a:cs typeface="Assistant Light" pitchFamily="2" charset="-79"/>
              </a:rPr>
              <a:t> שאנחנו משתמשים בהן</a:t>
            </a:r>
          </a:p>
        </p:txBody>
      </p:sp>
    </p:spTree>
    <p:extLst>
      <p:ext uri="{BB962C8B-B14F-4D97-AF65-F5344CB8AC3E}">
        <p14:creationId xmlns:p14="http://schemas.microsoft.com/office/powerpoint/2010/main" val="2045418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20072" y="87015"/>
            <a:ext cx="3384376" cy="461665"/>
          </a:xfrm>
          <a:prstGeom prst="rect">
            <a:avLst/>
          </a:prstGeom>
          <a:noFill/>
        </p:spPr>
        <p:txBody>
          <a:bodyPr wrap="square" rtlCol="1">
            <a:spAutoFit/>
          </a:bodyPr>
          <a:lstStyle/>
          <a:p>
            <a:r>
              <a:rPr lang="he-IL" sz="2400" b="1" dirty="0">
                <a:latin typeface="Assistant Light" pitchFamily="2" charset="-79"/>
                <a:cs typeface="Assistant Light" pitchFamily="2" charset="-79"/>
              </a:rPr>
              <a:t>התמצאות בממשק - המשך</a:t>
            </a:r>
          </a:p>
        </p:txBody>
      </p:sp>
      <p:sp>
        <p:nvSpPr>
          <p:cNvPr id="5" name="TextBox 4"/>
          <p:cNvSpPr txBox="1"/>
          <p:nvPr/>
        </p:nvSpPr>
        <p:spPr>
          <a:xfrm>
            <a:off x="8532440" y="44624"/>
            <a:ext cx="576064" cy="584775"/>
          </a:xfrm>
          <a:prstGeom prst="rect">
            <a:avLst/>
          </a:prstGeom>
          <a:noFill/>
        </p:spPr>
        <p:txBody>
          <a:bodyPr wrap="square" rtlCol="1">
            <a:spAutoFit/>
          </a:bodyPr>
          <a:lstStyle/>
          <a:p>
            <a:r>
              <a:rPr lang="en-US" sz="3200" dirty="0">
                <a:latin typeface="Comic Sans MS" pitchFamily="66" charset="0"/>
                <a:cs typeface="Guttman Adii" pitchFamily="2" charset="-79"/>
              </a:rPr>
              <a:t>2</a:t>
            </a:r>
            <a:endParaRPr lang="he-IL" sz="3200" dirty="0">
              <a:latin typeface="Comic Sans MS" pitchFamily="66" charset="0"/>
              <a:cs typeface="Guttman Adii" pitchFamily="2" charset="-79"/>
            </a:endParaRPr>
          </a:p>
        </p:txBody>
      </p:sp>
      <p:pic>
        <p:nvPicPr>
          <p:cNvPr id="3074" name="Picture 2" descr="E:\Omer\לימודים\רשתות\מצגת גוניפר\image0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5746" y="1124744"/>
            <a:ext cx="2190750" cy="17430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23528" y="567110"/>
            <a:ext cx="8820472" cy="584775"/>
          </a:xfrm>
          <a:prstGeom prst="rect">
            <a:avLst/>
          </a:prstGeom>
          <a:noFill/>
        </p:spPr>
        <p:txBody>
          <a:bodyPr wrap="square" rtlCol="1">
            <a:spAutoFit/>
          </a:bodyPr>
          <a:lstStyle/>
          <a:p>
            <a:r>
              <a:rPr lang="he-IL" sz="1600" dirty="0">
                <a:latin typeface="Assistant Light" pitchFamily="2" charset="-79"/>
                <a:cs typeface="Assistant Light" pitchFamily="2" charset="-79"/>
              </a:rPr>
              <a:t>בדוגמה הבאה ניתן לראות כיצד עוברים לחלק מסוים של ההגדרות באמצעות </a:t>
            </a:r>
            <a:r>
              <a:rPr lang="en-US" sz="1600" dirty="0">
                <a:latin typeface="Assistant Light" pitchFamily="2" charset="-79"/>
                <a:cs typeface="Assistant Light" pitchFamily="2" charset="-79"/>
              </a:rPr>
              <a:t>edit</a:t>
            </a:r>
            <a:r>
              <a:rPr lang="he-IL" sz="1600" dirty="0">
                <a:latin typeface="Assistant Light" pitchFamily="2" charset="-79"/>
                <a:cs typeface="Assistant Light" pitchFamily="2" charset="-79"/>
              </a:rPr>
              <a:t> ואיך הפקודה </a:t>
            </a:r>
            <a:r>
              <a:rPr lang="en-US" sz="1600" dirty="0">
                <a:latin typeface="Assistant Light" pitchFamily="2" charset="-79"/>
                <a:cs typeface="Assistant Light" pitchFamily="2" charset="-79"/>
              </a:rPr>
              <a:t>exit</a:t>
            </a:r>
            <a:r>
              <a:rPr lang="he-IL" sz="1600" dirty="0">
                <a:latin typeface="Assistant Light" pitchFamily="2" charset="-79"/>
                <a:cs typeface="Assistant Light" pitchFamily="2" charset="-79"/>
              </a:rPr>
              <a:t> (גם </a:t>
            </a:r>
            <a:r>
              <a:rPr lang="en-US" sz="1600" dirty="0" err="1">
                <a:latin typeface="Assistant Light" pitchFamily="2" charset="-79"/>
                <a:cs typeface="Assistant Light" pitchFamily="2" charset="-79"/>
              </a:rPr>
              <a:t>up,quit</a:t>
            </a:r>
            <a:r>
              <a:rPr lang="he-IL" sz="1600" dirty="0">
                <a:latin typeface="Assistant Light" pitchFamily="2" charset="-79"/>
                <a:cs typeface="Assistant Light" pitchFamily="2" charset="-79"/>
              </a:rPr>
              <a:t>) מחזיר אותנו שלב אחד אחורה עד ליציאה ממצב ההגדרות</a:t>
            </a:r>
          </a:p>
        </p:txBody>
      </p:sp>
      <p:pic>
        <p:nvPicPr>
          <p:cNvPr id="10" name="Picture 4" descr="E:\Omer\לימודים\רשתות\מצגת גוניפר\image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3646" y="3212976"/>
            <a:ext cx="3752850" cy="73342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461864" y="2874422"/>
            <a:ext cx="8646640" cy="338554"/>
          </a:xfrm>
          <a:prstGeom prst="rect">
            <a:avLst/>
          </a:prstGeom>
          <a:noFill/>
        </p:spPr>
        <p:txBody>
          <a:bodyPr wrap="square" rtlCol="1">
            <a:spAutoFit/>
          </a:bodyPr>
          <a:lstStyle/>
          <a:p>
            <a:r>
              <a:rPr lang="he-IL" sz="1600" dirty="0">
                <a:latin typeface="Assistant Light" pitchFamily="2" charset="-79"/>
                <a:cs typeface="Assistant Light" pitchFamily="2" charset="-79"/>
              </a:rPr>
              <a:t>הפקודה </a:t>
            </a:r>
            <a:r>
              <a:rPr lang="en-US" sz="1600" dirty="0">
                <a:latin typeface="Assistant Light" pitchFamily="2" charset="-79"/>
                <a:cs typeface="Assistant Light" pitchFamily="2" charset="-79"/>
              </a:rPr>
              <a:t>top</a:t>
            </a:r>
            <a:r>
              <a:rPr lang="he-IL" sz="1600" dirty="0">
                <a:latin typeface="Assistant Light" pitchFamily="2" charset="-79"/>
                <a:cs typeface="Assistant Light" pitchFamily="2" charset="-79"/>
              </a:rPr>
              <a:t> מחזירה אותנו לראש היררכיית ההגדרות מכל מקום שאנחנו נמצאים בו</a:t>
            </a:r>
          </a:p>
        </p:txBody>
      </p:sp>
      <p:pic>
        <p:nvPicPr>
          <p:cNvPr id="3077" name="Picture 5" descr="E:\Omer\לימודים\רשתות\מצגת גוניפר\image012.png"/>
          <p:cNvPicPr>
            <a:picLocks noChangeAspect="1" noChangeArrowheads="1"/>
          </p:cNvPicPr>
          <p:nvPr/>
        </p:nvPicPr>
        <p:blipFill rotWithShape="1">
          <a:blip r:embed="rId4">
            <a:extLst>
              <a:ext uri="{28A0092B-C50C-407E-A947-70E740481C1C}">
                <a14:useLocalDpi xmlns:a14="http://schemas.microsoft.com/office/drawing/2010/main" val="0"/>
              </a:ext>
            </a:extLst>
          </a:blip>
          <a:srcRect b="40090"/>
          <a:stretch/>
        </p:blipFill>
        <p:spPr bwMode="auto">
          <a:xfrm>
            <a:off x="3988246" y="4509120"/>
            <a:ext cx="5048250" cy="225970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461864" y="3933056"/>
            <a:ext cx="8646640" cy="584775"/>
          </a:xfrm>
          <a:prstGeom prst="rect">
            <a:avLst/>
          </a:prstGeom>
          <a:noFill/>
        </p:spPr>
        <p:txBody>
          <a:bodyPr wrap="square" rtlCol="1">
            <a:spAutoFit/>
          </a:bodyPr>
          <a:lstStyle/>
          <a:p>
            <a:r>
              <a:rPr lang="he-IL" sz="1600" dirty="0">
                <a:latin typeface="Assistant Light" pitchFamily="2" charset="-79"/>
                <a:cs typeface="Assistant Light" pitchFamily="2" charset="-79"/>
              </a:rPr>
              <a:t>כאן ניתן לקבל דוגמה לפעולות שאנחנו יכולים לבצע בתוך הגדרה מסוימת. יש בערך 15 פעולות אך הפעולות שנשתמש בהן לרוב הן </a:t>
            </a:r>
            <a:r>
              <a:rPr lang="en-US" sz="1600" dirty="0">
                <a:latin typeface="Assistant Light" pitchFamily="2" charset="-79"/>
                <a:cs typeface="Assistant Light" pitchFamily="2" charset="-79"/>
              </a:rPr>
              <a:t>show, set, delete, replace, activate/deactivate</a:t>
            </a:r>
            <a:endParaRPr lang="he-IL" sz="1600" dirty="0">
              <a:latin typeface="Assistant Light" pitchFamily="2" charset="-79"/>
              <a:cs typeface="Assistant Light" pitchFamily="2" charset="-79"/>
            </a:endParaRPr>
          </a:p>
        </p:txBody>
      </p:sp>
    </p:spTree>
    <p:extLst>
      <p:ext uri="{BB962C8B-B14F-4D97-AF65-F5344CB8AC3E}">
        <p14:creationId xmlns:p14="http://schemas.microsoft.com/office/powerpoint/2010/main" val="1446327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20072" y="87015"/>
            <a:ext cx="3384376" cy="461665"/>
          </a:xfrm>
          <a:prstGeom prst="rect">
            <a:avLst/>
          </a:prstGeom>
          <a:noFill/>
        </p:spPr>
        <p:txBody>
          <a:bodyPr wrap="square" rtlCol="1">
            <a:spAutoFit/>
          </a:bodyPr>
          <a:lstStyle/>
          <a:p>
            <a:r>
              <a:rPr lang="he-IL" sz="2400" b="1" dirty="0">
                <a:latin typeface="Assistant Light" pitchFamily="2" charset="-79"/>
                <a:cs typeface="Assistant Light" pitchFamily="2" charset="-79"/>
              </a:rPr>
              <a:t>התמצאות בממשק - המשך</a:t>
            </a:r>
          </a:p>
        </p:txBody>
      </p:sp>
      <p:pic>
        <p:nvPicPr>
          <p:cNvPr id="4098" name="Picture 2" descr="E:\Omer\לימודים\רשתות\מצגת גוניפר\image0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863" y="1923912"/>
            <a:ext cx="31813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E:\Omer\לימודים\רשתות\מצגת גוניפר\image0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863" y="260648"/>
            <a:ext cx="2790825" cy="15811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643212" y="467961"/>
            <a:ext cx="5465291" cy="2062103"/>
          </a:xfrm>
          <a:prstGeom prst="rect">
            <a:avLst/>
          </a:prstGeom>
          <a:noFill/>
        </p:spPr>
        <p:txBody>
          <a:bodyPr wrap="square" rtlCol="1">
            <a:spAutoFit/>
          </a:bodyPr>
          <a:lstStyle/>
          <a:p>
            <a:r>
              <a:rPr lang="he-IL" sz="1600" b="1" dirty="0">
                <a:latin typeface="Assistant Light" pitchFamily="2" charset="-79"/>
                <a:cs typeface="Assistant Light" pitchFamily="2" charset="-79"/>
              </a:rPr>
              <a:t>יחסיות ההגדרות</a:t>
            </a:r>
          </a:p>
          <a:p>
            <a:r>
              <a:rPr lang="he-IL" sz="1600" dirty="0">
                <a:latin typeface="Assistant Light" pitchFamily="2" charset="-79"/>
                <a:cs typeface="Assistant Light" pitchFamily="2" charset="-79"/>
              </a:rPr>
              <a:t>חלק מהפקודות שניתנות לביצוע והפלט שלהן יהיו רלוונטיים רק לחלק בהגדרות אשר אנחנו נמצאים בו. כך למשל, אם אבצע </a:t>
            </a:r>
            <a:r>
              <a:rPr lang="en-US" sz="1600" b="1" dirty="0">
                <a:latin typeface="Assistant Light" pitchFamily="2" charset="-79"/>
                <a:cs typeface="Assistant Light" pitchFamily="2" charset="-79"/>
              </a:rPr>
              <a:t>show | compare</a:t>
            </a:r>
            <a:r>
              <a:rPr lang="he-IL" sz="1600" b="1" dirty="0">
                <a:latin typeface="Assistant Light" pitchFamily="2" charset="-79"/>
                <a:cs typeface="Assistant Light" pitchFamily="2" charset="-79"/>
              </a:rPr>
              <a:t> </a:t>
            </a:r>
            <a:r>
              <a:rPr lang="he-IL" sz="1600" dirty="0">
                <a:latin typeface="Assistant Light" pitchFamily="2" charset="-79"/>
                <a:cs typeface="Assistant Light" pitchFamily="2" charset="-79"/>
              </a:rPr>
              <a:t>(מראה לי את השינויים שביצעתי ב</a:t>
            </a:r>
            <a:r>
              <a:rPr lang="en-US" sz="1600" dirty="0">
                <a:latin typeface="Assistant Light" pitchFamily="2" charset="-79"/>
                <a:cs typeface="Assistant Light" pitchFamily="2" charset="-79"/>
              </a:rPr>
              <a:t>candidate config</a:t>
            </a:r>
            <a:r>
              <a:rPr lang="he-IL" sz="1600" dirty="0">
                <a:latin typeface="Assistant Light" pitchFamily="2" charset="-79"/>
                <a:cs typeface="Assistant Light" pitchFamily="2" charset="-79"/>
              </a:rPr>
              <a:t> לעומת ה</a:t>
            </a:r>
            <a:r>
              <a:rPr lang="en-US" sz="1600" dirty="0">
                <a:latin typeface="Assistant Light" pitchFamily="2" charset="-79"/>
                <a:cs typeface="Assistant Light" pitchFamily="2" charset="-79"/>
              </a:rPr>
              <a:t>running config</a:t>
            </a:r>
            <a:r>
              <a:rPr lang="he-IL" sz="1600" dirty="0">
                <a:latin typeface="Assistant Light" pitchFamily="2" charset="-79"/>
                <a:cs typeface="Assistant Light" pitchFamily="2" charset="-79"/>
              </a:rPr>
              <a:t>) בתוך חלק מסוים (במקרה הזה </a:t>
            </a:r>
            <a:r>
              <a:rPr lang="en-US" sz="1600" dirty="0">
                <a:latin typeface="Assistant Light" pitchFamily="2" charset="-79"/>
                <a:cs typeface="Assistant Light" pitchFamily="2" charset="-79"/>
              </a:rPr>
              <a:t>unit 8 </a:t>
            </a:r>
            <a:r>
              <a:rPr lang="en-US" sz="1600" dirty="0" err="1">
                <a:latin typeface="Assistant Light" pitchFamily="2" charset="-79"/>
                <a:cs typeface="Assistant Light" pitchFamily="2" charset="-79"/>
              </a:rPr>
              <a:t>familiy</a:t>
            </a:r>
            <a:r>
              <a:rPr lang="en-US" sz="1600" dirty="0">
                <a:latin typeface="Assistant Light" pitchFamily="2" charset="-79"/>
                <a:cs typeface="Assistant Light" pitchFamily="2" charset="-79"/>
              </a:rPr>
              <a:t> inet</a:t>
            </a:r>
            <a:r>
              <a:rPr lang="he-IL" sz="1600" dirty="0">
                <a:latin typeface="Assistant Light" pitchFamily="2" charset="-79"/>
                <a:cs typeface="Assistant Light" pitchFamily="2" charset="-79"/>
              </a:rPr>
              <a:t>), אני אקבל תוצאה שונה מאשר אם הייתי מפעיל אותה בחלק יותר גדול בהגדרות (במקרה הזה הרמה העליונה, </a:t>
            </a:r>
            <a:r>
              <a:rPr lang="en-US" sz="1600" dirty="0">
                <a:latin typeface="Assistant Light" pitchFamily="2" charset="-79"/>
                <a:cs typeface="Assistant Light" pitchFamily="2" charset="-79"/>
              </a:rPr>
              <a:t>edit</a:t>
            </a:r>
            <a:r>
              <a:rPr lang="he-IL" sz="1600" dirty="0">
                <a:latin typeface="Assistant Light" pitchFamily="2" charset="-79"/>
                <a:cs typeface="Assistant Light" pitchFamily="2" charset="-79"/>
              </a:rPr>
              <a:t>). לרוב נבצע </a:t>
            </a:r>
            <a:r>
              <a:rPr lang="en-US" sz="1600" dirty="0">
                <a:latin typeface="Assistant Light" pitchFamily="2" charset="-79"/>
                <a:cs typeface="Assistant Light" pitchFamily="2" charset="-79"/>
              </a:rPr>
              <a:t>show | compare</a:t>
            </a:r>
            <a:r>
              <a:rPr lang="he-IL" sz="1600" dirty="0">
                <a:latin typeface="Assistant Light" pitchFamily="2" charset="-79"/>
                <a:cs typeface="Assistant Light" pitchFamily="2" charset="-79"/>
              </a:rPr>
              <a:t> רק ברמה העליונה על מנת שלא נפספס שינויים בהגדרות.</a:t>
            </a:r>
          </a:p>
        </p:txBody>
      </p:sp>
      <p:sp>
        <p:nvSpPr>
          <p:cNvPr id="8" name="TextBox 7"/>
          <p:cNvSpPr txBox="1"/>
          <p:nvPr/>
        </p:nvSpPr>
        <p:spPr>
          <a:xfrm>
            <a:off x="8532440" y="44624"/>
            <a:ext cx="576064" cy="584775"/>
          </a:xfrm>
          <a:prstGeom prst="rect">
            <a:avLst/>
          </a:prstGeom>
          <a:noFill/>
        </p:spPr>
        <p:txBody>
          <a:bodyPr wrap="square" rtlCol="1">
            <a:spAutoFit/>
          </a:bodyPr>
          <a:lstStyle/>
          <a:p>
            <a:r>
              <a:rPr lang="en-US" sz="3200" dirty="0">
                <a:latin typeface="Comic Sans MS" pitchFamily="66" charset="0"/>
                <a:cs typeface="Guttman Adii" pitchFamily="2" charset="-79"/>
              </a:rPr>
              <a:t>2</a:t>
            </a:r>
            <a:endParaRPr lang="he-IL" sz="3200" dirty="0">
              <a:latin typeface="Comic Sans MS" pitchFamily="66" charset="0"/>
              <a:cs typeface="Guttman Adii" pitchFamily="2" charset="-79"/>
            </a:endParaRPr>
          </a:p>
        </p:txBody>
      </p:sp>
      <p:pic>
        <p:nvPicPr>
          <p:cNvPr id="4102" name="Picture 6" descr="E:\Omer\לימודים\רשתות\מצגת גוניפר\image01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3265374"/>
            <a:ext cx="3589706" cy="3405574"/>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descr="E:\Omer\לימודים\רשתות\מצגת גוניפר\image01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3289176"/>
            <a:ext cx="4781550" cy="218122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461864" y="2852936"/>
            <a:ext cx="8646640" cy="338554"/>
          </a:xfrm>
          <a:prstGeom prst="rect">
            <a:avLst/>
          </a:prstGeom>
          <a:noFill/>
        </p:spPr>
        <p:txBody>
          <a:bodyPr wrap="square" rtlCol="1">
            <a:spAutoFit/>
          </a:bodyPr>
          <a:lstStyle/>
          <a:p>
            <a:r>
              <a:rPr lang="he-IL" sz="1600" dirty="0">
                <a:latin typeface="Assistant Light" pitchFamily="2" charset="-79"/>
                <a:cs typeface="Assistant Light" pitchFamily="2" charset="-79"/>
              </a:rPr>
              <a:t>עוד דוגמה להבדל שבין </a:t>
            </a:r>
            <a:r>
              <a:rPr lang="en-US" sz="1600" dirty="0">
                <a:latin typeface="Assistant Light" pitchFamily="2" charset="-79"/>
                <a:cs typeface="Assistant Light" pitchFamily="2" charset="-79"/>
              </a:rPr>
              <a:t>show </a:t>
            </a:r>
            <a:r>
              <a:rPr lang="en-US" sz="1600" dirty="0" err="1">
                <a:latin typeface="Assistant Light" pitchFamily="2" charset="-79"/>
                <a:cs typeface="Assistant Light" pitchFamily="2" charset="-79"/>
              </a:rPr>
              <a:t>conf</a:t>
            </a:r>
            <a:r>
              <a:rPr lang="he-IL" sz="1600" dirty="0">
                <a:latin typeface="Assistant Light" pitchFamily="2" charset="-79"/>
                <a:cs typeface="Assistant Light" pitchFamily="2" charset="-79"/>
              </a:rPr>
              <a:t> רגיל ל</a:t>
            </a:r>
            <a:r>
              <a:rPr lang="en-US" sz="1600" dirty="0">
                <a:latin typeface="Assistant Light" pitchFamily="2" charset="-79"/>
                <a:cs typeface="Assistant Light" pitchFamily="2" charset="-79"/>
              </a:rPr>
              <a:t>show </a:t>
            </a:r>
            <a:r>
              <a:rPr lang="en-US" sz="1600" dirty="0" err="1">
                <a:latin typeface="Assistant Light" pitchFamily="2" charset="-79"/>
                <a:cs typeface="Assistant Light" pitchFamily="2" charset="-79"/>
              </a:rPr>
              <a:t>conf</a:t>
            </a:r>
            <a:r>
              <a:rPr lang="he-IL" sz="1600" dirty="0">
                <a:latin typeface="Assistant Light" pitchFamily="2" charset="-79"/>
                <a:cs typeface="Assistant Light" pitchFamily="2" charset="-79"/>
              </a:rPr>
              <a:t> יותר ספציפי</a:t>
            </a:r>
          </a:p>
        </p:txBody>
      </p:sp>
    </p:spTree>
    <p:extLst>
      <p:ext uri="{BB962C8B-B14F-4D97-AF65-F5344CB8AC3E}">
        <p14:creationId xmlns:p14="http://schemas.microsoft.com/office/powerpoint/2010/main" val="3110596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E:\Omer\לימודים\רשתות\מצגת גוניפר\image0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599605"/>
            <a:ext cx="3810000" cy="31527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51520" y="598036"/>
            <a:ext cx="8849668" cy="1815882"/>
          </a:xfrm>
          <a:prstGeom prst="rect">
            <a:avLst/>
          </a:prstGeom>
          <a:noFill/>
        </p:spPr>
        <p:txBody>
          <a:bodyPr wrap="square" rtlCol="1">
            <a:spAutoFit/>
          </a:bodyPr>
          <a:lstStyle/>
          <a:p>
            <a:r>
              <a:rPr lang="en-US" sz="1600" b="1" dirty="0">
                <a:latin typeface="Assistant Light" pitchFamily="2" charset="-79"/>
                <a:cs typeface="Assistant Light" pitchFamily="2" charset="-79"/>
              </a:rPr>
              <a:t>rollback</a:t>
            </a:r>
            <a:endParaRPr lang="he-IL" sz="1600" b="1" dirty="0">
              <a:latin typeface="Assistant Light" pitchFamily="2" charset="-79"/>
              <a:cs typeface="Assistant Light" pitchFamily="2" charset="-79"/>
            </a:endParaRPr>
          </a:p>
          <a:p>
            <a:r>
              <a:rPr lang="he-IL" sz="1600" dirty="0">
                <a:latin typeface="Assistant Light" pitchFamily="2" charset="-79"/>
                <a:cs typeface="Assistant Light" pitchFamily="2" charset="-79"/>
              </a:rPr>
              <a:t>בכל </a:t>
            </a:r>
            <a:r>
              <a:rPr lang="en-US" sz="1600" dirty="0">
                <a:latin typeface="Assistant Light" pitchFamily="2" charset="-79"/>
                <a:cs typeface="Assistant Light" pitchFamily="2" charset="-79"/>
              </a:rPr>
              <a:t>commit</a:t>
            </a:r>
            <a:r>
              <a:rPr lang="he-IL" sz="1600" dirty="0">
                <a:latin typeface="Assistant Light" pitchFamily="2" charset="-79"/>
                <a:cs typeface="Assistant Light" pitchFamily="2" charset="-79"/>
              </a:rPr>
              <a:t> שאנחנו מבצעים, נשמר עותק של כל ההגדרות לאחר השמירה הזו, מספר העותקים משתנה מנתב לנתב, כאן ניתן לראות שיש לנו 12 עותקים לפי תאריכים, כאשר 0 הוא ה</a:t>
            </a:r>
            <a:r>
              <a:rPr lang="en-US" sz="1600" dirty="0">
                <a:latin typeface="Assistant Light" pitchFamily="2" charset="-79"/>
                <a:cs typeface="Assistant Light" pitchFamily="2" charset="-79"/>
              </a:rPr>
              <a:t>running config</a:t>
            </a:r>
            <a:r>
              <a:rPr lang="he-IL" sz="1600" dirty="0">
                <a:latin typeface="Assistant Light" pitchFamily="2" charset="-79"/>
                <a:cs typeface="Assistant Light" pitchFamily="2" charset="-79"/>
              </a:rPr>
              <a:t> הנוכחי ו-12 הוא הכי ישן. התכונה מועילה במידה ועשינו שינויים רבים בהגדרות והתחרטנו, או בביצוע </a:t>
            </a:r>
            <a:r>
              <a:rPr lang="en-US" sz="1600" dirty="0">
                <a:latin typeface="Assistant Light" pitchFamily="2" charset="-79"/>
                <a:cs typeface="Assistant Light" pitchFamily="2" charset="-79"/>
              </a:rPr>
              <a:t>troubleshooting</a:t>
            </a:r>
            <a:r>
              <a:rPr lang="he-IL" sz="1600" dirty="0">
                <a:latin typeface="Assistant Light" pitchFamily="2" charset="-79"/>
                <a:cs typeface="Assistant Light" pitchFamily="2" charset="-79"/>
              </a:rPr>
              <a:t>.</a:t>
            </a:r>
          </a:p>
          <a:p>
            <a:r>
              <a:rPr lang="he-IL" sz="1600" dirty="0">
                <a:latin typeface="Assistant Light" pitchFamily="2" charset="-79"/>
                <a:cs typeface="Assistant Light" pitchFamily="2" charset="-79"/>
              </a:rPr>
              <a:t>בנוסף מ</a:t>
            </a:r>
            <a:r>
              <a:rPr lang="en-US" sz="1600" dirty="0">
                <a:latin typeface="Assistant Light" pitchFamily="2" charset="-79"/>
                <a:cs typeface="Assistant Light" pitchFamily="2" charset="-79"/>
              </a:rPr>
              <a:t>operational mode</a:t>
            </a:r>
            <a:r>
              <a:rPr lang="he-IL" sz="1600" dirty="0">
                <a:latin typeface="Assistant Light" pitchFamily="2" charset="-79"/>
                <a:cs typeface="Assistant Light" pitchFamily="2" charset="-79"/>
              </a:rPr>
              <a:t>. ישנה הפקודה </a:t>
            </a:r>
            <a:r>
              <a:rPr lang="en-US" sz="1600" dirty="0">
                <a:latin typeface="Assistant Light" pitchFamily="2" charset="-79"/>
                <a:cs typeface="Assistant Light" pitchFamily="2" charset="-79"/>
              </a:rPr>
              <a:t>show system rollback compare ‘x’ ‘y’</a:t>
            </a:r>
            <a:r>
              <a:rPr lang="he-IL" sz="1600" dirty="0">
                <a:latin typeface="Assistant Light" pitchFamily="2" charset="-79"/>
                <a:cs typeface="Assistant Light" pitchFamily="2" charset="-79"/>
              </a:rPr>
              <a:t> שמוצגת למטה. והיא מראה לנו את ההבדלים בין שני </a:t>
            </a:r>
            <a:r>
              <a:rPr lang="en-US" sz="1600" dirty="0">
                <a:latin typeface="Assistant Light" pitchFamily="2" charset="-79"/>
                <a:cs typeface="Assistant Light" pitchFamily="2" charset="-79"/>
              </a:rPr>
              <a:t>rollbacks</a:t>
            </a:r>
            <a:r>
              <a:rPr lang="he-IL" sz="1600" dirty="0">
                <a:latin typeface="Assistant Light" pitchFamily="2" charset="-79"/>
                <a:cs typeface="Assistant Light" pitchFamily="2" charset="-79"/>
              </a:rPr>
              <a:t>. כאשר המספר הראשון (3) הוא 'מ' והמספר השני (0) הוא 'עד' . כאן ניתן לראות שמ 3 עד 0 (ההגדרות הנוכחיות) נוספה הגדרה לממשק </a:t>
            </a:r>
            <a:r>
              <a:rPr lang="en-US" sz="1600" dirty="0">
                <a:latin typeface="Assistant Light" pitchFamily="2" charset="-79"/>
                <a:cs typeface="Assistant Light" pitchFamily="2" charset="-79"/>
              </a:rPr>
              <a:t>fe-0/0/6</a:t>
            </a:r>
            <a:r>
              <a:rPr lang="he-IL" sz="1600" dirty="0">
                <a:latin typeface="Assistant Light" pitchFamily="2" charset="-79"/>
                <a:cs typeface="Assistant Light" pitchFamily="2" charset="-79"/>
              </a:rPr>
              <a:t> (סימני +) במידה והוסרה הגדרה, היא תופיע עם סימן (-) לידה.</a:t>
            </a:r>
          </a:p>
        </p:txBody>
      </p:sp>
      <p:pic>
        <p:nvPicPr>
          <p:cNvPr id="6" name="Picture 5" descr="E:\Omer\לימודים\רשתות\מצגת גוניפר\image0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7097" y="2599605"/>
            <a:ext cx="4143375" cy="14097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220072" y="87015"/>
            <a:ext cx="3384376" cy="461665"/>
          </a:xfrm>
          <a:prstGeom prst="rect">
            <a:avLst/>
          </a:prstGeom>
          <a:noFill/>
        </p:spPr>
        <p:txBody>
          <a:bodyPr wrap="square" rtlCol="1">
            <a:spAutoFit/>
          </a:bodyPr>
          <a:lstStyle/>
          <a:p>
            <a:r>
              <a:rPr lang="he-IL" sz="2400" b="1" dirty="0">
                <a:latin typeface="Assistant Light" pitchFamily="2" charset="-79"/>
                <a:cs typeface="Assistant Light" pitchFamily="2" charset="-79"/>
              </a:rPr>
              <a:t>התמצאות בממשק - המשך</a:t>
            </a:r>
          </a:p>
        </p:txBody>
      </p:sp>
      <p:sp>
        <p:nvSpPr>
          <p:cNvPr id="9" name="TextBox 8"/>
          <p:cNvSpPr txBox="1"/>
          <p:nvPr/>
        </p:nvSpPr>
        <p:spPr>
          <a:xfrm>
            <a:off x="8532440" y="44624"/>
            <a:ext cx="576064" cy="584775"/>
          </a:xfrm>
          <a:prstGeom prst="rect">
            <a:avLst/>
          </a:prstGeom>
          <a:noFill/>
        </p:spPr>
        <p:txBody>
          <a:bodyPr wrap="square" rtlCol="1">
            <a:spAutoFit/>
          </a:bodyPr>
          <a:lstStyle/>
          <a:p>
            <a:r>
              <a:rPr lang="en-US" sz="3200" dirty="0">
                <a:latin typeface="Comic Sans MS" pitchFamily="66" charset="0"/>
                <a:cs typeface="Guttman Adii" pitchFamily="2" charset="-79"/>
              </a:rPr>
              <a:t>2</a:t>
            </a:r>
            <a:endParaRPr lang="he-IL" sz="3200" dirty="0">
              <a:latin typeface="Comic Sans MS" pitchFamily="66" charset="0"/>
              <a:cs typeface="Guttman Adii" pitchFamily="2" charset="-79"/>
            </a:endParaRPr>
          </a:p>
        </p:txBody>
      </p:sp>
    </p:spTree>
    <p:extLst>
      <p:ext uri="{BB962C8B-B14F-4D97-AF65-F5344CB8AC3E}">
        <p14:creationId xmlns:p14="http://schemas.microsoft.com/office/powerpoint/2010/main" val="56007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764704"/>
            <a:ext cx="3381375"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220072" y="87015"/>
            <a:ext cx="3384376" cy="461665"/>
          </a:xfrm>
          <a:prstGeom prst="rect">
            <a:avLst/>
          </a:prstGeom>
          <a:noFill/>
        </p:spPr>
        <p:txBody>
          <a:bodyPr wrap="square" rtlCol="1">
            <a:spAutoFit/>
          </a:bodyPr>
          <a:lstStyle/>
          <a:p>
            <a:r>
              <a:rPr lang="en-US" sz="2400" b="1" dirty="0">
                <a:latin typeface="Assistant Light" pitchFamily="2" charset="-79"/>
                <a:cs typeface="Assistant Light" pitchFamily="2" charset="-79"/>
              </a:rPr>
              <a:t>J-Web</a:t>
            </a:r>
            <a:endParaRPr lang="he-IL" sz="2400" b="1" dirty="0">
              <a:latin typeface="Assistant Light" pitchFamily="2" charset="-79"/>
              <a:cs typeface="Assistant Light" pitchFamily="2" charset="-79"/>
            </a:endParaRPr>
          </a:p>
        </p:txBody>
      </p:sp>
      <p:sp>
        <p:nvSpPr>
          <p:cNvPr id="7" name="TextBox 6"/>
          <p:cNvSpPr txBox="1"/>
          <p:nvPr/>
        </p:nvSpPr>
        <p:spPr>
          <a:xfrm>
            <a:off x="8532440" y="44624"/>
            <a:ext cx="576064" cy="584775"/>
          </a:xfrm>
          <a:prstGeom prst="rect">
            <a:avLst/>
          </a:prstGeom>
          <a:noFill/>
        </p:spPr>
        <p:txBody>
          <a:bodyPr wrap="square" rtlCol="1">
            <a:spAutoFit/>
          </a:bodyPr>
          <a:lstStyle/>
          <a:p>
            <a:r>
              <a:rPr lang="en-US" sz="3200" dirty="0">
                <a:latin typeface="Comic Sans MS" pitchFamily="66" charset="0"/>
                <a:cs typeface="Guttman Adii" pitchFamily="2" charset="-79"/>
              </a:rPr>
              <a:t>3</a:t>
            </a:r>
            <a:endParaRPr lang="he-IL" sz="3200" dirty="0">
              <a:latin typeface="Comic Sans MS" pitchFamily="66" charset="0"/>
              <a:cs typeface="Guttman Adii" pitchFamily="2" charset="-79"/>
            </a:endParaRPr>
          </a:p>
        </p:txBody>
      </p:sp>
      <p:pic>
        <p:nvPicPr>
          <p:cNvPr id="1028" name="Picture 4" descr="https://kb.juniper.net/library/CUSTOMERSERVICE/GLOBAL_JTAC/KB%20FOR%20JWEB/JWEB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4478238"/>
            <a:ext cx="11563350" cy="796290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0477" y="1019969"/>
            <a:ext cx="7000875" cy="622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3563" y="3152775"/>
            <a:ext cx="5476875"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600" y="4293096"/>
            <a:ext cx="6181725"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568" y="5157192"/>
            <a:ext cx="540067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2536" y="0"/>
            <a:ext cx="100203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7188" y="-342900"/>
            <a:ext cx="9858376" cy="754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84367" y="910977"/>
            <a:ext cx="6362700"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0618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24128" y="87015"/>
            <a:ext cx="2880320" cy="461665"/>
          </a:xfrm>
          <a:prstGeom prst="rect">
            <a:avLst/>
          </a:prstGeom>
          <a:noFill/>
        </p:spPr>
        <p:txBody>
          <a:bodyPr wrap="square" rtlCol="1">
            <a:spAutoFit/>
          </a:bodyPr>
          <a:lstStyle/>
          <a:p>
            <a:r>
              <a:rPr lang="en-US" sz="2400" b="1" dirty="0">
                <a:latin typeface="Assistant Light" pitchFamily="2" charset="-79"/>
                <a:cs typeface="Assistant Light" pitchFamily="2" charset="-79"/>
              </a:rPr>
              <a:t>Unit, family, l3vlan</a:t>
            </a:r>
            <a:endParaRPr lang="he-IL" sz="2400" b="1" dirty="0">
              <a:latin typeface="Assistant Light" pitchFamily="2" charset="-79"/>
              <a:cs typeface="Assistant Light" pitchFamily="2" charset="-79"/>
            </a:endParaRPr>
          </a:p>
        </p:txBody>
      </p:sp>
      <p:sp>
        <p:nvSpPr>
          <p:cNvPr id="6" name="TextBox 5"/>
          <p:cNvSpPr txBox="1"/>
          <p:nvPr/>
        </p:nvSpPr>
        <p:spPr>
          <a:xfrm>
            <a:off x="251520" y="1283276"/>
            <a:ext cx="8712968" cy="1569660"/>
          </a:xfrm>
          <a:prstGeom prst="rect">
            <a:avLst/>
          </a:prstGeom>
          <a:noFill/>
        </p:spPr>
        <p:txBody>
          <a:bodyPr wrap="square" rtlCol="1">
            <a:spAutoFit/>
          </a:bodyPr>
          <a:lstStyle/>
          <a:p>
            <a:r>
              <a:rPr lang="en-US" sz="1600" dirty="0">
                <a:latin typeface="Assistant Light" pitchFamily="2" charset="-79"/>
                <a:cs typeface="Assistant Light" pitchFamily="2" charset="-79"/>
              </a:rPr>
              <a:t>Unit</a:t>
            </a:r>
            <a:r>
              <a:rPr lang="he-IL" sz="1600" dirty="0">
                <a:latin typeface="Assistant Light" pitchFamily="2" charset="-79"/>
                <a:cs typeface="Assistant Light" pitchFamily="2" charset="-79"/>
              </a:rPr>
              <a:t> – המקבילה ל</a:t>
            </a:r>
            <a:r>
              <a:rPr lang="en-US" sz="1600" dirty="0">
                <a:latin typeface="Assistant Light" pitchFamily="2" charset="-79"/>
                <a:cs typeface="Assistant Light" pitchFamily="2" charset="-79"/>
              </a:rPr>
              <a:t>sub interface</a:t>
            </a:r>
            <a:r>
              <a:rPr lang="he-IL" sz="1600" dirty="0">
                <a:latin typeface="Assistant Light" pitchFamily="2" charset="-79"/>
                <a:cs typeface="Assistant Light" pitchFamily="2" charset="-79"/>
              </a:rPr>
              <a:t> של סיסקו. ההבדל הוא שבנתבי </a:t>
            </a:r>
            <a:r>
              <a:rPr lang="en-US" sz="1600" dirty="0">
                <a:latin typeface="Assistant Light" pitchFamily="2" charset="-79"/>
                <a:cs typeface="Assistant Light" pitchFamily="2" charset="-79"/>
              </a:rPr>
              <a:t>juniper</a:t>
            </a:r>
            <a:r>
              <a:rPr lang="he-IL" sz="1600" dirty="0">
                <a:latin typeface="Assistant Light" pitchFamily="2" charset="-79"/>
                <a:cs typeface="Assistant Light" pitchFamily="2" charset="-79"/>
              </a:rPr>
              <a:t> אי אפשר פשוט להגדיר </a:t>
            </a:r>
            <a:r>
              <a:rPr lang="en-US" sz="1600" dirty="0" err="1">
                <a:latin typeface="Assistant Light" pitchFamily="2" charset="-79"/>
                <a:cs typeface="Assistant Light" pitchFamily="2" charset="-79"/>
              </a:rPr>
              <a:t>ip</a:t>
            </a:r>
            <a:r>
              <a:rPr lang="he-IL" sz="1600" dirty="0">
                <a:latin typeface="Assistant Light" pitchFamily="2" charset="-79"/>
                <a:cs typeface="Assistant Light" pitchFamily="2" charset="-79"/>
              </a:rPr>
              <a:t> על ממשק. הממשק הפשוט (</a:t>
            </a:r>
            <a:r>
              <a:rPr lang="en-US" sz="1600" dirty="0">
                <a:latin typeface="Assistant Light" pitchFamily="2" charset="-79"/>
                <a:cs typeface="Assistant Light" pitchFamily="2" charset="-79"/>
              </a:rPr>
              <a:t>ge-0/0/1</a:t>
            </a:r>
            <a:r>
              <a:rPr lang="he-IL" sz="1600" dirty="0">
                <a:latin typeface="Assistant Light" pitchFamily="2" charset="-79"/>
                <a:cs typeface="Assistant Light" pitchFamily="2" charset="-79"/>
              </a:rPr>
              <a:t> לדוגמה) מתייחס רק למאפיינים הפיזיים של הפורט.  כל ההתייחסות לתקשורת בפרוטוקולים השונים נעשית תחת ה</a:t>
            </a:r>
            <a:r>
              <a:rPr lang="en-US" sz="1600" dirty="0">
                <a:latin typeface="Assistant Light" pitchFamily="2" charset="-79"/>
                <a:cs typeface="Assistant Light" pitchFamily="2" charset="-79"/>
              </a:rPr>
              <a:t>unit</a:t>
            </a:r>
            <a:r>
              <a:rPr lang="he-IL" sz="1600" dirty="0">
                <a:latin typeface="Assistant Light" pitchFamily="2" charset="-79"/>
                <a:cs typeface="Assistant Light" pitchFamily="2" charset="-79"/>
              </a:rPr>
              <a:t> של הממשק. לעומת זאת, ה</a:t>
            </a:r>
            <a:r>
              <a:rPr lang="en-US" sz="1600" dirty="0">
                <a:latin typeface="Assistant Light" pitchFamily="2" charset="-79"/>
                <a:cs typeface="Assistant Light" pitchFamily="2" charset="-79"/>
              </a:rPr>
              <a:t>unit</a:t>
            </a:r>
            <a:r>
              <a:rPr lang="he-IL" sz="1600" dirty="0">
                <a:latin typeface="Assistant Light" pitchFamily="2" charset="-79"/>
                <a:cs typeface="Assistant Light" pitchFamily="2" charset="-79"/>
              </a:rPr>
              <a:t> ברוב הפעמים לא באמת מייצג </a:t>
            </a:r>
            <a:r>
              <a:rPr lang="en-US" sz="1600" dirty="0">
                <a:latin typeface="Assistant Light" pitchFamily="2" charset="-79"/>
                <a:cs typeface="Assistant Light" pitchFamily="2" charset="-79"/>
              </a:rPr>
              <a:t>sub interface</a:t>
            </a:r>
            <a:r>
              <a:rPr lang="he-IL" sz="1600" dirty="0">
                <a:latin typeface="Assistant Light" pitchFamily="2" charset="-79"/>
                <a:cs typeface="Assistant Light" pitchFamily="2" charset="-79"/>
              </a:rPr>
              <a:t> כמו שאנחנו מכירים מסיסקו. כברירת מחדל ה</a:t>
            </a:r>
            <a:r>
              <a:rPr lang="en-US" sz="1600" dirty="0">
                <a:latin typeface="Assistant Light" pitchFamily="2" charset="-79"/>
                <a:cs typeface="Assistant Light" pitchFamily="2" charset="-79"/>
              </a:rPr>
              <a:t>unit</a:t>
            </a:r>
            <a:r>
              <a:rPr lang="he-IL" sz="1600" dirty="0">
                <a:latin typeface="Assistant Light" pitchFamily="2" charset="-79"/>
                <a:cs typeface="Assistant Light" pitchFamily="2" charset="-79"/>
              </a:rPr>
              <a:t> היחידי שזמין לנו לעבודה מידית בכל ממשק הוא </a:t>
            </a:r>
            <a:r>
              <a:rPr lang="en-US" sz="1600" dirty="0">
                <a:latin typeface="Assistant Light" pitchFamily="2" charset="-79"/>
                <a:cs typeface="Assistant Light" pitchFamily="2" charset="-79"/>
              </a:rPr>
              <a:t>unit0</a:t>
            </a:r>
            <a:r>
              <a:rPr lang="he-IL" sz="1600" dirty="0">
                <a:latin typeface="Assistant Light" pitchFamily="2" charset="-79"/>
                <a:cs typeface="Assistant Light" pitchFamily="2" charset="-79"/>
              </a:rPr>
              <a:t>.</a:t>
            </a:r>
          </a:p>
          <a:p>
            <a:r>
              <a:rPr lang="he-IL" sz="1600" dirty="0">
                <a:latin typeface="Assistant Light" pitchFamily="2" charset="-79"/>
                <a:cs typeface="Assistant Light" pitchFamily="2" charset="-79"/>
              </a:rPr>
              <a:t>על מנת לעבוד עם מספרי </a:t>
            </a:r>
            <a:r>
              <a:rPr lang="en-US" sz="1600" dirty="0">
                <a:latin typeface="Assistant Light" pitchFamily="2" charset="-79"/>
                <a:cs typeface="Assistant Light" pitchFamily="2" charset="-79"/>
              </a:rPr>
              <a:t>unit</a:t>
            </a:r>
            <a:r>
              <a:rPr lang="he-IL" sz="1600" dirty="0">
                <a:latin typeface="Assistant Light" pitchFamily="2" charset="-79"/>
                <a:cs typeface="Assistant Light" pitchFamily="2" charset="-79"/>
              </a:rPr>
              <a:t> נוספים נצטרך להגדיר אנקפסולציה בממשק הפיזי.</a:t>
            </a:r>
          </a:p>
          <a:p>
            <a:r>
              <a:rPr lang="he-IL" sz="1600" dirty="0">
                <a:latin typeface="Assistant Light" pitchFamily="2" charset="-79"/>
                <a:cs typeface="Assistant Light" pitchFamily="2" charset="-79"/>
              </a:rPr>
              <a:t>יש לשים לב ש</a:t>
            </a:r>
            <a:r>
              <a:rPr lang="en-US" sz="1600" dirty="0">
                <a:latin typeface="Assistant Light" pitchFamily="2" charset="-79"/>
                <a:cs typeface="Assistant Light" pitchFamily="2" charset="-79"/>
              </a:rPr>
              <a:t>unit0</a:t>
            </a:r>
            <a:r>
              <a:rPr lang="he-IL" sz="1600" dirty="0">
                <a:latin typeface="Assistant Light" pitchFamily="2" charset="-79"/>
                <a:cs typeface="Assistant Light" pitchFamily="2" charset="-79"/>
              </a:rPr>
              <a:t> בממשק </a:t>
            </a:r>
            <a:r>
              <a:rPr lang="en-US" sz="1600" dirty="0">
                <a:latin typeface="Assistant Light" pitchFamily="2" charset="-79"/>
                <a:cs typeface="Assistant Light" pitchFamily="2" charset="-79"/>
              </a:rPr>
              <a:t>ge-0/0/1</a:t>
            </a:r>
            <a:r>
              <a:rPr lang="he-IL" sz="1600" dirty="0">
                <a:latin typeface="Assistant Light" pitchFamily="2" charset="-79"/>
                <a:cs typeface="Assistant Light" pitchFamily="2" charset="-79"/>
              </a:rPr>
              <a:t> אינו קשור בשום צורה ל</a:t>
            </a:r>
            <a:r>
              <a:rPr lang="en-US" sz="1600" dirty="0">
                <a:latin typeface="Assistant Light" pitchFamily="2" charset="-79"/>
                <a:cs typeface="Assistant Light" pitchFamily="2" charset="-79"/>
              </a:rPr>
              <a:t>unit0</a:t>
            </a:r>
            <a:r>
              <a:rPr lang="he-IL" sz="1600" dirty="0">
                <a:latin typeface="Assistant Light" pitchFamily="2" charset="-79"/>
                <a:cs typeface="Assistant Light" pitchFamily="2" charset="-79"/>
              </a:rPr>
              <a:t> בממשק אחר, </a:t>
            </a:r>
            <a:r>
              <a:rPr lang="en-US" sz="1600" dirty="0">
                <a:latin typeface="Assistant Light" pitchFamily="2" charset="-79"/>
                <a:cs typeface="Assistant Light" pitchFamily="2" charset="-79"/>
              </a:rPr>
              <a:t>ge-0/0/2</a:t>
            </a:r>
            <a:r>
              <a:rPr lang="he-IL" sz="1600" dirty="0">
                <a:latin typeface="Assistant Light" pitchFamily="2" charset="-79"/>
                <a:cs typeface="Assistant Light" pitchFamily="2" charset="-79"/>
              </a:rPr>
              <a:t> למשל. </a:t>
            </a:r>
          </a:p>
        </p:txBody>
      </p:sp>
      <p:sp>
        <p:nvSpPr>
          <p:cNvPr id="7" name="TextBox 6"/>
          <p:cNvSpPr txBox="1"/>
          <p:nvPr/>
        </p:nvSpPr>
        <p:spPr>
          <a:xfrm>
            <a:off x="467544" y="548680"/>
            <a:ext cx="8496944" cy="584775"/>
          </a:xfrm>
          <a:prstGeom prst="rect">
            <a:avLst/>
          </a:prstGeom>
          <a:noFill/>
        </p:spPr>
        <p:txBody>
          <a:bodyPr wrap="square" rtlCol="1">
            <a:spAutoFit/>
          </a:bodyPr>
          <a:lstStyle/>
          <a:p>
            <a:r>
              <a:rPr lang="he-IL" sz="1600" dirty="0">
                <a:latin typeface="Assistant Light" pitchFamily="2" charset="-79"/>
                <a:cs typeface="Assistant Light" pitchFamily="2" charset="-79"/>
              </a:rPr>
              <a:t>כפי ששמנו לב,</a:t>
            </a:r>
            <a:r>
              <a:rPr lang="en-US" sz="1600" dirty="0">
                <a:latin typeface="Assistant Light" pitchFamily="2" charset="-79"/>
                <a:cs typeface="Assistant Light" pitchFamily="2" charset="-79"/>
              </a:rPr>
              <a:t> </a:t>
            </a:r>
            <a:r>
              <a:rPr lang="he-IL" sz="1600" dirty="0">
                <a:latin typeface="Assistant Light" pitchFamily="2" charset="-79"/>
                <a:cs typeface="Assistant Light" pitchFamily="2" charset="-79"/>
              </a:rPr>
              <a:t> </a:t>
            </a:r>
            <a:r>
              <a:rPr lang="en-US" sz="1600" dirty="0">
                <a:latin typeface="Assistant Light" pitchFamily="2" charset="-79"/>
                <a:cs typeface="Assistant Light" pitchFamily="2" charset="-79"/>
              </a:rPr>
              <a:t>juniper</a:t>
            </a:r>
            <a:r>
              <a:rPr lang="he-IL" sz="1600" dirty="0">
                <a:latin typeface="Assistant Light" pitchFamily="2" charset="-79"/>
                <a:cs typeface="Assistant Light" pitchFamily="2" charset="-79"/>
              </a:rPr>
              <a:t> נחשב למדויק יותר מ</a:t>
            </a:r>
            <a:r>
              <a:rPr lang="en-US" sz="1600" dirty="0">
                <a:latin typeface="Assistant Light" pitchFamily="2" charset="-79"/>
                <a:cs typeface="Assistant Light" pitchFamily="2" charset="-79"/>
              </a:rPr>
              <a:t>cisco</a:t>
            </a:r>
            <a:r>
              <a:rPr lang="he-IL" sz="1600" dirty="0">
                <a:latin typeface="Assistant Light" pitchFamily="2" charset="-79"/>
                <a:cs typeface="Assistant Light" pitchFamily="2" charset="-79"/>
              </a:rPr>
              <a:t> בדרך שבה מגדירים דברים. מרכיב עיקרי בתפיסה זו הוא אופן הגדרת הממשקים שיוסבר כאן.</a:t>
            </a:r>
          </a:p>
        </p:txBody>
      </p:sp>
      <p:sp>
        <p:nvSpPr>
          <p:cNvPr id="8" name="TextBox 7"/>
          <p:cNvSpPr txBox="1"/>
          <p:nvPr/>
        </p:nvSpPr>
        <p:spPr>
          <a:xfrm>
            <a:off x="251520" y="2996952"/>
            <a:ext cx="8712968" cy="830997"/>
          </a:xfrm>
          <a:prstGeom prst="rect">
            <a:avLst/>
          </a:prstGeom>
          <a:noFill/>
        </p:spPr>
        <p:txBody>
          <a:bodyPr wrap="square" rtlCol="1">
            <a:spAutoFit/>
          </a:bodyPr>
          <a:lstStyle/>
          <a:p>
            <a:r>
              <a:rPr lang="en-US" sz="1600" dirty="0">
                <a:latin typeface="Assistant Light" pitchFamily="2" charset="-79"/>
                <a:cs typeface="Assistant Light" pitchFamily="2" charset="-79"/>
              </a:rPr>
              <a:t>Family</a:t>
            </a:r>
            <a:r>
              <a:rPr lang="he-IL" sz="1600" dirty="0">
                <a:latin typeface="Assistant Light" pitchFamily="2" charset="-79"/>
                <a:cs typeface="Assistant Light" pitchFamily="2" charset="-79"/>
              </a:rPr>
              <a:t> – מושג שלא קיים בסיסקו. לכל </a:t>
            </a:r>
            <a:r>
              <a:rPr lang="en-US" sz="1600" dirty="0">
                <a:latin typeface="Assistant Light" pitchFamily="2" charset="-79"/>
                <a:cs typeface="Assistant Light" pitchFamily="2" charset="-79"/>
              </a:rPr>
              <a:t>unit</a:t>
            </a:r>
            <a:r>
              <a:rPr lang="he-IL" sz="1600" dirty="0">
                <a:latin typeface="Assistant Light" pitchFamily="2" charset="-79"/>
                <a:cs typeface="Assistant Light" pitchFamily="2" charset="-79"/>
              </a:rPr>
              <a:t> צריך להיות מוגדר גם </a:t>
            </a:r>
            <a:r>
              <a:rPr lang="en-US" sz="1600" dirty="0">
                <a:latin typeface="Assistant Light" pitchFamily="2" charset="-79"/>
                <a:cs typeface="Assistant Light" pitchFamily="2" charset="-79"/>
              </a:rPr>
              <a:t>family</a:t>
            </a:r>
            <a:r>
              <a:rPr lang="he-IL" sz="1600" dirty="0">
                <a:latin typeface="Assistant Light" pitchFamily="2" charset="-79"/>
                <a:cs typeface="Assistant Light" pitchFamily="2" charset="-79"/>
              </a:rPr>
              <a:t>. אפשר לתאר את ההגדרה בתור קביעת הפרוטוקול של הממשק. שני ה</a:t>
            </a:r>
            <a:r>
              <a:rPr lang="en-US" sz="1600" dirty="0">
                <a:latin typeface="Assistant Light" pitchFamily="2" charset="-79"/>
                <a:cs typeface="Assistant Light" pitchFamily="2" charset="-79"/>
              </a:rPr>
              <a:t>family</a:t>
            </a:r>
            <a:r>
              <a:rPr lang="he-IL" sz="1600" dirty="0">
                <a:latin typeface="Assistant Light" pitchFamily="2" charset="-79"/>
                <a:cs typeface="Assistant Light" pitchFamily="2" charset="-79"/>
              </a:rPr>
              <a:t> שאנחנו בעיקר נעבוד איתם הם </a:t>
            </a:r>
            <a:r>
              <a:rPr lang="en-US" sz="1600" dirty="0">
                <a:latin typeface="Assistant Light" pitchFamily="2" charset="-79"/>
                <a:cs typeface="Assistant Light" pitchFamily="2" charset="-79"/>
              </a:rPr>
              <a:t>ethernet-switching</a:t>
            </a:r>
            <a:r>
              <a:rPr lang="he-IL" sz="1600" dirty="0">
                <a:latin typeface="Assistant Light" pitchFamily="2" charset="-79"/>
                <a:cs typeface="Assistant Light" pitchFamily="2" charset="-79"/>
              </a:rPr>
              <a:t> (הגדרת </a:t>
            </a:r>
            <a:r>
              <a:rPr lang="en-US" sz="1600" dirty="0">
                <a:latin typeface="Assistant Light" pitchFamily="2" charset="-79"/>
                <a:cs typeface="Assistant Light" pitchFamily="2" charset="-79"/>
              </a:rPr>
              <a:t>vlan</a:t>
            </a:r>
            <a:r>
              <a:rPr lang="he-IL" sz="1600" dirty="0">
                <a:latin typeface="Assistant Light" pitchFamily="2" charset="-79"/>
                <a:cs typeface="Assistant Light" pitchFamily="2" charset="-79"/>
              </a:rPr>
              <a:t>) ו- </a:t>
            </a:r>
            <a:r>
              <a:rPr lang="en-US" sz="1600" dirty="0">
                <a:latin typeface="Assistant Light" pitchFamily="2" charset="-79"/>
                <a:cs typeface="Assistant Light" pitchFamily="2" charset="-79"/>
              </a:rPr>
              <a:t>inet</a:t>
            </a:r>
            <a:r>
              <a:rPr lang="he-IL" sz="1600" dirty="0">
                <a:latin typeface="Assistant Light" pitchFamily="2" charset="-79"/>
                <a:cs typeface="Assistant Light" pitchFamily="2" charset="-79"/>
              </a:rPr>
              <a:t> (הגדרת </a:t>
            </a:r>
            <a:r>
              <a:rPr lang="en-US" sz="1600" dirty="0">
                <a:latin typeface="Assistant Light" pitchFamily="2" charset="-79"/>
                <a:cs typeface="Assistant Light" pitchFamily="2" charset="-79"/>
              </a:rPr>
              <a:t>ipv4</a:t>
            </a:r>
            <a:r>
              <a:rPr lang="he-IL" sz="1600" dirty="0">
                <a:latin typeface="Assistant Light" pitchFamily="2" charset="-79"/>
                <a:cs typeface="Assistant Light" pitchFamily="2" charset="-79"/>
              </a:rPr>
              <a:t>). הסוגים הנוספים שקיימים הם </a:t>
            </a:r>
            <a:r>
              <a:rPr lang="en-US" sz="1600" dirty="0">
                <a:latin typeface="Assistant Light" pitchFamily="2" charset="-79"/>
                <a:cs typeface="Assistant Light" pitchFamily="2" charset="-79"/>
              </a:rPr>
              <a:t>inet6,iso,mpls,pppoe</a:t>
            </a:r>
            <a:r>
              <a:rPr lang="he-IL" sz="1600" dirty="0">
                <a:latin typeface="Assistant Light" pitchFamily="2" charset="-79"/>
                <a:cs typeface="Assistant Light" pitchFamily="2" charset="-79"/>
              </a:rPr>
              <a:t> ועוד.</a:t>
            </a:r>
          </a:p>
        </p:txBody>
      </p:sp>
      <p:sp>
        <p:nvSpPr>
          <p:cNvPr id="9" name="TextBox 8"/>
          <p:cNvSpPr txBox="1"/>
          <p:nvPr/>
        </p:nvSpPr>
        <p:spPr>
          <a:xfrm>
            <a:off x="251520" y="3861048"/>
            <a:ext cx="8712968" cy="584775"/>
          </a:xfrm>
          <a:prstGeom prst="rect">
            <a:avLst/>
          </a:prstGeom>
          <a:noFill/>
        </p:spPr>
        <p:txBody>
          <a:bodyPr wrap="square" rtlCol="1">
            <a:spAutoFit/>
          </a:bodyPr>
          <a:lstStyle/>
          <a:p>
            <a:r>
              <a:rPr lang="en-US" sz="1600" dirty="0">
                <a:latin typeface="Assistant Light" pitchFamily="2" charset="-79"/>
                <a:cs typeface="Assistant Light" pitchFamily="2" charset="-79"/>
              </a:rPr>
              <a:t>Vlan</a:t>
            </a:r>
            <a:r>
              <a:rPr lang="he-IL" sz="1600" dirty="0">
                <a:latin typeface="Assistant Light" pitchFamily="2" charset="-79"/>
                <a:cs typeface="Assistant Light" pitchFamily="2" charset="-79"/>
              </a:rPr>
              <a:t> – בג'וניפר ה</a:t>
            </a:r>
            <a:r>
              <a:rPr lang="en-US" sz="1600" dirty="0">
                <a:latin typeface="Assistant Light" pitchFamily="2" charset="-79"/>
                <a:cs typeface="Assistant Light" pitchFamily="2" charset="-79"/>
              </a:rPr>
              <a:t>vlan</a:t>
            </a:r>
            <a:r>
              <a:rPr lang="he-IL" sz="1600" dirty="0">
                <a:latin typeface="Assistant Light" pitchFamily="2" charset="-79"/>
                <a:cs typeface="Assistant Light" pitchFamily="2" charset="-79"/>
              </a:rPr>
              <a:t> מתפקד רק בתור </a:t>
            </a:r>
            <a:r>
              <a:rPr lang="en-US" sz="1600" dirty="0">
                <a:latin typeface="Assistant Light" pitchFamily="2" charset="-79"/>
                <a:cs typeface="Assistant Light" pitchFamily="2" charset="-79"/>
              </a:rPr>
              <a:t>layer 2</a:t>
            </a:r>
            <a:r>
              <a:rPr lang="he-IL" sz="1600" dirty="0">
                <a:latin typeface="Assistant Light" pitchFamily="2" charset="-79"/>
                <a:cs typeface="Assistant Light" pitchFamily="2" charset="-79"/>
              </a:rPr>
              <a:t> ובשביל לשייך לו כתובת </a:t>
            </a:r>
            <a:r>
              <a:rPr lang="en-US" sz="1600" dirty="0" err="1">
                <a:latin typeface="Assistant Light" pitchFamily="2" charset="-79"/>
                <a:cs typeface="Assistant Light" pitchFamily="2" charset="-79"/>
              </a:rPr>
              <a:t>ip</a:t>
            </a:r>
            <a:r>
              <a:rPr lang="he-IL" sz="1600" dirty="0">
                <a:latin typeface="Assistant Light" pitchFamily="2" charset="-79"/>
                <a:cs typeface="Assistant Light" pitchFamily="2" charset="-79"/>
              </a:rPr>
              <a:t> כמו שאנחנו מכירים מסיסקו אנחנו נצטרך לקשר אותו אל </a:t>
            </a:r>
            <a:r>
              <a:rPr lang="en-US" sz="1600" dirty="0">
                <a:latin typeface="Assistant Light" pitchFamily="2" charset="-79"/>
                <a:cs typeface="Assistant Light" pitchFamily="2" charset="-79"/>
              </a:rPr>
              <a:t>l3-interface</a:t>
            </a:r>
            <a:r>
              <a:rPr lang="he-IL" sz="1600" dirty="0">
                <a:latin typeface="Assistant Light" pitchFamily="2" charset="-79"/>
                <a:cs typeface="Assistant Light" pitchFamily="2" charset="-79"/>
              </a:rPr>
              <a:t>. ההגדרה נמצאת בראש עץ ההגדרות (</a:t>
            </a:r>
            <a:r>
              <a:rPr lang="en-US" sz="1600" dirty="0">
                <a:latin typeface="Assistant Light" pitchFamily="2" charset="-79"/>
                <a:cs typeface="Assistant Light" pitchFamily="2" charset="-79"/>
              </a:rPr>
              <a:t>configure vlans</a:t>
            </a:r>
            <a:r>
              <a:rPr lang="he-IL" sz="1600" dirty="0">
                <a:latin typeface="Assistant Light" pitchFamily="2" charset="-79"/>
                <a:cs typeface="Assistant Light" pitchFamily="2" charset="-79"/>
              </a:rPr>
              <a:t>)</a:t>
            </a:r>
          </a:p>
        </p:txBody>
      </p:sp>
      <p:sp>
        <p:nvSpPr>
          <p:cNvPr id="10" name="TextBox 9"/>
          <p:cNvSpPr txBox="1"/>
          <p:nvPr/>
        </p:nvSpPr>
        <p:spPr>
          <a:xfrm>
            <a:off x="251520" y="6165304"/>
            <a:ext cx="8712968" cy="584775"/>
          </a:xfrm>
          <a:prstGeom prst="rect">
            <a:avLst/>
          </a:prstGeom>
          <a:noFill/>
        </p:spPr>
        <p:txBody>
          <a:bodyPr wrap="square" rtlCol="1">
            <a:spAutoFit/>
          </a:bodyPr>
          <a:lstStyle/>
          <a:p>
            <a:r>
              <a:rPr lang="en-US" sz="1600" dirty="0">
                <a:latin typeface="Assistant Light" pitchFamily="2" charset="-79"/>
                <a:cs typeface="Assistant Light" pitchFamily="2" charset="-79"/>
              </a:rPr>
              <a:t>l3-interface</a:t>
            </a:r>
            <a:r>
              <a:rPr lang="he-IL" sz="1600" dirty="0">
                <a:latin typeface="Assistant Light" pitchFamily="2" charset="-79"/>
                <a:cs typeface="Assistant Light" pitchFamily="2" charset="-79"/>
              </a:rPr>
              <a:t> -  זוהי הגדרה שנמצאת בתוך (</a:t>
            </a:r>
            <a:r>
              <a:rPr lang="en-US" sz="1600" dirty="0">
                <a:latin typeface="Assistant Light" pitchFamily="2" charset="-79"/>
                <a:cs typeface="Assistant Light" pitchFamily="2" charset="-79"/>
              </a:rPr>
              <a:t>configure vlans </a:t>
            </a:r>
            <a:r>
              <a:rPr lang="en-US" sz="1600" u="sng" dirty="0">
                <a:latin typeface="Assistant Light" pitchFamily="2" charset="-79"/>
                <a:cs typeface="Assistant Light" pitchFamily="2" charset="-79"/>
              </a:rPr>
              <a:t>vlan-name</a:t>
            </a:r>
            <a:r>
              <a:rPr lang="he-IL" sz="1600" dirty="0">
                <a:latin typeface="Assistant Light" pitchFamily="2" charset="-79"/>
                <a:cs typeface="Assistant Light" pitchFamily="2" charset="-79"/>
              </a:rPr>
              <a:t>) והיא עושה את הקישור בין ה</a:t>
            </a:r>
            <a:r>
              <a:rPr lang="en-US" sz="1600" dirty="0">
                <a:latin typeface="Assistant Light" pitchFamily="2" charset="-79"/>
                <a:cs typeface="Assistant Light" pitchFamily="2" charset="-79"/>
              </a:rPr>
              <a:t>unit</a:t>
            </a:r>
            <a:r>
              <a:rPr lang="he-IL" sz="1600" dirty="0">
                <a:latin typeface="Assistant Light" pitchFamily="2" charset="-79"/>
                <a:cs typeface="Assistant Light" pitchFamily="2" charset="-79"/>
              </a:rPr>
              <a:t> שלנו בממשק ה</a:t>
            </a:r>
            <a:r>
              <a:rPr lang="en-US" sz="1600" dirty="0" err="1">
                <a:latin typeface="Assistant Light" pitchFamily="2" charset="-79"/>
                <a:cs typeface="Assistant Light" pitchFamily="2" charset="-79"/>
              </a:rPr>
              <a:t>rvi</a:t>
            </a:r>
            <a:r>
              <a:rPr lang="he-IL" sz="1600" dirty="0">
                <a:latin typeface="Assistant Light" pitchFamily="2" charset="-79"/>
                <a:cs typeface="Assistant Light" pitchFamily="2" charset="-79"/>
              </a:rPr>
              <a:t> (</a:t>
            </a:r>
            <a:r>
              <a:rPr lang="en-US" sz="1600" dirty="0">
                <a:latin typeface="Assistant Light" pitchFamily="2" charset="-79"/>
                <a:cs typeface="Assistant Light" pitchFamily="2" charset="-79"/>
              </a:rPr>
              <a:t>vlan</a:t>
            </a:r>
            <a:r>
              <a:rPr lang="he-IL" sz="1600" dirty="0">
                <a:latin typeface="Assistant Light" pitchFamily="2" charset="-79"/>
                <a:cs typeface="Assistant Light" pitchFamily="2" charset="-79"/>
              </a:rPr>
              <a:t>) לבין ה</a:t>
            </a:r>
            <a:r>
              <a:rPr lang="en-US" sz="1600" dirty="0">
                <a:latin typeface="Assistant Light" pitchFamily="2" charset="-79"/>
                <a:cs typeface="Assistant Light" pitchFamily="2" charset="-79"/>
              </a:rPr>
              <a:t>vlan-id</a:t>
            </a:r>
            <a:r>
              <a:rPr lang="he-IL" sz="1600" dirty="0">
                <a:latin typeface="Assistant Light" pitchFamily="2" charset="-79"/>
                <a:cs typeface="Assistant Light" pitchFamily="2" charset="-79"/>
              </a:rPr>
              <a:t> שלנו.</a:t>
            </a:r>
          </a:p>
        </p:txBody>
      </p:sp>
      <p:sp>
        <p:nvSpPr>
          <p:cNvPr id="11" name="TextBox 10"/>
          <p:cNvSpPr txBox="1"/>
          <p:nvPr/>
        </p:nvSpPr>
        <p:spPr>
          <a:xfrm>
            <a:off x="251520" y="4509120"/>
            <a:ext cx="8712968" cy="1569660"/>
          </a:xfrm>
          <a:prstGeom prst="rect">
            <a:avLst/>
          </a:prstGeom>
          <a:noFill/>
        </p:spPr>
        <p:txBody>
          <a:bodyPr wrap="square" rtlCol="1">
            <a:spAutoFit/>
          </a:bodyPr>
          <a:lstStyle/>
          <a:p>
            <a:r>
              <a:rPr lang="en-US" sz="1600" dirty="0">
                <a:latin typeface="Assistant Light" pitchFamily="2" charset="-79"/>
                <a:cs typeface="Assistant Light" pitchFamily="2" charset="-79"/>
              </a:rPr>
              <a:t>Routed Vlan Interface (RVI)</a:t>
            </a:r>
            <a:r>
              <a:rPr lang="he-IL" sz="1600" dirty="0">
                <a:latin typeface="Assistant Light" pitchFamily="2" charset="-79"/>
                <a:cs typeface="Assistant Light" pitchFamily="2" charset="-79"/>
              </a:rPr>
              <a:t> – זהו ממשק וירטואלי המוגדר מראש בנתב ונועד לתת ל</a:t>
            </a:r>
            <a:r>
              <a:rPr lang="en-US" sz="1600" dirty="0">
                <a:latin typeface="Assistant Light" pitchFamily="2" charset="-79"/>
                <a:cs typeface="Assistant Light" pitchFamily="2" charset="-79"/>
              </a:rPr>
              <a:t>vlan</a:t>
            </a:r>
            <a:r>
              <a:rPr lang="he-IL" sz="1600" dirty="0">
                <a:latin typeface="Assistant Light" pitchFamily="2" charset="-79"/>
                <a:cs typeface="Assistant Light" pitchFamily="2" charset="-79"/>
              </a:rPr>
              <a:t> שלנו תכונות </a:t>
            </a:r>
            <a:r>
              <a:rPr lang="en-US" sz="1600" dirty="0">
                <a:latin typeface="Assistant Light" pitchFamily="2" charset="-79"/>
                <a:cs typeface="Assistant Light" pitchFamily="2" charset="-79"/>
              </a:rPr>
              <a:t>l3</a:t>
            </a:r>
            <a:r>
              <a:rPr lang="he-IL" sz="1600" dirty="0">
                <a:latin typeface="Assistant Light" pitchFamily="2" charset="-79"/>
                <a:cs typeface="Assistant Light" pitchFamily="2" charset="-79"/>
              </a:rPr>
              <a:t>. השם שלו הוא </a:t>
            </a:r>
            <a:r>
              <a:rPr lang="en-US" sz="1600" dirty="0">
                <a:latin typeface="Assistant Light" pitchFamily="2" charset="-79"/>
                <a:cs typeface="Assistant Light" pitchFamily="2" charset="-79"/>
              </a:rPr>
              <a:t>vlan</a:t>
            </a:r>
            <a:r>
              <a:rPr lang="he-IL" sz="1600" dirty="0">
                <a:latin typeface="Assistant Light" pitchFamily="2" charset="-79"/>
                <a:cs typeface="Assistant Light" pitchFamily="2" charset="-79"/>
              </a:rPr>
              <a:t> והוא נמצא בתוך </a:t>
            </a:r>
            <a:r>
              <a:rPr lang="en-US" sz="1600" dirty="0">
                <a:latin typeface="Assistant Light" pitchFamily="2" charset="-79"/>
                <a:cs typeface="Assistant Light" pitchFamily="2" charset="-79"/>
              </a:rPr>
              <a:t>interfaces</a:t>
            </a:r>
            <a:r>
              <a:rPr lang="he-IL" sz="1600" dirty="0">
                <a:latin typeface="Assistant Light" pitchFamily="2" charset="-79"/>
                <a:cs typeface="Assistant Light" pitchFamily="2" charset="-79"/>
              </a:rPr>
              <a:t> (</a:t>
            </a:r>
            <a:r>
              <a:rPr lang="en-US" sz="1600" dirty="0">
                <a:latin typeface="Assistant Light" pitchFamily="2" charset="-79"/>
                <a:cs typeface="Assistant Light" pitchFamily="2" charset="-79"/>
              </a:rPr>
              <a:t>configure interfaces vlan</a:t>
            </a:r>
            <a:r>
              <a:rPr lang="he-IL" sz="1600" dirty="0">
                <a:latin typeface="Assistant Light" pitchFamily="2" charset="-79"/>
                <a:cs typeface="Assistant Light" pitchFamily="2" charset="-79"/>
              </a:rPr>
              <a:t>). צורת העבודה המקובלת היא שבעבור כל </a:t>
            </a:r>
            <a:r>
              <a:rPr lang="en-US" sz="1600" dirty="0">
                <a:latin typeface="Assistant Light" pitchFamily="2" charset="-79"/>
                <a:cs typeface="Assistant Light" pitchFamily="2" charset="-79"/>
              </a:rPr>
              <a:t>vlan l3</a:t>
            </a:r>
            <a:r>
              <a:rPr lang="he-IL" sz="1600" dirty="0">
                <a:latin typeface="Assistant Light" pitchFamily="2" charset="-79"/>
                <a:cs typeface="Assistant Light" pitchFamily="2" charset="-79"/>
              </a:rPr>
              <a:t> שיש לנו. אנחנו מגדירים </a:t>
            </a:r>
            <a:r>
              <a:rPr lang="en-US" sz="1600" dirty="0">
                <a:latin typeface="Assistant Light" pitchFamily="2" charset="-79"/>
                <a:cs typeface="Assistant Light" pitchFamily="2" charset="-79"/>
              </a:rPr>
              <a:t>unit</a:t>
            </a:r>
            <a:r>
              <a:rPr lang="he-IL" sz="1600" dirty="0">
                <a:latin typeface="Assistant Light" pitchFamily="2" charset="-79"/>
                <a:cs typeface="Assistant Light" pitchFamily="2" charset="-79"/>
              </a:rPr>
              <a:t> שהמספר שלה הוא כמו ה</a:t>
            </a:r>
            <a:r>
              <a:rPr lang="en-US" sz="1600" dirty="0">
                <a:latin typeface="Assistant Light" pitchFamily="2" charset="-79"/>
                <a:cs typeface="Assistant Light" pitchFamily="2" charset="-79"/>
              </a:rPr>
              <a:t>vlan-id</a:t>
            </a:r>
            <a:r>
              <a:rPr lang="he-IL" sz="1600" dirty="0">
                <a:latin typeface="Assistant Light" pitchFamily="2" charset="-79"/>
                <a:cs typeface="Assistant Light" pitchFamily="2" charset="-79"/>
              </a:rPr>
              <a:t> (אפשר גם לתת ל</a:t>
            </a:r>
            <a:r>
              <a:rPr lang="en-US" sz="1600" dirty="0">
                <a:latin typeface="Assistant Light" pitchFamily="2" charset="-79"/>
                <a:cs typeface="Assistant Light" pitchFamily="2" charset="-79"/>
              </a:rPr>
              <a:t>unit</a:t>
            </a:r>
            <a:r>
              <a:rPr lang="he-IL" sz="1600" dirty="0">
                <a:latin typeface="Assistant Light" pitchFamily="2" charset="-79"/>
                <a:cs typeface="Assistant Light" pitchFamily="2" charset="-79"/>
              </a:rPr>
              <a:t> מספר אחר אבל זה יקשה מאוד על תחזוקה של כמה </a:t>
            </a:r>
            <a:r>
              <a:rPr lang="en-US" sz="1600" dirty="0">
                <a:latin typeface="Assistant Light" pitchFamily="2" charset="-79"/>
                <a:cs typeface="Assistant Light" pitchFamily="2" charset="-79"/>
              </a:rPr>
              <a:t>vlan</a:t>
            </a:r>
            <a:r>
              <a:rPr lang="he-IL" sz="1600" dirty="0">
                <a:latin typeface="Assistant Light" pitchFamily="2" charset="-79"/>
                <a:cs typeface="Assistant Light" pitchFamily="2" charset="-79"/>
              </a:rPr>
              <a:t>ים בנתב ואנחנו מאוד שונאים אנשים שעושים דברים כאלה). </a:t>
            </a:r>
          </a:p>
          <a:p>
            <a:r>
              <a:rPr lang="he-IL" sz="1600" dirty="0">
                <a:latin typeface="Assistant Light" pitchFamily="2" charset="-79"/>
                <a:cs typeface="Assistant Light" pitchFamily="2" charset="-79"/>
              </a:rPr>
              <a:t>בחלק מהמתגים/נתבים יש </a:t>
            </a:r>
            <a:r>
              <a:rPr lang="en-US" sz="1600" dirty="0" err="1">
                <a:latin typeface="Assistant Light" pitchFamily="2" charset="-79"/>
                <a:cs typeface="Assistant Light" pitchFamily="2" charset="-79"/>
              </a:rPr>
              <a:t>irb</a:t>
            </a:r>
            <a:r>
              <a:rPr lang="he-IL" sz="1600" dirty="0">
                <a:latin typeface="Assistant Light" pitchFamily="2" charset="-79"/>
                <a:cs typeface="Assistant Light" pitchFamily="2" charset="-79"/>
              </a:rPr>
              <a:t> במקום </a:t>
            </a:r>
            <a:r>
              <a:rPr lang="en-US" sz="1600" dirty="0" err="1">
                <a:latin typeface="Assistant Light" pitchFamily="2" charset="-79"/>
                <a:cs typeface="Assistant Light" pitchFamily="2" charset="-79"/>
              </a:rPr>
              <a:t>rvi</a:t>
            </a:r>
            <a:r>
              <a:rPr lang="he-IL" sz="1600" dirty="0">
                <a:latin typeface="Assistant Light" pitchFamily="2" charset="-79"/>
                <a:cs typeface="Assistant Light" pitchFamily="2" charset="-79"/>
              </a:rPr>
              <a:t> והכל פחות או יותר זהה מלבד זה שמחליפים את שם הממשק </a:t>
            </a:r>
            <a:r>
              <a:rPr lang="en-US" sz="1600" dirty="0">
                <a:latin typeface="Assistant Light" pitchFamily="2" charset="-79"/>
                <a:cs typeface="Assistant Light" pitchFamily="2" charset="-79"/>
              </a:rPr>
              <a:t>vlan</a:t>
            </a:r>
            <a:r>
              <a:rPr lang="he-IL" sz="1600" dirty="0">
                <a:latin typeface="Assistant Light" pitchFamily="2" charset="-79"/>
                <a:cs typeface="Assistant Light" pitchFamily="2" charset="-79"/>
              </a:rPr>
              <a:t> בממשק</a:t>
            </a:r>
            <a:r>
              <a:rPr lang="en-US" sz="1600" dirty="0">
                <a:latin typeface="Assistant Light" pitchFamily="2" charset="-79"/>
                <a:cs typeface="Assistant Light" pitchFamily="2" charset="-79"/>
              </a:rPr>
              <a:t> </a:t>
            </a:r>
            <a:r>
              <a:rPr lang="he-IL" sz="1600" dirty="0">
                <a:latin typeface="Assistant Light" pitchFamily="2" charset="-79"/>
                <a:cs typeface="Assistant Light" pitchFamily="2" charset="-79"/>
              </a:rPr>
              <a:t> בשם </a:t>
            </a:r>
            <a:r>
              <a:rPr lang="en-US" sz="1600" dirty="0" err="1">
                <a:latin typeface="Assistant Light" pitchFamily="2" charset="-79"/>
                <a:cs typeface="Assistant Light" pitchFamily="2" charset="-79"/>
              </a:rPr>
              <a:t>irb</a:t>
            </a:r>
            <a:r>
              <a:rPr lang="he-IL" sz="1600" dirty="0">
                <a:latin typeface="Assistant Light" pitchFamily="2" charset="-79"/>
                <a:cs typeface="Assistant Light" pitchFamily="2" charset="-79"/>
              </a:rPr>
              <a:t>.</a:t>
            </a:r>
          </a:p>
        </p:txBody>
      </p:sp>
      <p:sp>
        <p:nvSpPr>
          <p:cNvPr id="2" name="TextBox 1"/>
          <p:cNvSpPr txBox="1"/>
          <p:nvPr/>
        </p:nvSpPr>
        <p:spPr>
          <a:xfrm>
            <a:off x="8532440" y="44624"/>
            <a:ext cx="576064" cy="584775"/>
          </a:xfrm>
          <a:prstGeom prst="rect">
            <a:avLst/>
          </a:prstGeom>
          <a:noFill/>
        </p:spPr>
        <p:txBody>
          <a:bodyPr wrap="square" rtlCol="1">
            <a:spAutoFit/>
          </a:bodyPr>
          <a:lstStyle/>
          <a:p>
            <a:r>
              <a:rPr lang="en-US" sz="3200" dirty="0">
                <a:latin typeface="Comic Sans MS" pitchFamily="66" charset="0"/>
                <a:cs typeface="Guttman Adii" pitchFamily="2" charset="-79"/>
              </a:rPr>
              <a:t>4</a:t>
            </a:r>
            <a:endParaRPr lang="he-IL" sz="3200" dirty="0">
              <a:latin typeface="Comic Sans MS" pitchFamily="66" charset="0"/>
              <a:cs typeface="Guttman Adii" pitchFamily="2" charset="-79"/>
            </a:endParaRPr>
          </a:p>
        </p:txBody>
      </p:sp>
    </p:spTree>
    <p:extLst>
      <p:ext uri="{BB962C8B-B14F-4D97-AF65-F5344CB8AC3E}">
        <p14:creationId xmlns:p14="http://schemas.microsoft.com/office/powerpoint/2010/main" val="3132460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08104" y="148570"/>
            <a:ext cx="3384376" cy="400110"/>
          </a:xfrm>
          <a:prstGeom prst="rect">
            <a:avLst/>
          </a:prstGeom>
          <a:noFill/>
        </p:spPr>
        <p:txBody>
          <a:bodyPr wrap="square" rtlCol="1">
            <a:spAutoFit/>
          </a:bodyPr>
          <a:lstStyle/>
          <a:p>
            <a:r>
              <a:rPr lang="he-IL" sz="2000" dirty="0">
                <a:latin typeface="Assistant Light" pitchFamily="2" charset="-79"/>
                <a:cs typeface="Assistant Light" pitchFamily="2" charset="-79"/>
              </a:rPr>
              <a:t>דוגמה להגדרת </a:t>
            </a:r>
            <a:r>
              <a:rPr lang="en-US" sz="2000" dirty="0" err="1">
                <a:latin typeface="Assistant Light" pitchFamily="2" charset="-79"/>
                <a:cs typeface="Assistant Light" pitchFamily="2" charset="-79"/>
              </a:rPr>
              <a:t>ip</a:t>
            </a:r>
            <a:r>
              <a:rPr lang="he-IL" sz="2000" dirty="0">
                <a:latin typeface="Assistant Light" pitchFamily="2" charset="-79"/>
                <a:cs typeface="Assistant Light" pitchFamily="2" charset="-79"/>
              </a:rPr>
              <a:t> על ממשק</a:t>
            </a:r>
          </a:p>
        </p:txBody>
      </p:sp>
      <p:sp>
        <p:nvSpPr>
          <p:cNvPr id="5" name="TextBox 4"/>
          <p:cNvSpPr txBox="1"/>
          <p:nvPr/>
        </p:nvSpPr>
        <p:spPr>
          <a:xfrm>
            <a:off x="35496" y="404664"/>
            <a:ext cx="8936744" cy="553998"/>
          </a:xfrm>
          <a:prstGeom prst="rect">
            <a:avLst/>
          </a:prstGeom>
          <a:noFill/>
        </p:spPr>
        <p:txBody>
          <a:bodyPr wrap="square" rtlCol="1">
            <a:spAutoFit/>
          </a:bodyPr>
          <a:lstStyle/>
          <a:p>
            <a:pPr algn="l"/>
            <a:r>
              <a:rPr lang="en-US" sz="1600" dirty="0">
                <a:latin typeface="Assistant Light" pitchFamily="2" charset="-79"/>
                <a:cs typeface="Assistant Light" pitchFamily="2" charset="-79"/>
              </a:rPr>
              <a:t>Set interface </a:t>
            </a:r>
            <a:r>
              <a:rPr lang="en-US" sz="1600" dirty="0">
                <a:solidFill>
                  <a:schemeClr val="accent6"/>
                </a:solidFill>
                <a:latin typeface="Assistant Light" pitchFamily="2" charset="-79"/>
                <a:cs typeface="Assistant Light" pitchFamily="2" charset="-79"/>
              </a:rPr>
              <a:t>ge-0/0/1</a:t>
            </a:r>
            <a:r>
              <a:rPr lang="en-US" sz="1600" dirty="0">
                <a:latin typeface="Assistant Light" pitchFamily="2" charset="-79"/>
                <a:cs typeface="Assistant Light" pitchFamily="2" charset="-79"/>
              </a:rPr>
              <a:t> unit </a:t>
            </a:r>
            <a:r>
              <a:rPr lang="en-US" sz="1600" dirty="0">
                <a:solidFill>
                  <a:srgbClr val="00B050"/>
                </a:solidFill>
                <a:latin typeface="Assistant Light" pitchFamily="2" charset="-79"/>
                <a:cs typeface="Assistant Light" pitchFamily="2" charset="-79"/>
              </a:rPr>
              <a:t>0</a:t>
            </a:r>
            <a:r>
              <a:rPr lang="en-US" sz="1600" dirty="0">
                <a:latin typeface="Assistant Light" pitchFamily="2" charset="-79"/>
                <a:cs typeface="Assistant Light" pitchFamily="2" charset="-79"/>
              </a:rPr>
              <a:t> family </a:t>
            </a:r>
            <a:r>
              <a:rPr lang="en-US" sz="1600" dirty="0">
                <a:solidFill>
                  <a:srgbClr val="0070C0"/>
                </a:solidFill>
                <a:latin typeface="Assistant Light" pitchFamily="2" charset="-79"/>
                <a:cs typeface="Assistant Light" pitchFamily="2" charset="-79"/>
              </a:rPr>
              <a:t>inet</a:t>
            </a:r>
            <a:r>
              <a:rPr lang="en-US" sz="1600" dirty="0">
                <a:latin typeface="Assistant Light" pitchFamily="2" charset="-79"/>
                <a:cs typeface="Assistant Light" pitchFamily="2" charset="-79"/>
              </a:rPr>
              <a:t> address </a:t>
            </a:r>
            <a:r>
              <a:rPr lang="en-US" sz="1600" dirty="0">
                <a:solidFill>
                  <a:srgbClr val="FF0000"/>
                </a:solidFill>
                <a:latin typeface="Assistant Light" pitchFamily="2" charset="-79"/>
                <a:cs typeface="Assistant Light" pitchFamily="2" charset="-79"/>
              </a:rPr>
              <a:t>10.2.2.1/24</a:t>
            </a:r>
          </a:p>
          <a:p>
            <a:r>
              <a:rPr lang="he-IL" sz="1400" dirty="0">
                <a:latin typeface="Assistant Light" pitchFamily="2" charset="-79"/>
                <a:cs typeface="Assistant Light" pitchFamily="2" charset="-79"/>
              </a:rPr>
              <a:t>מה שיש פה בעצם זה בחירת ממשק, בחירת </a:t>
            </a:r>
            <a:r>
              <a:rPr lang="en-US" sz="1400" dirty="0">
                <a:latin typeface="Assistant Light" pitchFamily="2" charset="-79"/>
                <a:cs typeface="Assistant Light" pitchFamily="2" charset="-79"/>
              </a:rPr>
              <a:t>unit 0</a:t>
            </a:r>
            <a:r>
              <a:rPr lang="he-IL" sz="1400" dirty="0">
                <a:latin typeface="Assistant Light" pitchFamily="2" charset="-79"/>
                <a:cs typeface="Assistant Light" pitchFamily="2" charset="-79"/>
              </a:rPr>
              <a:t> </a:t>
            </a:r>
            <a:r>
              <a:rPr lang="he-IL" sz="1400" dirty="0" err="1">
                <a:latin typeface="Assistant Light" pitchFamily="2" charset="-79"/>
                <a:cs typeface="Assistant Light" pitchFamily="2" charset="-79"/>
              </a:rPr>
              <a:t>הדיפולטיבי</a:t>
            </a:r>
            <a:r>
              <a:rPr lang="he-IL" sz="1400" dirty="0">
                <a:latin typeface="Assistant Light" pitchFamily="2" charset="-79"/>
                <a:cs typeface="Assistant Light" pitchFamily="2" charset="-79"/>
              </a:rPr>
              <a:t>, שיוך ה</a:t>
            </a:r>
            <a:r>
              <a:rPr lang="en-US" sz="1400" dirty="0">
                <a:latin typeface="Assistant Light" pitchFamily="2" charset="-79"/>
                <a:cs typeface="Assistant Light" pitchFamily="2" charset="-79"/>
              </a:rPr>
              <a:t>unit</a:t>
            </a:r>
            <a:r>
              <a:rPr lang="he-IL" sz="1400" dirty="0">
                <a:latin typeface="Assistant Light" pitchFamily="2" charset="-79"/>
                <a:cs typeface="Assistant Light" pitchFamily="2" charset="-79"/>
              </a:rPr>
              <a:t> ל</a:t>
            </a:r>
            <a:r>
              <a:rPr lang="en-US" sz="1400" dirty="0">
                <a:latin typeface="Assistant Light" pitchFamily="2" charset="-79"/>
                <a:cs typeface="Assistant Light" pitchFamily="2" charset="-79"/>
              </a:rPr>
              <a:t>ipv4</a:t>
            </a:r>
            <a:r>
              <a:rPr lang="he-IL" sz="1400" dirty="0">
                <a:latin typeface="Assistant Light" pitchFamily="2" charset="-79"/>
                <a:cs typeface="Assistant Light" pitchFamily="2" charset="-79"/>
              </a:rPr>
              <a:t> באמצעות המאפיין </a:t>
            </a:r>
            <a:r>
              <a:rPr lang="en-US" sz="1400" dirty="0">
                <a:latin typeface="Assistant Light" pitchFamily="2" charset="-79"/>
                <a:cs typeface="Assistant Light" pitchFamily="2" charset="-79"/>
              </a:rPr>
              <a:t>inet</a:t>
            </a:r>
            <a:r>
              <a:rPr lang="he-IL" sz="1400" dirty="0">
                <a:latin typeface="Assistant Light" pitchFamily="2" charset="-79"/>
                <a:cs typeface="Assistant Light" pitchFamily="2" charset="-79"/>
              </a:rPr>
              <a:t> ולבסוף קביעת כתובת ו- </a:t>
            </a:r>
            <a:r>
              <a:rPr lang="en-US" sz="1400" dirty="0">
                <a:latin typeface="Assistant Light" pitchFamily="2" charset="-79"/>
                <a:cs typeface="Assistant Light" pitchFamily="2" charset="-79"/>
              </a:rPr>
              <a:t>subnet</a:t>
            </a:r>
            <a:r>
              <a:rPr lang="he-IL" sz="1400" dirty="0">
                <a:latin typeface="Assistant Light" pitchFamily="2" charset="-79"/>
                <a:cs typeface="Assistant Light" pitchFamily="2" charset="-79"/>
              </a:rPr>
              <a:t>.</a:t>
            </a:r>
          </a:p>
        </p:txBody>
      </p:sp>
      <p:sp>
        <p:nvSpPr>
          <p:cNvPr id="6" name="TextBox 5"/>
          <p:cNvSpPr txBox="1"/>
          <p:nvPr/>
        </p:nvSpPr>
        <p:spPr>
          <a:xfrm>
            <a:off x="4644008" y="1187460"/>
            <a:ext cx="4248472" cy="400110"/>
          </a:xfrm>
          <a:prstGeom prst="rect">
            <a:avLst/>
          </a:prstGeom>
          <a:noFill/>
        </p:spPr>
        <p:txBody>
          <a:bodyPr wrap="square" rtlCol="1">
            <a:spAutoFit/>
          </a:bodyPr>
          <a:lstStyle/>
          <a:p>
            <a:r>
              <a:rPr lang="he-IL" sz="2000" dirty="0">
                <a:latin typeface="Assistant Light" pitchFamily="2" charset="-79"/>
                <a:cs typeface="Assistant Light" pitchFamily="2" charset="-79"/>
              </a:rPr>
              <a:t>דוגמה להגדרת </a:t>
            </a:r>
            <a:r>
              <a:rPr lang="en-US" sz="2000" dirty="0">
                <a:latin typeface="Assistant Light" pitchFamily="2" charset="-79"/>
                <a:cs typeface="Assistant Light" pitchFamily="2" charset="-79"/>
              </a:rPr>
              <a:t>vlan</a:t>
            </a:r>
            <a:r>
              <a:rPr lang="he-IL" sz="2000" dirty="0">
                <a:latin typeface="Assistant Light" pitchFamily="2" charset="-79"/>
                <a:cs typeface="Assistant Light" pitchFamily="2" charset="-79"/>
              </a:rPr>
              <a:t> על ממשק (</a:t>
            </a:r>
            <a:r>
              <a:rPr lang="en-US" sz="2000" dirty="0">
                <a:latin typeface="Assistant Light" pitchFamily="2" charset="-79"/>
                <a:cs typeface="Assistant Light" pitchFamily="2" charset="-79"/>
              </a:rPr>
              <a:t>access</a:t>
            </a:r>
            <a:r>
              <a:rPr lang="he-IL" sz="2000" dirty="0">
                <a:latin typeface="Assistant Light" pitchFamily="2" charset="-79"/>
                <a:cs typeface="Assistant Light" pitchFamily="2" charset="-79"/>
              </a:rPr>
              <a:t>)</a:t>
            </a:r>
          </a:p>
        </p:txBody>
      </p:sp>
      <p:sp>
        <p:nvSpPr>
          <p:cNvPr id="7" name="TextBox 6"/>
          <p:cNvSpPr txBox="1"/>
          <p:nvPr/>
        </p:nvSpPr>
        <p:spPr>
          <a:xfrm>
            <a:off x="35496" y="1515562"/>
            <a:ext cx="8936744" cy="769441"/>
          </a:xfrm>
          <a:prstGeom prst="rect">
            <a:avLst/>
          </a:prstGeom>
          <a:noFill/>
        </p:spPr>
        <p:txBody>
          <a:bodyPr wrap="square" rtlCol="1">
            <a:spAutoFit/>
          </a:bodyPr>
          <a:lstStyle/>
          <a:p>
            <a:pPr algn="l"/>
            <a:r>
              <a:rPr lang="en-US" sz="1600" dirty="0">
                <a:latin typeface="Assistant Light" pitchFamily="2" charset="-79"/>
                <a:cs typeface="Assistant Light" pitchFamily="2" charset="-79"/>
              </a:rPr>
              <a:t>Set interface </a:t>
            </a:r>
            <a:r>
              <a:rPr lang="en-US" sz="1600" dirty="0">
                <a:solidFill>
                  <a:schemeClr val="accent6"/>
                </a:solidFill>
                <a:latin typeface="Assistant Light" pitchFamily="2" charset="-79"/>
                <a:cs typeface="Assistant Light" pitchFamily="2" charset="-79"/>
              </a:rPr>
              <a:t>ge-0/0/1</a:t>
            </a:r>
            <a:r>
              <a:rPr lang="en-US" sz="1600" dirty="0">
                <a:latin typeface="Assistant Light" pitchFamily="2" charset="-79"/>
                <a:cs typeface="Assistant Light" pitchFamily="2" charset="-79"/>
              </a:rPr>
              <a:t> unit </a:t>
            </a:r>
            <a:r>
              <a:rPr lang="en-US" sz="1600" dirty="0">
                <a:solidFill>
                  <a:srgbClr val="00B050"/>
                </a:solidFill>
                <a:latin typeface="Assistant Light" pitchFamily="2" charset="-79"/>
                <a:cs typeface="Assistant Light" pitchFamily="2" charset="-79"/>
              </a:rPr>
              <a:t>0</a:t>
            </a:r>
            <a:r>
              <a:rPr lang="en-US" sz="1600" dirty="0">
                <a:latin typeface="Assistant Light" pitchFamily="2" charset="-79"/>
                <a:cs typeface="Assistant Light" pitchFamily="2" charset="-79"/>
              </a:rPr>
              <a:t> family </a:t>
            </a:r>
            <a:r>
              <a:rPr lang="en-US" sz="1600" dirty="0">
                <a:solidFill>
                  <a:srgbClr val="0070C0"/>
                </a:solidFill>
                <a:latin typeface="Assistant Light" pitchFamily="2" charset="-79"/>
                <a:cs typeface="Assistant Light" pitchFamily="2" charset="-79"/>
              </a:rPr>
              <a:t>ethernet-switching</a:t>
            </a:r>
            <a:r>
              <a:rPr lang="en-US" sz="1600" dirty="0">
                <a:latin typeface="Assistant Light" pitchFamily="2" charset="-79"/>
                <a:cs typeface="Assistant Light" pitchFamily="2" charset="-79"/>
              </a:rPr>
              <a:t> vlan members </a:t>
            </a:r>
            <a:r>
              <a:rPr lang="en-US" sz="1600" dirty="0" err="1">
                <a:solidFill>
                  <a:srgbClr val="FF0000"/>
                </a:solidFill>
                <a:latin typeface="Assistant Light" pitchFamily="2" charset="-79"/>
                <a:cs typeface="Assistant Light" pitchFamily="2" charset="-79"/>
              </a:rPr>
              <a:t>omer</a:t>
            </a:r>
            <a:endParaRPr lang="en-US" sz="1600" dirty="0">
              <a:solidFill>
                <a:srgbClr val="FF0000"/>
              </a:solidFill>
              <a:latin typeface="Assistant Light" pitchFamily="2" charset="-79"/>
              <a:cs typeface="Assistant Light" pitchFamily="2" charset="-79"/>
            </a:endParaRPr>
          </a:p>
          <a:p>
            <a:r>
              <a:rPr lang="he-IL" sz="1400" dirty="0">
                <a:latin typeface="Assistant Light" pitchFamily="2" charset="-79"/>
                <a:cs typeface="Assistant Light" pitchFamily="2" charset="-79"/>
              </a:rPr>
              <a:t>מה שיש פה בעצם זה בחירת ממשק, בחירת </a:t>
            </a:r>
            <a:r>
              <a:rPr lang="en-US" sz="1400" dirty="0">
                <a:latin typeface="Assistant Light" pitchFamily="2" charset="-79"/>
                <a:cs typeface="Assistant Light" pitchFamily="2" charset="-79"/>
              </a:rPr>
              <a:t>unit 0</a:t>
            </a:r>
            <a:r>
              <a:rPr lang="he-IL" sz="1400" dirty="0">
                <a:latin typeface="Assistant Light" pitchFamily="2" charset="-79"/>
                <a:cs typeface="Assistant Light" pitchFamily="2" charset="-79"/>
              </a:rPr>
              <a:t> </a:t>
            </a:r>
            <a:r>
              <a:rPr lang="he-IL" sz="1400" dirty="0" err="1">
                <a:latin typeface="Assistant Light" pitchFamily="2" charset="-79"/>
                <a:cs typeface="Assistant Light" pitchFamily="2" charset="-79"/>
              </a:rPr>
              <a:t>הדיפולטיבי</a:t>
            </a:r>
            <a:r>
              <a:rPr lang="he-IL" sz="1400" dirty="0">
                <a:latin typeface="Assistant Light" pitchFamily="2" charset="-79"/>
                <a:cs typeface="Assistant Light" pitchFamily="2" charset="-79"/>
              </a:rPr>
              <a:t>, שיוך ה</a:t>
            </a:r>
            <a:r>
              <a:rPr lang="en-US" sz="1400" dirty="0">
                <a:latin typeface="Assistant Light" pitchFamily="2" charset="-79"/>
                <a:cs typeface="Assistant Light" pitchFamily="2" charset="-79"/>
              </a:rPr>
              <a:t>unit</a:t>
            </a:r>
            <a:r>
              <a:rPr lang="he-IL" sz="1400" dirty="0">
                <a:latin typeface="Assistant Light" pitchFamily="2" charset="-79"/>
                <a:cs typeface="Assistant Light" pitchFamily="2" charset="-79"/>
              </a:rPr>
              <a:t> ל</a:t>
            </a:r>
            <a:r>
              <a:rPr lang="en-US" sz="1400" dirty="0">
                <a:latin typeface="Assistant Light" pitchFamily="2" charset="-79"/>
                <a:cs typeface="Assistant Light" pitchFamily="2" charset="-79"/>
              </a:rPr>
              <a:t>ethernet-switching</a:t>
            </a:r>
            <a:r>
              <a:rPr lang="he-IL" sz="1400" dirty="0">
                <a:latin typeface="Assistant Light" pitchFamily="2" charset="-79"/>
                <a:cs typeface="Assistant Light" pitchFamily="2" charset="-79"/>
              </a:rPr>
              <a:t> (השם של הטכנולוגיה ש</a:t>
            </a:r>
            <a:r>
              <a:rPr lang="en-US" sz="1400" dirty="0">
                <a:latin typeface="Assistant Light" pitchFamily="2" charset="-79"/>
                <a:cs typeface="Assistant Light" pitchFamily="2" charset="-79"/>
              </a:rPr>
              <a:t>vlan</a:t>
            </a:r>
            <a:r>
              <a:rPr lang="he-IL" sz="1400" dirty="0">
                <a:latin typeface="Assistant Light" pitchFamily="2" charset="-79"/>
                <a:cs typeface="Assistant Light" pitchFamily="2" charset="-79"/>
              </a:rPr>
              <a:t> שייך אליה) ולבסוף הוספת ה</a:t>
            </a:r>
            <a:r>
              <a:rPr lang="en-US" sz="1400" dirty="0">
                <a:latin typeface="Assistant Light" pitchFamily="2" charset="-79"/>
                <a:cs typeface="Assistant Light" pitchFamily="2" charset="-79"/>
              </a:rPr>
              <a:t>vlan</a:t>
            </a:r>
            <a:r>
              <a:rPr lang="he-IL" sz="1400" dirty="0">
                <a:latin typeface="Assistant Light" pitchFamily="2" charset="-79"/>
                <a:cs typeface="Assistant Light" pitchFamily="2" charset="-79"/>
              </a:rPr>
              <a:t> ע"י שימוש בשם שלו (אפשר גם ב</a:t>
            </a:r>
            <a:r>
              <a:rPr lang="en-US" sz="1400" dirty="0">
                <a:latin typeface="Assistant Light" pitchFamily="2" charset="-79"/>
                <a:cs typeface="Assistant Light" pitchFamily="2" charset="-79"/>
              </a:rPr>
              <a:t>vlan-id</a:t>
            </a:r>
            <a:r>
              <a:rPr lang="he-IL" sz="1400" dirty="0">
                <a:latin typeface="Assistant Light" pitchFamily="2" charset="-79"/>
                <a:cs typeface="Assistant Light" pitchFamily="2" charset="-79"/>
              </a:rPr>
              <a:t>)</a:t>
            </a:r>
          </a:p>
        </p:txBody>
      </p:sp>
      <p:sp>
        <p:nvSpPr>
          <p:cNvPr id="9" name="TextBox 8"/>
          <p:cNvSpPr txBox="1"/>
          <p:nvPr/>
        </p:nvSpPr>
        <p:spPr>
          <a:xfrm>
            <a:off x="4644008" y="2492896"/>
            <a:ext cx="4248472" cy="400110"/>
          </a:xfrm>
          <a:prstGeom prst="rect">
            <a:avLst/>
          </a:prstGeom>
          <a:noFill/>
        </p:spPr>
        <p:txBody>
          <a:bodyPr wrap="square" rtlCol="1">
            <a:spAutoFit/>
          </a:bodyPr>
          <a:lstStyle/>
          <a:p>
            <a:r>
              <a:rPr lang="he-IL" sz="2000" dirty="0">
                <a:latin typeface="Assistant Light" pitchFamily="2" charset="-79"/>
                <a:cs typeface="Assistant Light" pitchFamily="2" charset="-79"/>
              </a:rPr>
              <a:t>דוגמה להגדרת </a:t>
            </a:r>
            <a:r>
              <a:rPr lang="en-US" sz="2000" dirty="0">
                <a:latin typeface="Assistant Light" pitchFamily="2" charset="-79"/>
                <a:cs typeface="Assistant Light" pitchFamily="2" charset="-79"/>
              </a:rPr>
              <a:t>vlan</a:t>
            </a:r>
            <a:r>
              <a:rPr lang="he-IL" sz="2000" dirty="0">
                <a:latin typeface="Assistant Light" pitchFamily="2" charset="-79"/>
                <a:cs typeface="Assistant Light" pitchFamily="2" charset="-79"/>
              </a:rPr>
              <a:t> על ממשק (</a:t>
            </a:r>
            <a:r>
              <a:rPr lang="en-US" sz="2000" dirty="0">
                <a:latin typeface="Assistant Light" pitchFamily="2" charset="-79"/>
                <a:cs typeface="Assistant Light" pitchFamily="2" charset="-79"/>
              </a:rPr>
              <a:t>trunk</a:t>
            </a:r>
            <a:r>
              <a:rPr lang="he-IL" sz="2000" dirty="0">
                <a:latin typeface="Assistant Light" pitchFamily="2" charset="-79"/>
                <a:cs typeface="Assistant Light" pitchFamily="2" charset="-79"/>
              </a:rPr>
              <a:t>)</a:t>
            </a:r>
          </a:p>
        </p:txBody>
      </p:sp>
      <p:sp>
        <p:nvSpPr>
          <p:cNvPr id="10" name="TextBox 9"/>
          <p:cNvSpPr txBox="1"/>
          <p:nvPr/>
        </p:nvSpPr>
        <p:spPr>
          <a:xfrm>
            <a:off x="35496" y="2852936"/>
            <a:ext cx="8936744" cy="984885"/>
          </a:xfrm>
          <a:prstGeom prst="rect">
            <a:avLst/>
          </a:prstGeom>
          <a:noFill/>
        </p:spPr>
        <p:txBody>
          <a:bodyPr wrap="square" rtlCol="1">
            <a:spAutoFit/>
          </a:bodyPr>
          <a:lstStyle/>
          <a:p>
            <a:pPr algn="l"/>
            <a:r>
              <a:rPr lang="en-US" sz="1600" dirty="0">
                <a:latin typeface="Assistant Light" pitchFamily="2" charset="-79"/>
                <a:cs typeface="Assistant Light" pitchFamily="2" charset="-79"/>
              </a:rPr>
              <a:t>Set interface </a:t>
            </a:r>
            <a:r>
              <a:rPr lang="en-US" sz="1600" dirty="0">
                <a:solidFill>
                  <a:schemeClr val="accent6"/>
                </a:solidFill>
                <a:latin typeface="Assistant Light" pitchFamily="2" charset="-79"/>
                <a:cs typeface="Assistant Light" pitchFamily="2" charset="-79"/>
              </a:rPr>
              <a:t>ge-0/0/1</a:t>
            </a:r>
            <a:r>
              <a:rPr lang="en-US" sz="1600" dirty="0">
                <a:latin typeface="Assistant Light" pitchFamily="2" charset="-79"/>
                <a:cs typeface="Assistant Light" pitchFamily="2" charset="-79"/>
              </a:rPr>
              <a:t> unit </a:t>
            </a:r>
            <a:r>
              <a:rPr lang="en-US" sz="1600" dirty="0">
                <a:solidFill>
                  <a:srgbClr val="00B050"/>
                </a:solidFill>
                <a:latin typeface="Assistant Light" pitchFamily="2" charset="-79"/>
                <a:cs typeface="Assistant Light" pitchFamily="2" charset="-79"/>
              </a:rPr>
              <a:t>0</a:t>
            </a:r>
            <a:r>
              <a:rPr lang="en-US" sz="1600" dirty="0">
                <a:latin typeface="Assistant Light" pitchFamily="2" charset="-79"/>
                <a:cs typeface="Assistant Light" pitchFamily="2" charset="-79"/>
              </a:rPr>
              <a:t> family </a:t>
            </a:r>
            <a:r>
              <a:rPr lang="en-US" sz="1600" dirty="0">
                <a:solidFill>
                  <a:srgbClr val="0070C0"/>
                </a:solidFill>
                <a:latin typeface="Assistant Light" pitchFamily="2" charset="-79"/>
                <a:cs typeface="Assistant Light" pitchFamily="2" charset="-79"/>
              </a:rPr>
              <a:t>ethernet-switching</a:t>
            </a:r>
            <a:r>
              <a:rPr lang="en-US" sz="1600" dirty="0">
                <a:latin typeface="Assistant Light" pitchFamily="2" charset="-79"/>
                <a:cs typeface="Assistant Light" pitchFamily="2" charset="-79"/>
              </a:rPr>
              <a:t>  port mode </a:t>
            </a:r>
            <a:r>
              <a:rPr lang="en-US" sz="1600" dirty="0">
                <a:solidFill>
                  <a:srgbClr val="7030A0"/>
                </a:solidFill>
                <a:latin typeface="Assistant Light" pitchFamily="2" charset="-79"/>
                <a:cs typeface="Assistant Light" pitchFamily="2" charset="-79"/>
              </a:rPr>
              <a:t>trunk</a:t>
            </a:r>
            <a:r>
              <a:rPr lang="en-US" sz="1600" dirty="0">
                <a:latin typeface="Assistant Light" pitchFamily="2" charset="-79"/>
                <a:cs typeface="Assistant Light" pitchFamily="2" charset="-79"/>
              </a:rPr>
              <a:t> vlan members </a:t>
            </a:r>
            <a:r>
              <a:rPr lang="en-US" sz="1600" dirty="0" err="1">
                <a:solidFill>
                  <a:srgbClr val="FF0000"/>
                </a:solidFill>
                <a:latin typeface="Assistant Light" pitchFamily="2" charset="-79"/>
                <a:cs typeface="Assistant Light" pitchFamily="2" charset="-79"/>
              </a:rPr>
              <a:t>omer</a:t>
            </a:r>
            <a:r>
              <a:rPr lang="en-US" sz="1600" dirty="0">
                <a:solidFill>
                  <a:srgbClr val="FF0000"/>
                </a:solidFill>
                <a:latin typeface="Assistant Light" pitchFamily="2" charset="-79"/>
                <a:cs typeface="Assistant Light" pitchFamily="2" charset="-79"/>
              </a:rPr>
              <a:t>, </a:t>
            </a:r>
            <a:r>
              <a:rPr lang="en-US" sz="1600" dirty="0" err="1">
                <a:solidFill>
                  <a:srgbClr val="FF0000"/>
                </a:solidFill>
                <a:latin typeface="Assistant Light" pitchFamily="2" charset="-79"/>
                <a:cs typeface="Assistant Light" pitchFamily="2" charset="-79"/>
              </a:rPr>
              <a:t>dudu</a:t>
            </a:r>
            <a:r>
              <a:rPr lang="en-US" sz="1600" dirty="0">
                <a:solidFill>
                  <a:srgbClr val="FF0000"/>
                </a:solidFill>
                <a:latin typeface="Assistant Light" pitchFamily="2" charset="-79"/>
                <a:cs typeface="Assistant Light" pitchFamily="2" charset="-79"/>
              </a:rPr>
              <a:t>, 9-12</a:t>
            </a:r>
          </a:p>
          <a:p>
            <a:r>
              <a:rPr lang="he-IL" sz="1400" dirty="0">
                <a:latin typeface="Assistant Light" pitchFamily="2" charset="-79"/>
                <a:cs typeface="Assistant Light" pitchFamily="2" charset="-79"/>
              </a:rPr>
              <a:t>ישנה הגדרה של </a:t>
            </a:r>
            <a:r>
              <a:rPr lang="he-IL" sz="1400" dirty="0" err="1">
                <a:latin typeface="Assistant Light" pitchFamily="2" charset="-79"/>
                <a:cs typeface="Assistant Light" pitchFamily="2" charset="-79"/>
              </a:rPr>
              <a:t>של</a:t>
            </a:r>
            <a:r>
              <a:rPr lang="he-IL" sz="1400" dirty="0">
                <a:latin typeface="Assistant Light" pitchFamily="2" charset="-79"/>
                <a:cs typeface="Assistant Light" pitchFamily="2" charset="-79"/>
              </a:rPr>
              <a:t> תיוג ולאחר מכן אותו דבר כמו ב</a:t>
            </a:r>
            <a:r>
              <a:rPr lang="en-US" sz="1400" dirty="0">
                <a:latin typeface="Assistant Light" pitchFamily="2" charset="-79"/>
                <a:cs typeface="Assistant Light" pitchFamily="2" charset="-79"/>
              </a:rPr>
              <a:t>access</a:t>
            </a:r>
            <a:r>
              <a:rPr lang="he-IL" sz="1400" dirty="0">
                <a:latin typeface="Assistant Light" pitchFamily="2" charset="-79"/>
                <a:cs typeface="Assistant Light" pitchFamily="2" charset="-79"/>
              </a:rPr>
              <a:t> רק שכעת ניתן להוסיף מספר </a:t>
            </a:r>
            <a:r>
              <a:rPr lang="en-US" sz="1400" dirty="0">
                <a:latin typeface="Assistant Light" pitchFamily="2" charset="-79"/>
                <a:cs typeface="Assistant Light" pitchFamily="2" charset="-79"/>
              </a:rPr>
              <a:t>vlan</a:t>
            </a:r>
            <a:r>
              <a:rPr lang="he-IL" sz="1400" dirty="0">
                <a:latin typeface="Assistant Light" pitchFamily="2" charset="-79"/>
                <a:cs typeface="Assistant Light" pitchFamily="2" charset="-79"/>
              </a:rPr>
              <a:t>ים. ב</a:t>
            </a:r>
            <a:r>
              <a:rPr lang="en-US" sz="1400" dirty="0">
                <a:latin typeface="Assistant Light" pitchFamily="2" charset="-79"/>
                <a:cs typeface="Assistant Light" pitchFamily="2" charset="-79"/>
              </a:rPr>
              <a:t>juniper</a:t>
            </a:r>
            <a:r>
              <a:rPr lang="he-IL" sz="1400" dirty="0">
                <a:latin typeface="Assistant Light" pitchFamily="2" charset="-79"/>
                <a:cs typeface="Assistant Light" pitchFamily="2" charset="-79"/>
              </a:rPr>
              <a:t> לא צריך להגיד משהו כמו</a:t>
            </a:r>
          </a:p>
          <a:p>
            <a:r>
              <a:rPr lang="en-US" sz="1400" dirty="0">
                <a:latin typeface="Assistant Light" pitchFamily="2" charset="-79"/>
                <a:cs typeface="Assistant Light" pitchFamily="2" charset="-79"/>
              </a:rPr>
              <a:t>Encapsulation dot1q</a:t>
            </a:r>
            <a:r>
              <a:rPr lang="he-IL" sz="1400" dirty="0">
                <a:latin typeface="Assistant Light" pitchFamily="2" charset="-79"/>
                <a:cs typeface="Assistant Light" pitchFamily="2" charset="-79"/>
              </a:rPr>
              <a:t> של סיסקו מכיוון שזו שיטת האנקפסולציה ברירת המחדל ב</a:t>
            </a:r>
            <a:r>
              <a:rPr lang="en-US" sz="1400" dirty="0">
                <a:latin typeface="Assistant Light" pitchFamily="2" charset="-79"/>
                <a:cs typeface="Assistant Light" pitchFamily="2" charset="-79"/>
              </a:rPr>
              <a:t>juniper</a:t>
            </a:r>
            <a:r>
              <a:rPr lang="he-IL" sz="1400" dirty="0">
                <a:latin typeface="Assistant Light" pitchFamily="2" charset="-79"/>
                <a:cs typeface="Assistant Light" pitchFamily="2" charset="-79"/>
              </a:rPr>
              <a:t>.</a:t>
            </a:r>
          </a:p>
          <a:p>
            <a:r>
              <a:rPr lang="he-IL" sz="1400" dirty="0">
                <a:latin typeface="Assistant Light" pitchFamily="2" charset="-79"/>
                <a:cs typeface="Assistant Light" pitchFamily="2" charset="-79"/>
              </a:rPr>
              <a:t>(ישנה גם אופציה לתיוג כפול כמו שאנחנו עושים בבזק והיא נקראת </a:t>
            </a:r>
            <a:r>
              <a:rPr lang="en-US" sz="1400" dirty="0">
                <a:latin typeface="Assistant Light" pitchFamily="2" charset="-79"/>
                <a:cs typeface="Assistant Light" pitchFamily="2" charset="-79"/>
              </a:rPr>
              <a:t>flexible-vlan-tagging</a:t>
            </a:r>
            <a:r>
              <a:rPr lang="he-IL" sz="1400" dirty="0">
                <a:latin typeface="Assistant Light" pitchFamily="2" charset="-79"/>
                <a:cs typeface="Assistant Light" pitchFamily="2" charset="-79"/>
              </a:rPr>
              <a:t> אך לא משתמשים בה בנתב עצמו)</a:t>
            </a:r>
          </a:p>
        </p:txBody>
      </p:sp>
      <p:sp>
        <p:nvSpPr>
          <p:cNvPr id="11" name="TextBox 10"/>
          <p:cNvSpPr txBox="1"/>
          <p:nvPr/>
        </p:nvSpPr>
        <p:spPr>
          <a:xfrm>
            <a:off x="4644008" y="4005064"/>
            <a:ext cx="4248472" cy="400110"/>
          </a:xfrm>
          <a:prstGeom prst="rect">
            <a:avLst/>
          </a:prstGeom>
          <a:noFill/>
        </p:spPr>
        <p:txBody>
          <a:bodyPr wrap="square" rtlCol="1">
            <a:spAutoFit/>
          </a:bodyPr>
          <a:lstStyle/>
          <a:p>
            <a:r>
              <a:rPr lang="he-IL" sz="2000" dirty="0">
                <a:latin typeface="Assistant Light" pitchFamily="2" charset="-79"/>
                <a:cs typeface="Assistant Light" pitchFamily="2" charset="-79"/>
              </a:rPr>
              <a:t>הגדרת </a:t>
            </a:r>
            <a:r>
              <a:rPr lang="en-US" sz="2000" dirty="0">
                <a:latin typeface="Assistant Light" pitchFamily="2" charset="-79"/>
                <a:cs typeface="Assistant Light" pitchFamily="2" charset="-79"/>
              </a:rPr>
              <a:t>native vlan</a:t>
            </a:r>
            <a:endParaRPr lang="he-IL" sz="2000" dirty="0">
              <a:latin typeface="Assistant Light" pitchFamily="2" charset="-79"/>
              <a:cs typeface="Assistant Light" pitchFamily="2" charset="-79"/>
            </a:endParaRPr>
          </a:p>
        </p:txBody>
      </p:sp>
      <p:sp>
        <p:nvSpPr>
          <p:cNvPr id="12" name="TextBox 11"/>
          <p:cNvSpPr txBox="1"/>
          <p:nvPr/>
        </p:nvSpPr>
        <p:spPr>
          <a:xfrm>
            <a:off x="35496" y="4077072"/>
            <a:ext cx="7560840" cy="338554"/>
          </a:xfrm>
          <a:prstGeom prst="rect">
            <a:avLst/>
          </a:prstGeom>
          <a:noFill/>
        </p:spPr>
        <p:txBody>
          <a:bodyPr wrap="square" rtlCol="1">
            <a:spAutoFit/>
          </a:bodyPr>
          <a:lstStyle/>
          <a:p>
            <a:pPr algn="l"/>
            <a:r>
              <a:rPr lang="en-US" sz="1600" dirty="0">
                <a:latin typeface="Assistant Light" pitchFamily="2" charset="-79"/>
                <a:cs typeface="Assistant Light" pitchFamily="2" charset="-79"/>
              </a:rPr>
              <a:t>Set interface </a:t>
            </a:r>
            <a:r>
              <a:rPr lang="en-US" sz="1600" dirty="0">
                <a:solidFill>
                  <a:schemeClr val="accent6"/>
                </a:solidFill>
                <a:latin typeface="Assistant Light" pitchFamily="2" charset="-79"/>
                <a:cs typeface="Assistant Light" pitchFamily="2" charset="-79"/>
              </a:rPr>
              <a:t>ge-0/0/1</a:t>
            </a:r>
            <a:r>
              <a:rPr lang="en-US" sz="1600" dirty="0">
                <a:latin typeface="Assistant Light" pitchFamily="2" charset="-79"/>
                <a:cs typeface="Assistant Light" pitchFamily="2" charset="-79"/>
              </a:rPr>
              <a:t> unit </a:t>
            </a:r>
            <a:r>
              <a:rPr lang="en-US" sz="1600" dirty="0">
                <a:solidFill>
                  <a:srgbClr val="00B050"/>
                </a:solidFill>
                <a:latin typeface="Assistant Light" pitchFamily="2" charset="-79"/>
                <a:cs typeface="Assistant Light" pitchFamily="2" charset="-79"/>
              </a:rPr>
              <a:t>0</a:t>
            </a:r>
            <a:r>
              <a:rPr lang="en-US" sz="1600" dirty="0">
                <a:latin typeface="Assistant Light" pitchFamily="2" charset="-79"/>
                <a:cs typeface="Assistant Light" pitchFamily="2" charset="-79"/>
              </a:rPr>
              <a:t> family </a:t>
            </a:r>
            <a:r>
              <a:rPr lang="en-US" sz="1600" dirty="0">
                <a:solidFill>
                  <a:srgbClr val="0070C0"/>
                </a:solidFill>
                <a:latin typeface="Assistant Light" pitchFamily="2" charset="-79"/>
                <a:cs typeface="Assistant Light" pitchFamily="2" charset="-79"/>
              </a:rPr>
              <a:t>ethernet-switching </a:t>
            </a:r>
            <a:r>
              <a:rPr lang="en-US" sz="1600" dirty="0">
                <a:latin typeface="Assistant Light" pitchFamily="2" charset="-79"/>
                <a:cs typeface="Assistant Light" pitchFamily="2" charset="-79"/>
              </a:rPr>
              <a:t>native-vlan-id</a:t>
            </a:r>
            <a:r>
              <a:rPr lang="en-US" sz="1600" dirty="0">
                <a:solidFill>
                  <a:srgbClr val="0070C0"/>
                </a:solidFill>
                <a:latin typeface="Assistant Light" pitchFamily="2" charset="-79"/>
                <a:cs typeface="Assistant Light" pitchFamily="2" charset="-79"/>
              </a:rPr>
              <a:t> </a:t>
            </a:r>
            <a:r>
              <a:rPr lang="en-US" sz="1600" dirty="0">
                <a:solidFill>
                  <a:srgbClr val="FF0000"/>
                </a:solidFill>
                <a:latin typeface="Assistant Light" pitchFamily="2" charset="-79"/>
                <a:cs typeface="Assistant Light" pitchFamily="2" charset="-79"/>
              </a:rPr>
              <a:t>1</a:t>
            </a:r>
            <a:endParaRPr lang="he-IL" sz="1400" dirty="0">
              <a:solidFill>
                <a:srgbClr val="FF0000"/>
              </a:solidFill>
              <a:latin typeface="Assistant Light" pitchFamily="2" charset="-79"/>
              <a:cs typeface="Assistant Light" pitchFamily="2" charset="-79"/>
            </a:endParaRPr>
          </a:p>
        </p:txBody>
      </p:sp>
      <p:sp>
        <p:nvSpPr>
          <p:cNvPr id="13" name="TextBox 12"/>
          <p:cNvSpPr txBox="1"/>
          <p:nvPr/>
        </p:nvSpPr>
        <p:spPr>
          <a:xfrm>
            <a:off x="4644008" y="4509120"/>
            <a:ext cx="4248472" cy="400110"/>
          </a:xfrm>
          <a:prstGeom prst="rect">
            <a:avLst/>
          </a:prstGeom>
          <a:noFill/>
        </p:spPr>
        <p:txBody>
          <a:bodyPr wrap="square" rtlCol="1">
            <a:spAutoFit/>
          </a:bodyPr>
          <a:lstStyle/>
          <a:p>
            <a:r>
              <a:rPr lang="he-IL" sz="2000" dirty="0">
                <a:latin typeface="Assistant Light" pitchFamily="2" charset="-79"/>
                <a:cs typeface="Assistant Light" pitchFamily="2" charset="-79"/>
              </a:rPr>
              <a:t>יצירת </a:t>
            </a:r>
            <a:r>
              <a:rPr lang="en-US" sz="2000" dirty="0">
                <a:latin typeface="Assistant Light" pitchFamily="2" charset="-79"/>
                <a:cs typeface="Assistant Light" pitchFamily="2" charset="-79"/>
              </a:rPr>
              <a:t>vlan</a:t>
            </a:r>
            <a:endParaRPr lang="he-IL" sz="2000" dirty="0">
              <a:latin typeface="Assistant Light" pitchFamily="2" charset="-79"/>
              <a:cs typeface="Assistant Light" pitchFamily="2" charset="-79"/>
            </a:endParaRPr>
          </a:p>
        </p:txBody>
      </p:sp>
      <p:sp>
        <p:nvSpPr>
          <p:cNvPr id="14" name="TextBox 13"/>
          <p:cNvSpPr txBox="1"/>
          <p:nvPr/>
        </p:nvSpPr>
        <p:spPr>
          <a:xfrm>
            <a:off x="35496" y="4581128"/>
            <a:ext cx="8936744" cy="584775"/>
          </a:xfrm>
          <a:prstGeom prst="rect">
            <a:avLst/>
          </a:prstGeom>
          <a:noFill/>
        </p:spPr>
        <p:txBody>
          <a:bodyPr wrap="square" rtlCol="1">
            <a:spAutoFit/>
          </a:bodyPr>
          <a:lstStyle/>
          <a:p>
            <a:pPr algn="l"/>
            <a:r>
              <a:rPr lang="en-US" sz="1600" dirty="0">
                <a:latin typeface="Assistant Light" pitchFamily="2" charset="-79"/>
                <a:cs typeface="Assistant Light" pitchFamily="2" charset="-79"/>
              </a:rPr>
              <a:t>Edit vlans</a:t>
            </a:r>
          </a:p>
          <a:p>
            <a:pPr algn="l"/>
            <a:r>
              <a:rPr lang="en-US" sz="1600" dirty="0">
                <a:latin typeface="Assistant Light" pitchFamily="2" charset="-79"/>
                <a:cs typeface="Assistant Light" pitchFamily="2" charset="-79"/>
              </a:rPr>
              <a:t>Set </a:t>
            </a:r>
            <a:r>
              <a:rPr lang="en-US" sz="1600" dirty="0" err="1">
                <a:solidFill>
                  <a:srgbClr val="FF0000"/>
                </a:solidFill>
                <a:latin typeface="Assistant Light" pitchFamily="2" charset="-79"/>
                <a:cs typeface="Assistant Light" pitchFamily="2" charset="-79"/>
              </a:rPr>
              <a:t>dudu</a:t>
            </a:r>
            <a:r>
              <a:rPr lang="en-US" sz="1600" dirty="0">
                <a:solidFill>
                  <a:srgbClr val="FF0000"/>
                </a:solidFill>
                <a:latin typeface="Assistant Light" pitchFamily="2" charset="-79"/>
                <a:cs typeface="Assistant Light" pitchFamily="2" charset="-79"/>
              </a:rPr>
              <a:t> </a:t>
            </a:r>
            <a:r>
              <a:rPr lang="en-US" sz="1600" dirty="0">
                <a:latin typeface="Assistant Light" pitchFamily="2" charset="-79"/>
                <a:cs typeface="Assistant Light" pitchFamily="2" charset="-79"/>
              </a:rPr>
              <a:t>vlan-id</a:t>
            </a:r>
            <a:r>
              <a:rPr lang="en-US" sz="1600" dirty="0">
                <a:solidFill>
                  <a:srgbClr val="FF0000"/>
                </a:solidFill>
                <a:latin typeface="Assistant Light" pitchFamily="2" charset="-79"/>
                <a:cs typeface="Assistant Light" pitchFamily="2" charset="-79"/>
              </a:rPr>
              <a:t> </a:t>
            </a:r>
            <a:r>
              <a:rPr lang="en-US" sz="1600" dirty="0">
                <a:solidFill>
                  <a:srgbClr val="92D050"/>
                </a:solidFill>
                <a:latin typeface="Assistant Light" pitchFamily="2" charset="-79"/>
                <a:cs typeface="Assistant Light" pitchFamily="2" charset="-79"/>
              </a:rPr>
              <a:t>8</a:t>
            </a:r>
            <a:endParaRPr lang="he-IL" sz="1400" dirty="0">
              <a:solidFill>
                <a:srgbClr val="92D050"/>
              </a:solidFill>
              <a:latin typeface="Assistant Light" pitchFamily="2" charset="-79"/>
              <a:cs typeface="Assistant Light" pitchFamily="2" charset="-79"/>
            </a:endParaRPr>
          </a:p>
        </p:txBody>
      </p:sp>
      <p:sp>
        <p:nvSpPr>
          <p:cNvPr id="15" name="TextBox 14"/>
          <p:cNvSpPr txBox="1"/>
          <p:nvPr/>
        </p:nvSpPr>
        <p:spPr>
          <a:xfrm>
            <a:off x="4636256" y="5333146"/>
            <a:ext cx="4248472" cy="400110"/>
          </a:xfrm>
          <a:prstGeom prst="rect">
            <a:avLst/>
          </a:prstGeom>
          <a:noFill/>
        </p:spPr>
        <p:txBody>
          <a:bodyPr wrap="square" rtlCol="1">
            <a:spAutoFit/>
          </a:bodyPr>
          <a:lstStyle/>
          <a:p>
            <a:r>
              <a:rPr lang="he-IL" sz="2000" dirty="0">
                <a:latin typeface="Assistant Light" pitchFamily="2" charset="-79"/>
                <a:cs typeface="Assistant Light" pitchFamily="2" charset="-79"/>
              </a:rPr>
              <a:t>יצירת </a:t>
            </a:r>
            <a:r>
              <a:rPr lang="en-US" sz="2000" dirty="0">
                <a:latin typeface="Assistant Light" pitchFamily="2" charset="-79"/>
                <a:cs typeface="Assistant Light" pitchFamily="2" charset="-79"/>
              </a:rPr>
              <a:t>unit</a:t>
            </a:r>
            <a:r>
              <a:rPr lang="he-IL" sz="2000" dirty="0">
                <a:latin typeface="Assistant Light" pitchFamily="2" charset="-79"/>
                <a:cs typeface="Assistant Light" pitchFamily="2" charset="-79"/>
              </a:rPr>
              <a:t> מתאים לממשק ה</a:t>
            </a:r>
            <a:r>
              <a:rPr lang="en-US" sz="2000" dirty="0" err="1">
                <a:latin typeface="Assistant Light" pitchFamily="2" charset="-79"/>
                <a:cs typeface="Assistant Light" pitchFamily="2" charset="-79"/>
              </a:rPr>
              <a:t>irv</a:t>
            </a:r>
            <a:r>
              <a:rPr lang="he-IL" sz="2000" dirty="0">
                <a:latin typeface="Assistant Light" pitchFamily="2" charset="-79"/>
                <a:cs typeface="Assistant Light" pitchFamily="2" charset="-79"/>
              </a:rPr>
              <a:t> שלנו</a:t>
            </a:r>
          </a:p>
        </p:txBody>
      </p:sp>
      <p:sp>
        <p:nvSpPr>
          <p:cNvPr id="16" name="TextBox 15"/>
          <p:cNvSpPr txBox="1"/>
          <p:nvPr/>
        </p:nvSpPr>
        <p:spPr>
          <a:xfrm>
            <a:off x="27744" y="5301208"/>
            <a:ext cx="8216664" cy="584775"/>
          </a:xfrm>
          <a:prstGeom prst="rect">
            <a:avLst/>
          </a:prstGeom>
          <a:noFill/>
        </p:spPr>
        <p:txBody>
          <a:bodyPr wrap="square" rtlCol="1">
            <a:spAutoFit/>
          </a:bodyPr>
          <a:lstStyle/>
          <a:p>
            <a:pPr algn="l"/>
            <a:r>
              <a:rPr lang="en-US" sz="1600" dirty="0">
                <a:latin typeface="Assistant Light" pitchFamily="2" charset="-79"/>
                <a:cs typeface="Assistant Light" pitchFamily="2" charset="-79"/>
              </a:rPr>
              <a:t>Edit interfaces vlan</a:t>
            </a:r>
          </a:p>
          <a:p>
            <a:pPr algn="l"/>
            <a:r>
              <a:rPr lang="en-US" sz="1600" dirty="0">
                <a:latin typeface="Assistant Light" pitchFamily="2" charset="-79"/>
                <a:cs typeface="Assistant Light" pitchFamily="2" charset="-79"/>
              </a:rPr>
              <a:t>Set unit </a:t>
            </a:r>
            <a:r>
              <a:rPr lang="en-US" sz="1600" dirty="0">
                <a:solidFill>
                  <a:srgbClr val="92D050"/>
                </a:solidFill>
                <a:latin typeface="Assistant Light" pitchFamily="2" charset="-79"/>
                <a:cs typeface="Assistant Light" pitchFamily="2" charset="-79"/>
              </a:rPr>
              <a:t>8</a:t>
            </a:r>
            <a:r>
              <a:rPr lang="en-US" sz="1600" dirty="0">
                <a:latin typeface="Assistant Light" pitchFamily="2" charset="-79"/>
                <a:cs typeface="Assistant Light" pitchFamily="2" charset="-79"/>
              </a:rPr>
              <a:t> family </a:t>
            </a:r>
            <a:r>
              <a:rPr lang="en-US" sz="1600" dirty="0">
                <a:solidFill>
                  <a:srgbClr val="0070C0"/>
                </a:solidFill>
                <a:latin typeface="Assistant Light" pitchFamily="2" charset="-79"/>
                <a:cs typeface="Assistant Light" pitchFamily="2" charset="-79"/>
              </a:rPr>
              <a:t>inet</a:t>
            </a:r>
            <a:r>
              <a:rPr lang="en-US" sz="1600" dirty="0">
                <a:latin typeface="Assistant Light" pitchFamily="2" charset="-79"/>
                <a:cs typeface="Assistant Light" pitchFamily="2" charset="-79"/>
              </a:rPr>
              <a:t> address </a:t>
            </a:r>
            <a:r>
              <a:rPr lang="en-US" sz="1600" dirty="0">
                <a:solidFill>
                  <a:srgbClr val="FF0000"/>
                </a:solidFill>
                <a:latin typeface="Assistant Light" pitchFamily="2" charset="-79"/>
                <a:cs typeface="Assistant Light" pitchFamily="2" charset="-79"/>
              </a:rPr>
              <a:t>10.0.8.1/24</a:t>
            </a:r>
            <a:endParaRPr lang="he-IL" sz="1400" dirty="0">
              <a:solidFill>
                <a:srgbClr val="FF0000"/>
              </a:solidFill>
              <a:latin typeface="Assistant Light" pitchFamily="2" charset="-79"/>
              <a:cs typeface="Assistant Light" pitchFamily="2" charset="-79"/>
            </a:endParaRPr>
          </a:p>
        </p:txBody>
      </p:sp>
      <p:sp>
        <p:nvSpPr>
          <p:cNvPr id="17" name="TextBox 16"/>
          <p:cNvSpPr txBox="1"/>
          <p:nvPr/>
        </p:nvSpPr>
        <p:spPr>
          <a:xfrm>
            <a:off x="4644008" y="6013156"/>
            <a:ext cx="4248472" cy="400110"/>
          </a:xfrm>
          <a:prstGeom prst="rect">
            <a:avLst/>
          </a:prstGeom>
          <a:noFill/>
        </p:spPr>
        <p:txBody>
          <a:bodyPr wrap="square" rtlCol="1">
            <a:spAutoFit/>
          </a:bodyPr>
          <a:lstStyle/>
          <a:p>
            <a:r>
              <a:rPr lang="he-IL" sz="2000" dirty="0">
                <a:latin typeface="Assistant Light" pitchFamily="2" charset="-79"/>
                <a:cs typeface="Assistant Light" pitchFamily="2" charset="-79"/>
              </a:rPr>
              <a:t>קישור ה</a:t>
            </a:r>
            <a:r>
              <a:rPr lang="en-US" sz="2000" dirty="0">
                <a:latin typeface="Assistant Light" pitchFamily="2" charset="-79"/>
                <a:cs typeface="Assistant Light" pitchFamily="2" charset="-79"/>
              </a:rPr>
              <a:t>unit</a:t>
            </a:r>
            <a:r>
              <a:rPr lang="he-IL" sz="2000" dirty="0">
                <a:latin typeface="Assistant Light" pitchFamily="2" charset="-79"/>
                <a:cs typeface="Assistant Light" pitchFamily="2" charset="-79"/>
              </a:rPr>
              <a:t> של ה</a:t>
            </a:r>
            <a:r>
              <a:rPr lang="en-US" sz="2000" dirty="0" err="1">
                <a:latin typeface="Assistant Light" pitchFamily="2" charset="-79"/>
                <a:cs typeface="Assistant Light" pitchFamily="2" charset="-79"/>
              </a:rPr>
              <a:t>irv</a:t>
            </a:r>
            <a:r>
              <a:rPr lang="he-IL" sz="2000" dirty="0">
                <a:latin typeface="Assistant Light" pitchFamily="2" charset="-79"/>
                <a:cs typeface="Assistant Light" pitchFamily="2" charset="-79"/>
              </a:rPr>
              <a:t> אל ה</a:t>
            </a:r>
            <a:r>
              <a:rPr lang="en-US" sz="2000" dirty="0">
                <a:latin typeface="Assistant Light" pitchFamily="2" charset="-79"/>
                <a:cs typeface="Assistant Light" pitchFamily="2" charset="-79"/>
              </a:rPr>
              <a:t>vlan</a:t>
            </a:r>
            <a:endParaRPr lang="he-IL" sz="2000" dirty="0">
              <a:latin typeface="Assistant Light" pitchFamily="2" charset="-79"/>
              <a:cs typeface="Assistant Light" pitchFamily="2" charset="-79"/>
            </a:endParaRPr>
          </a:p>
        </p:txBody>
      </p:sp>
      <p:sp>
        <p:nvSpPr>
          <p:cNvPr id="18" name="TextBox 17"/>
          <p:cNvSpPr txBox="1"/>
          <p:nvPr/>
        </p:nvSpPr>
        <p:spPr>
          <a:xfrm>
            <a:off x="35496" y="6021288"/>
            <a:ext cx="8849232" cy="800219"/>
          </a:xfrm>
          <a:prstGeom prst="rect">
            <a:avLst/>
          </a:prstGeom>
          <a:noFill/>
        </p:spPr>
        <p:txBody>
          <a:bodyPr wrap="square" rtlCol="1">
            <a:spAutoFit/>
          </a:bodyPr>
          <a:lstStyle/>
          <a:p>
            <a:pPr algn="l"/>
            <a:r>
              <a:rPr lang="en-US" sz="1600" dirty="0">
                <a:latin typeface="Assistant Light" pitchFamily="2" charset="-79"/>
                <a:cs typeface="Assistant Light" pitchFamily="2" charset="-79"/>
              </a:rPr>
              <a:t>Edit vlans </a:t>
            </a:r>
            <a:r>
              <a:rPr lang="en-US" sz="1600" dirty="0" err="1">
                <a:latin typeface="Assistant Light" pitchFamily="2" charset="-79"/>
                <a:cs typeface="Assistant Light" pitchFamily="2" charset="-79"/>
              </a:rPr>
              <a:t>dudu</a:t>
            </a:r>
            <a:endParaRPr lang="en-US" sz="1600" dirty="0">
              <a:latin typeface="Assistant Light" pitchFamily="2" charset="-79"/>
              <a:cs typeface="Assistant Light" pitchFamily="2" charset="-79"/>
            </a:endParaRPr>
          </a:p>
          <a:p>
            <a:pPr algn="l"/>
            <a:r>
              <a:rPr lang="en-US" sz="1600" dirty="0">
                <a:latin typeface="Assistant Light" pitchFamily="2" charset="-79"/>
                <a:cs typeface="Assistant Light" pitchFamily="2" charset="-79"/>
              </a:rPr>
              <a:t>Set l3-interface vlan.</a:t>
            </a:r>
            <a:r>
              <a:rPr lang="en-US" sz="1600" dirty="0">
                <a:solidFill>
                  <a:srgbClr val="92D050"/>
                </a:solidFill>
                <a:latin typeface="Assistant Light" pitchFamily="2" charset="-79"/>
                <a:cs typeface="Assistant Light" pitchFamily="2" charset="-79"/>
              </a:rPr>
              <a:t>8</a:t>
            </a:r>
          </a:p>
          <a:p>
            <a:r>
              <a:rPr lang="he-IL" sz="1400" dirty="0">
                <a:latin typeface="Assistant Light" pitchFamily="2" charset="-79"/>
                <a:cs typeface="Assistant Light" pitchFamily="2" charset="-79"/>
              </a:rPr>
              <a:t>ה8 הוא המספר של ה</a:t>
            </a:r>
            <a:r>
              <a:rPr lang="en-US" sz="1400" dirty="0">
                <a:latin typeface="Assistant Light" pitchFamily="2" charset="-79"/>
                <a:cs typeface="Assistant Light" pitchFamily="2" charset="-79"/>
              </a:rPr>
              <a:t>unit</a:t>
            </a:r>
            <a:r>
              <a:rPr lang="he-IL" sz="1400" dirty="0">
                <a:latin typeface="Assistant Light" pitchFamily="2" charset="-79"/>
                <a:cs typeface="Assistant Light" pitchFamily="2" charset="-79"/>
              </a:rPr>
              <a:t> באובייקט ה</a:t>
            </a:r>
            <a:r>
              <a:rPr lang="en-US" sz="1400" dirty="0" err="1">
                <a:latin typeface="Assistant Light" pitchFamily="2" charset="-79"/>
                <a:cs typeface="Assistant Light" pitchFamily="2" charset="-79"/>
              </a:rPr>
              <a:t>irv</a:t>
            </a:r>
            <a:r>
              <a:rPr lang="he-IL" sz="1400" dirty="0">
                <a:latin typeface="Assistant Light" pitchFamily="2" charset="-79"/>
                <a:cs typeface="Assistant Light" pitchFamily="2" charset="-79"/>
              </a:rPr>
              <a:t>. אין קשר ל</a:t>
            </a:r>
            <a:r>
              <a:rPr lang="en-US" sz="1400" dirty="0">
                <a:latin typeface="Assistant Light" pitchFamily="2" charset="-79"/>
                <a:cs typeface="Assistant Light" pitchFamily="2" charset="-79"/>
              </a:rPr>
              <a:t>vlan-id</a:t>
            </a:r>
            <a:r>
              <a:rPr lang="he-IL" sz="1400" dirty="0">
                <a:latin typeface="Assistant Light" pitchFamily="2" charset="-79"/>
                <a:cs typeface="Assistant Light" pitchFamily="2" charset="-79"/>
              </a:rPr>
              <a:t> אך המוסכמה היא להשתמש באותו המספר</a:t>
            </a:r>
          </a:p>
        </p:txBody>
      </p:sp>
      <p:cxnSp>
        <p:nvCxnSpPr>
          <p:cNvPr id="20" name="מחבר ישר 19"/>
          <p:cNvCxnSpPr/>
          <p:nvPr/>
        </p:nvCxnSpPr>
        <p:spPr>
          <a:xfrm>
            <a:off x="107504" y="1124744"/>
            <a:ext cx="8864736"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מחבר ישר 20"/>
          <p:cNvCxnSpPr/>
          <p:nvPr/>
        </p:nvCxnSpPr>
        <p:spPr>
          <a:xfrm>
            <a:off x="107504" y="2420888"/>
            <a:ext cx="8864736"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מחבר ישר 21"/>
          <p:cNvCxnSpPr/>
          <p:nvPr/>
        </p:nvCxnSpPr>
        <p:spPr>
          <a:xfrm>
            <a:off x="107504" y="3933056"/>
            <a:ext cx="8864736"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מחבר ישר 22"/>
          <p:cNvCxnSpPr/>
          <p:nvPr/>
        </p:nvCxnSpPr>
        <p:spPr>
          <a:xfrm>
            <a:off x="107504" y="4509120"/>
            <a:ext cx="8864736"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מחבר ישר 23"/>
          <p:cNvCxnSpPr/>
          <p:nvPr/>
        </p:nvCxnSpPr>
        <p:spPr>
          <a:xfrm>
            <a:off x="107504" y="5229200"/>
            <a:ext cx="8864736"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מחבר ישר 24"/>
          <p:cNvCxnSpPr/>
          <p:nvPr/>
        </p:nvCxnSpPr>
        <p:spPr>
          <a:xfrm>
            <a:off x="107504" y="5949280"/>
            <a:ext cx="8864736"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6439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476672"/>
            <a:ext cx="2924175"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243137"/>
            <a:ext cx="3086100"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5661248"/>
            <a:ext cx="3552825"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7817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20072" y="87015"/>
            <a:ext cx="3384376" cy="461665"/>
          </a:xfrm>
          <a:prstGeom prst="rect">
            <a:avLst/>
          </a:prstGeom>
          <a:noFill/>
        </p:spPr>
        <p:txBody>
          <a:bodyPr wrap="square" rtlCol="1">
            <a:spAutoFit/>
          </a:bodyPr>
          <a:lstStyle/>
          <a:p>
            <a:r>
              <a:rPr lang="he-IL" sz="2400" b="1" dirty="0">
                <a:latin typeface="Assistant Light" pitchFamily="2" charset="-79"/>
                <a:cs typeface="Assistant Light" pitchFamily="2" charset="-79"/>
              </a:rPr>
              <a:t>הגדרת </a:t>
            </a:r>
            <a:r>
              <a:rPr lang="en-US" sz="2400" b="1">
                <a:latin typeface="Assistant Light" pitchFamily="2" charset="-79"/>
                <a:cs typeface="Assistant Light" pitchFamily="2" charset="-79"/>
              </a:rPr>
              <a:t>dhcp</a:t>
            </a:r>
            <a:endParaRPr lang="he-IL" sz="2400" b="1" dirty="0">
              <a:latin typeface="Assistant Light" pitchFamily="2" charset="-79"/>
              <a:cs typeface="Assistant Light" pitchFamily="2" charset="-79"/>
            </a:endParaRPr>
          </a:p>
        </p:txBody>
      </p:sp>
      <p:sp>
        <p:nvSpPr>
          <p:cNvPr id="5" name="TextBox 4"/>
          <p:cNvSpPr txBox="1"/>
          <p:nvPr/>
        </p:nvSpPr>
        <p:spPr>
          <a:xfrm>
            <a:off x="8532440" y="44624"/>
            <a:ext cx="576064" cy="584775"/>
          </a:xfrm>
          <a:prstGeom prst="rect">
            <a:avLst/>
          </a:prstGeom>
          <a:noFill/>
        </p:spPr>
        <p:txBody>
          <a:bodyPr wrap="square" rtlCol="1">
            <a:spAutoFit/>
          </a:bodyPr>
          <a:lstStyle/>
          <a:p>
            <a:r>
              <a:rPr lang="en-US" sz="3200" dirty="0">
                <a:latin typeface="Comic Sans MS" pitchFamily="66" charset="0"/>
                <a:cs typeface="Guttman Adii" pitchFamily="2" charset="-79"/>
              </a:rPr>
              <a:t>5</a:t>
            </a:r>
            <a:endParaRPr lang="he-IL" sz="3200" dirty="0">
              <a:latin typeface="Comic Sans MS" pitchFamily="66" charset="0"/>
              <a:cs typeface="Guttman Adii" pitchFamily="2" charset="-79"/>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466" y="980728"/>
            <a:ext cx="4105275"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111" y="3276253"/>
            <a:ext cx="5962650"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9069" y="5555704"/>
            <a:ext cx="533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4128" y="6165304"/>
            <a:ext cx="4543425"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6662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64088" y="121511"/>
            <a:ext cx="3708412" cy="584775"/>
          </a:xfrm>
          <a:prstGeom prst="rect">
            <a:avLst/>
          </a:prstGeom>
          <a:noFill/>
        </p:spPr>
        <p:txBody>
          <a:bodyPr wrap="square" rtlCol="1">
            <a:spAutoFit/>
          </a:bodyPr>
          <a:lstStyle/>
          <a:p>
            <a:r>
              <a:rPr lang="he-IL" sz="3200" dirty="0">
                <a:latin typeface="Assistant Light" pitchFamily="2" charset="-79"/>
                <a:cs typeface="Assistant Light" pitchFamily="2" charset="-79"/>
              </a:rPr>
              <a:t>הנושאים:</a:t>
            </a:r>
            <a:endParaRPr lang="he-IL" sz="2400" dirty="0">
              <a:latin typeface="Assistant Light" pitchFamily="2" charset="-79"/>
              <a:cs typeface="Assistant Light" pitchFamily="2" charset="-79"/>
            </a:endParaRPr>
          </a:p>
        </p:txBody>
      </p:sp>
      <p:sp>
        <p:nvSpPr>
          <p:cNvPr id="5" name="TextBox 4"/>
          <p:cNvSpPr txBox="1"/>
          <p:nvPr/>
        </p:nvSpPr>
        <p:spPr>
          <a:xfrm>
            <a:off x="179512" y="706286"/>
            <a:ext cx="8676964" cy="3693319"/>
          </a:xfrm>
          <a:prstGeom prst="rect">
            <a:avLst/>
          </a:prstGeom>
          <a:noFill/>
        </p:spPr>
        <p:txBody>
          <a:bodyPr wrap="square" rtlCol="1">
            <a:spAutoFit/>
          </a:bodyPr>
          <a:lstStyle/>
          <a:p>
            <a:pPr marL="514350" indent="-514350">
              <a:buFont typeface="+mj-lt"/>
              <a:buAutoNum type="arabicPeriod"/>
            </a:pPr>
            <a:r>
              <a:rPr lang="he-IL" sz="2400" dirty="0">
                <a:latin typeface="Assistant Light" pitchFamily="2" charset="-79"/>
                <a:cs typeface="Assistant Light" pitchFamily="2" charset="-79"/>
              </a:rPr>
              <a:t>מאפיינים בסיסיים של </a:t>
            </a:r>
            <a:r>
              <a:rPr lang="en-US" sz="2400" dirty="0">
                <a:latin typeface="Assistant Light" pitchFamily="2" charset="-79"/>
                <a:cs typeface="Assistant Light" pitchFamily="2" charset="-79"/>
              </a:rPr>
              <a:t>junos</a:t>
            </a:r>
          </a:p>
          <a:p>
            <a:pPr marL="514350" indent="-514350">
              <a:buFont typeface="+mj-lt"/>
              <a:buAutoNum type="arabicPeriod"/>
            </a:pPr>
            <a:r>
              <a:rPr lang="he-IL" sz="2400" dirty="0">
                <a:latin typeface="Assistant Light" pitchFamily="2" charset="-79"/>
                <a:cs typeface="Assistant Light" pitchFamily="2" charset="-79"/>
              </a:rPr>
              <a:t>ממשק המשתמש</a:t>
            </a:r>
          </a:p>
          <a:p>
            <a:pPr marL="514350" indent="-514350">
              <a:buFont typeface="+mj-lt"/>
              <a:buAutoNum type="arabicPeriod"/>
            </a:pPr>
            <a:r>
              <a:rPr lang="en-US" sz="2400" dirty="0">
                <a:latin typeface="Assistant Light" pitchFamily="2" charset="-79"/>
                <a:cs typeface="Assistant Light" pitchFamily="2" charset="-79"/>
              </a:rPr>
              <a:t>J-Web</a:t>
            </a:r>
          </a:p>
          <a:p>
            <a:pPr marL="514350" indent="-514350">
              <a:buFont typeface="+mj-lt"/>
              <a:buAutoNum type="arabicPeriod"/>
            </a:pPr>
            <a:r>
              <a:rPr lang="en-US" sz="2400" dirty="0">
                <a:latin typeface="Assistant Light" pitchFamily="2" charset="-79"/>
                <a:cs typeface="Assistant Light" pitchFamily="2" charset="-79"/>
              </a:rPr>
              <a:t>Unit, family, l3vlan</a:t>
            </a:r>
            <a:endParaRPr lang="he-IL" sz="2400" dirty="0">
              <a:latin typeface="Assistant Light" pitchFamily="2" charset="-79"/>
              <a:cs typeface="Assistant Light" pitchFamily="2" charset="-79"/>
            </a:endParaRPr>
          </a:p>
          <a:p>
            <a:pPr marL="514350" indent="-514350">
              <a:buFont typeface="+mj-lt"/>
              <a:buAutoNum type="arabicPeriod"/>
            </a:pPr>
            <a:r>
              <a:rPr lang="he-IL" sz="2400" dirty="0">
                <a:latin typeface="Assistant Light" pitchFamily="2" charset="-79"/>
                <a:cs typeface="Assistant Light" pitchFamily="2" charset="-79"/>
              </a:rPr>
              <a:t>הגדרת </a:t>
            </a:r>
            <a:r>
              <a:rPr lang="en-US" sz="2400" dirty="0">
                <a:latin typeface="Assistant Light" pitchFamily="2" charset="-79"/>
                <a:cs typeface="Assistant Light" pitchFamily="2" charset="-79"/>
              </a:rPr>
              <a:t>dhcp</a:t>
            </a:r>
            <a:endParaRPr lang="he-IL" sz="2400" dirty="0">
              <a:latin typeface="Assistant Light" pitchFamily="2" charset="-79"/>
              <a:cs typeface="Assistant Light" pitchFamily="2" charset="-79"/>
            </a:endParaRPr>
          </a:p>
          <a:p>
            <a:pPr marL="514350" indent="-514350">
              <a:buFont typeface="+mj-lt"/>
              <a:buAutoNum type="arabicPeriod"/>
            </a:pPr>
            <a:r>
              <a:rPr lang="he-IL" sz="2400" dirty="0">
                <a:latin typeface="Assistant Light" pitchFamily="2" charset="-79"/>
                <a:cs typeface="Assistant Light" pitchFamily="2" charset="-79"/>
              </a:rPr>
              <a:t>ניתובים סטטיים, דינאמיים, </a:t>
            </a:r>
            <a:r>
              <a:rPr lang="en-US" sz="2400" dirty="0">
                <a:latin typeface="Assistant Light" pitchFamily="2" charset="-79"/>
                <a:cs typeface="Assistant Light" pitchFamily="2" charset="-79"/>
              </a:rPr>
              <a:t>routing policy</a:t>
            </a:r>
            <a:r>
              <a:rPr lang="he-IL" sz="2400" dirty="0">
                <a:latin typeface="Assistant Light" pitchFamily="2" charset="-79"/>
                <a:cs typeface="Assistant Light" pitchFamily="2" charset="-79"/>
              </a:rPr>
              <a:t> ו-</a:t>
            </a:r>
            <a:r>
              <a:rPr lang="en-US" sz="2400" dirty="0">
                <a:latin typeface="Assistant Light" pitchFamily="2" charset="-79"/>
                <a:cs typeface="Assistant Light" pitchFamily="2" charset="-79"/>
              </a:rPr>
              <a:t>import/export</a:t>
            </a:r>
            <a:endParaRPr lang="he-IL" sz="2400" dirty="0">
              <a:latin typeface="Assistant Light" pitchFamily="2" charset="-79"/>
              <a:cs typeface="Assistant Light" pitchFamily="2" charset="-79"/>
            </a:endParaRPr>
          </a:p>
          <a:p>
            <a:pPr marL="514350" indent="-514350">
              <a:buFont typeface="+mj-lt"/>
              <a:buAutoNum type="arabicPeriod"/>
            </a:pPr>
            <a:r>
              <a:rPr lang="he-IL" sz="2400" dirty="0">
                <a:latin typeface="Assistant Light" pitchFamily="2" charset="-79"/>
                <a:cs typeface="Assistant Light" pitchFamily="2" charset="-79"/>
              </a:rPr>
              <a:t>חוקים ב </a:t>
            </a:r>
            <a:r>
              <a:rPr lang="en-US" sz="2400" dirty="0">
                <a:latin typeface="Assistant Light" pitchFamily="2" charset="-79"/>
                <a:cs typeface="Assistant Light" pitchFamily="2" charset="-79"/>
              </a:rPr>
              <a:t>firewall</a:t>
            </a:r>
            <a:endParaRPr lang="he-IL" sz="2400" dirty="0">
              <a:latin typeface="Assistant Light" pitchFamily="2" charset="-79"/>
              <a:cs typeface="Assistant Light" pitchFamily="2" charset="-79"/>
            </a:endParaRPr>
          </a:p>
          <a:p>
            <a:pPr marL="514350" indent="-514350">
              <a:buFont typeface="+mj-lt"/>
              <a:buAutoNum type="arabicPeriod"/>
            </a:pPr>
            <a:r>
              <a:rPr lang="en-US" sz="2400" dirty="0">
                <a:latin typeface="Assistant Light" pitchFamily="2" charset="-79"/>
                <a:cs typeface="Assistant Light" pitchFamily="2" charset="-79"/>
              </a:rPr>
              <a:t>Routing instances &amp; </a:t>
            </a:r>
            <a:r>
              <a:rPr lang="en-US" sz="2400" dirty="0" err="1">
                <a:latin typeface="Assistant Light" pitchFamily="2" charset="-79"/>
                <a:cs typeface="Assistant Light" pitchFamily="2" charset="-79"/>
              </a:rPr>
              <a:t>Pe</a:t>
            </a:r>
            <a:r>
              <a:rPr lang="en-US" sz="2400" dirty="0">
                <a:latin typeface="Assistant Light" pitchFamily="2" charset="-79"/>
                <a:cs typeface="Assistant Light" pitchFamily="2" charset="-79"/>
              </a:rPr>
              <a:t> Commands</a:t>
            </a:r>
            <a:endParaRPr lang="he-IL" sz="2400" dirty="0">
              <a:latin typeface="Assistant Light" pitchFamily="2" charset="-79"/>
              <a:cs typeface="Assistant Light" pitchFamily="2" charset="-79"/>
            </a:endParaRPr>
          </a:p>
          <a:p>
            <a:pPr marL="514350" indent="-514350">
              <a:buFont typeface="+mj-lt"/>
              <a:buAutoNum type="arabicPeriod"/>
            </a:pPr>
            <a:endParaRPr lang="he-IL" sz="2400" dirty="0">
              <a:latin typeface="Assistant Light" pitchFamily="2" charset="-79"/>
              <a:cs typeface="Assistant Light" pitchFamily="2" charset="-79"/>
            </a:endParaRPr>
          </a:p>
          <a:p>
            <a:pPr marL="514350" indent="-514350">
              <a:buFont typeface="+mj-lt"/>
              <a:buAutoNum type="arabicPeriod"/>
            </a:pPr>
            <a:endParaRPr lang="he-IL" dirty="0">
              <a:latin typeface="Assistant Light" pitchFamily="2" charset="-79"/>
              <a:cs typeface="Assistant Light" pitchFamily="2" charset="-79"/>
            </a:endParaRPr>
          </a:p>
        </p:txBody>
      </p:sp>
      <p:sp>
        <p:nvSpPr>
          <p:cNvPr id="6" name="TextBox 5"/>
          <p:cNvSpPr txBox="1"/>
          <p:nvPr/>
        </p:nvSpPr>
        <p:spPr>
          <a:xfrm>
            <a:off x="2771800" y="5013176"/>
            <a:ext cx="6300700" cy="923330"/>
          </a:xfrm>
          <a:prstGeom prst="rect">
            <a:avLst/>
          </a:prstGeom>
          <a:noFill/>
        </p:spPr>
        <p:txBody>
          <a:bodyPr wrap="square" rtlCol="1">
            <a:spAutoFit/>
          </a:bodyPr>
          <a:lstStyle/>
          <a:p>
            <a:r>
              <a:rPr lang="en-US" dirty="0"/>
              <a:t>Show log </a:t>
            </a:r>
            <a:r>
              <a:rPr lang="en-US" dirty="0" err="1"/>
              <a:t>jsrpd</a:t>
            </a:r>
            <a:r>
              <a:rPr lang="he-IL" dirty="0"/>
              <a:t> ממשקים שנפלו לאחרונה</a:t>
            </a:r>
          </a:p>
          <a:p>
            <a:r>
              <a:rPr lang="en-US" dirty="0"/>
              <a:t>Show interface </a:t>
            </a:r>
            <a:r>
              <a:rPr lang="en-US" dirty="0" err="1"/>
              <a:t>ge</a:t>
            </a:r>
            <a:r>
              <a:rPr lang="en-US" dirty="0"/>
              <a:t>-X/X/X | </a:t>
            </a:r>
            <a:r>
              <a:rPr lang="en-US"/>
              <a:t>match flap</a:t>
            </a:r>
          </a:p>
          <a:p>
            <a:endParaRPr lang="he-IL" dirty="0"/>
          </a:p>
        </p:txBody>
      </p:sp>
    </p:spTree>
    <p:extLst>
      <p:ext uri="{BB962C8B-B14F-4D97-AF65-F5344CB8AC3E}">
        <p14:creationId xmlns:p14="http://schemas.microsoft.com/office/powerpoint/2010/main" val="4076127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20072" y="87015"/>
            <a:ext cx="3384376" cy="461665"/>
          </a:xfrm>
          <a:prstGeom prst="rect">
            <a:avLst/>
          </a:prstGeom>
          <a:noFill/>
        </p:spPr>
        <p:txBody>
          <a:bodyPr wrap="square" rtlCol="1">
            <a:spAutoFit/>
          </a:bodyPr>
          <a:lstStyle/>
          <a:p>
            <a:r>
              <a:rPr lang="he-IL" sz="2400" b="1" dirty="0">
                <a:latin typeface="Assistant Light" pitchFamily="2" charset="-79"/>
                <a:cs typeface="Assistant Light" pitchFamily="2" charset="-79"/>
              </a:rPr>
              <a:t>מאפיינים בסיסיים ב</a:t>
            </a:r>
            <a:r>
              <a:rPr lang="en-US" sz="2400" b="1" dirty="0">
                <a:latin typeface="Assistant Light" pitchFamily="2" charset="-79"/>
                <a:cs typeface="Assistant Light" pitchFamily="2" charset="-79"/>
              </a:rPr>
              <a:t>junos</a:t>
            </a:r>
            <a:endParaRPr lang="he-IL" sz="2400" b="1" dirty="0">
              <a:latin typeface="Assistant Light" pitchFamily="2" charset="-79"/>
              <a:cs typeface="Assistant Light" pitchFamily="2" charset="-79"/>
            </a:endParaRPr>
          </a:p>
        </p:txBody>
      </p:sp>
      <p:sp>
        <p:nvSpPr>
          <p:cNvPr id="6" name="TextBox 5"/>
          <p:cNvSpPr txBox="1"/>
          <p:nvPr/>
        </p:nvSpPr>
        <p:spPr>
          <a:xfrm>
            <a:off x="8532440" y="44624"/>
            <a:ext cx="576064" cy="584775"/>
          </a:xfrm>
          <a:prstGeom prst="rect">
            <a:avLst/>
          </a:prstGeom>
          <a:noFill/>
        </p:spPr>
        <p:txBody>
          <a:bodyPr wrap="square" rtlCol="1">
            <a:spAutoFit/>
          </a:bodyPr>
          <a:lstStyle/>
          <a:p>
            <a:r>
              <a:rPr lang="en-US" sz="3200" dirty="0">
                <a:latin typeface="Comic Sans MS" pitchFamily="66" charset="0"/>
                <a:cs typeface="Guttman Adii" pitchFamily="2" charset="-79"/>
              </a:rPr>
              <a:t>1</a:t>
            </a:r>
            <a:endParaRPr lang="he-IL" sz="3200" dirty="0">
              <a:latin typeface="Comic Sans MS" pitchFamily="66" charset="0"/>
              <a:cs typeface="Guttman Adii" pitchFamily="2" charset="-79"/>
            </a:endParaRPr>
          </a:p>
        </p:txBody>
      </p:sp>
      <p:sp>
        <p:nvSpPr>
          <p:cNvPr id="7" name="TextBox 6"/>
          <p:cNvSpPr txBox="1"/>
          <p:nvPr/>
        </p:nvSpPr>
        <p:spPr>
          <a:xfrm>
            <a:off x="179512" y="635204"/>
            <a:ext cx="8784976" cy="6247864"/>
          </a:xfrm>
          <a:prstGeom prst="rect">
            <a:avLst/>
          </a:prstGeom>
          <a:noFill/>
        </p:spPr>
        <p:txBody>
          <a:bodyPr wrap="square" rtlCol="1">
            <a:spAutoFit/>
          </a:bodyPr>
          <a:lstStyle/>
          <a:p>
            <a:r>
              <a:rPr lang="he-IL" sz="1600" b="1" dirty="0">
                <a:latin typeface="Assistant Light" pitchFamily="2" charset="-79"/>
                <a:cs typeface="Assistant Light" pitchFamily="2" charset="-79"/>
              </a:rPr>
              <a:t>מערכת היררכית </a:t>
            </a:r>
            <a:r>
              <a:rPr lang="he-IL" sz="1600" dirty="0">
                <a:latin typeface="Assistant Light" pitchFamily="2" charset="-79"/>
                <a:cs typeface="Assistant Light" pitchFamily="2" charset="-79"/>
              </a:rPr>
              <a:t>– גם ב</a:t>
            </a:r>
            <a:r>
              <a:rPr lang="en-US" sz="1600" dirty="0" err="1">
                <a:latin typeface="Assistant Light" pitchFamily="2" charset="-79"/>
                <a:cs typeface="Assistant Light" pitchFamily="2" charset="-79"/>
              </a:rPr>
              <a:t>ios</a:t>
            </a:r>
            <a:r>
              <a:rPr lang="he-IL" sz="1600" dirty="0">
                <a:latin typeface="Assistant Light" pitchFamily="2" charset="-79"/>
                <a:cs typeface="Assistant Light" pitchFamily="2" charset="-79"/>
              </a:rPr>
              <a:t> וגם ב</a:t>
            </a:r>
            <a:r>
              <a:rPr lang="en-US" sz="1600" dirty="0">
                <a:latin typeface="Assistant Light" pitchFamily="2" charset="-79"/>
                <a:cs typeface="Assistant Light" pitchFamily="2" charset="-79"/>
              </a:rPr>
              <a:t>junos</a:t>
            </a:r>
            <a:r>
              <a:rPr lang="he-IL" sz="1600" dirty="0">
                <a:latin typeface="Assistant Light" pitchFamily="2" charset="-79"/>
                <a:cs typeface="Assistant Light" pitchFamily="2" charset="-79"/>
              </a:rPr>
              <a:t> יש היררכיה להגדרות. כלומר כמו שבסיסקו בשביל להגדיר את מאפייני בריכת ה</a:t>
            </a:r>
            <a:r>
              <a:rPr lang="en-US" sz="1600" dirty="0">
                <a:latin typeface="Assistant Light" pitchFamily="2" charset="-79"/>
                <a:cs typeface="Assistant Light" pitchFamily="2" charset="-79"/>
              </a:rPr>
              <a:t>dhcp</a:t>
            </a:r>
            <a:r>
              <a:rPr lang="he-IL" sz="1600" dirty="0">
                <a:latin typeface="Assistant Light" pitchFamily="2" charset="-79"/>
                <a:cs typeface="Assistant Light" pitchFamily="2" charset="-79"/>
              </a:rPr>
              <a:t> צריך קודם להיכנס אל </a:t>
            </a:r>
            <a:r>
              <a:rPr lang="en-US" sz="1600" dirty="0" err="1">
                <a:latin typeface="Assistant Light" pitchFamily="2" charset="-79"/>
                <a:cs typeface="Assistant Light" pitchFamily="2" charset="-79"/>
              </a:rPr>
              <a:t>ip</a:t>
            </a:r>
            <a:r>
              <a:rPr lang="en-US" sz="1600" dirty="0">
                <a:latin typeface="Assistant Light" pitchFamily="2" charset="-79"/>
                <a:cs typeface="Assistant Light" pitchFamily="2" charset="-79"/>
              </a:rPr>
              <a:t> dhcp pool </a:t>
            </a:r>
            <a:r>
              <a:rPr lang="en-US" sz="1600" dirty="0" err="1">
                <a:latin typeface="Assistant Light" pitchFamily="2" charset="-79"/>
                <a:cs typeface="Assistant Light" pitchFamily="2" charset="-79"/>
              </a:rPr>
              <a:t>myPool</a:t>
            </a:r>
            <a:r>
              <a:rPr lang="he-IL" sz="1600" dirty="0">
                <a:latin typeface="Assistant Light" pitchFamily="2" charset="-79"/>
                <a:cs typeface="Assistant Light" pitchFamily="2" charset="-79"/>
              </a:rPr>
              <a:t> גם בג'וניפר כל הגדרה נמצאת בסדר ההיררכי שלה רק שכאן הסדר הרבה יותר מוקפד ומאורגן. המערכת בעצם מחולקת לכמה איזורים כאשר בכל איזור יש תת איזורים/אובייקטים ורק שם מגדירים את התכונות. כך למשל אם בסיסקו על מנת ליצור בריכת </a:t>
            </a:r>
            <a:r>
              <a:rPr lang="en-US" sz="1600" dirty="0">
                <a:latin typeface="Assistant Light" pitchFamily="2" charset="-79"/>
                <a:cs typeface="Assistant Light" pitchFamily="2" charset="-79"/>
              </a:rPr>
              <a:t>dhcp</a:t>
            </a:r>
            <a:r>
              <a:rPr lang="he-IL" sz="1600" dirty="0">
                <a:latin typeface="Assistant Light" pitchFamily="2" charset="-79"/>
                <a:cs typeface="Assistant Light" pitchFamily="2" charset="-79"/>
              </a:rPr>
              <a:t> פשוט נכתוב </a:t>
            </a:r>
            <a:r>
              <a:rPr lang="en-US" sz="1600" dirty="0" err="1">
                <a:latin typeface="Assistant Light" pitchFamily="2" charset="-79"/>
                <a:cs typeface="Assistant Light" pitchFamily="2" charset="-79"/>
              </a:rPr>
              <a:t>ip</a:t>
            </a:r>
            <a:r>
              <a:rPr lang="en-US" sz="1600" dirty="0">
                <a:latin typeface="Assistant Light" pitchFamily="2" charset="-79"/>
                <a:cs typeface="Assistant Light" pitchFamily="2" charset="-79"/>
              </a:rPr>
              <a:t> dhcp pool </a:t>
            </a:r>
            <a:r>
              <a:rPr lang="en-US" sz="1600" dirty="0" err="1">
                <a:latin typeface="Assistant Light" pitchFamily="2" charset="-79"/>
                <a:cs typeface="Assistant Light" pitchFamily="2" charset="-79"/>
              </a:rPr>
              <a:t>poolName</a:t>
            </a:r>
            <a:endParaRPr lang="en-US" sz="1600" dirty="0">
              <a:latin typeface="Assistant Light" pitchFamily="2" charset="-79"/>
              <a:cs typeface="Assistant Light" pitchFamily="2" charset="-79"/>
            </a:endParaRPr>
          </a:p>
          <a:p>
            <a:r>
              <a:rPr lang="he-IL" sz="1600" dirty="0">
                <a:latin typeface="Assistant Light" pitchFamily="2" charset="-79"/>
                <a:cs typeface="Assistant Light" pitchFamily="2" charset="-79"/>
              </a:rPr>
              <a:t>ב</a:t>
            </a:r>
            <a:r>
              <a:rPr lang="en-US" sz="1600" dirty="0">
                <a:latin typeface="Assistant Light" pitchFamily="2" charset="-79"/>
                <a:cs typeface="Assistant Light" pitchFamily="2" charset="-79"/>
              </a:rPr>
              <a:t>junos</a:t>
            </a:r>
            <a:r>
              <a:rPr lang="he-IL" sz="1600" dirty="0">
                <a:latin typeface="Assistant Light" pitchFamily="2" charset="-79"/>
                <a:cs typeface="Assistant Light" pitchFamily="2" charset="-79"/>
              </a:rPr>
              <a:t> צריך ללכת אל </a:t>
            </a:r>
            <a:r>
              <a:rPr lang="en-US" sz="1600" dirty="0">
                <a:latin typeface="Assistant Light" pitchFamily="2" charset="-79"/>
                <a:cs typeface="Assistant Light" pitchFamily="2" charset="-79"/>
              </a:rPr>
              <a:t>system services dhcp pool </a:t>
            </a:r>
            <a:r>
              <a:rPr lang="en-US" sz="1600" dirty="0" err="1">
                <a:latin typeface="Assistant Light" pitchFamily="2" charset="-79"/>
                <a:cs typeface="Assistant Light" pitchFamily="2" charset="-79"/>
              </a:rPr>
              <a:t>x.x.x.x</a:t>
            </a:r>
            <a:r>
              <a:rPr lang="en-US" sz="1600" dirty="0">
                <a:latin typeface="Assistant Light" pitchFamily="2" charset="-79"/>
                <a:cs typeface="Assistant Light" pitchFamily="2" charset="-79"/>
              </a:rPr>
              <a:t>/xx</a:t>
            </a:r>
            <a:r>
              <a:rPr lang="he-IL" sz="1600" dirty="0">
                <a:latin typeface="Assistant Light" pitchFamily="2" charset="-79"/>
                <a:cs typeface="Assistant Light" pitchFamily="2" charset="-79"/>
              </a:rPr>
              <a:t> . כלומר ההגדרה נמצאת ב</a:t>
            </a:r>
            <a:r>
              <a:rPr lang="en-US" sz="1600" dirty="0">
                <a:latin typeface="Assistant Light" pitchFamily="2" charset="-79"/>
                <a:cs typeface="Assistant Light" pitchFamily="2" charset="-79"/>
              </a:rPr>
              <a:t>system</a:t>
            </a:r>
            <a:r>
              <a:rPr lang="he-IL" sz="1600" dirty="0">
                <a:latin typeface="Assistant Light" pitchFamily="2" charset="-79"/>
                <a:cs typeface="Assistant Light" pitchFamily="2" charset="-79"/>
              </a:rPr>
              <a:t> ואז </a:t>
            </a:r>
            <a:r>
              <a:rPr lang="en-US" sz="1600" dirty="0">
                <a:latin typeface="Assistant Light" pitchFamily="2" charset="-79"/>
                <a:cs typeface="Assistant Light" pitchFamily="2" charset="-79"/>
              </a:rPr>
              <a:t>services</a:t>
            </a:r>
            <a:r>
              <a:rPr lang="he-IL" sz="1600" dirty="0">
                <a:latin typeface="Assistant Light" pitchFamily="2" charset="-79"/>
                <a:cs typeface="Assistant Light" pitchFamily="2" charset="-79"/>
              </a:rPr>
              <a:t> ואז </a:t>
            </a:r>
            <a:r>
              <a:rPr lang="en-US" sz="1600" dirty="0">
                <a:latin typeface="Assistant Light" pitchFamily="2" charset="-79"/>
                <a:cs typeface="Assistant Light" pitchFamily="2" charset="-79"/>
              </a:rPr>
              <a:t>dhcp</a:t>
            </a:r>
            <a:r>
              <a:rPr lang="he-IL" sz="1600" dirty="0">
                <a:latin typeface="Assistant Light" pitchFamily="2" charset="-79"/>
                <a:cs typeface="Assistant Light" pitchFamily="2" charset="-79"/>
              </a:rPr>
              <a:t> ואז יוצרים את ה</a:t>
            </a:r>
            <a:r>
              <a:rPr lang="en-US" sz="1600" dirty="0">
                <a:latin typeface="Assistant Light" pitchFamily="2" charset="-79"/>
                <a:cs typeface="Assistant Light" pitchFamily="2" charset="-79"/>
              </a:rPr>
              <a:t>pool</a:t>
            </a:r>
            <a:r>
              <a:rPr lang="he-IL" sz="1600" dirty="0">
                <a:latin typeface="Assistant Light" pitchFamily="2" charset="-79"/>
                <a:cs typeface="Assistant Light" pitchFamily="2" charset="-79"/>
              </a:rPr>
              <a:t>. (בחלק מהדגמים ניתן לתת שם ל</a:t>
            </a:r>
            <a:r>
              <a:rPr lang="en-US" sz="1600" dirty="0">
                <a:latin typeface="Assistant Light" pitchFamily="2" charset="-79"/>
                <a:cs typeface="Assistant Light" pitchFamily="2" charset="-79"/>
              </a:rPr>
              <a:t>pool</a:t>
            </a:r>
            <a:r>
              <a:rPr lang="he-IL" sz="1600" dirty="0">
                <a:latin typeface="Assistant Light" pitchFamily="2" charset="-79"/>
                <a:cs typeface="Assistant Light" pitchFamily="2" charset="-79"/>
              </a:rPr>
              <a:t> ובחלק לא)</a:t>
            </a:r>
          </a:p>
          <a:p>
            <a:endParaRPr lang="he-IL" sz="1600" dirty="0">
              <a:latin typeface="Assistant Light" pitchFamily="2" charset="-79"/>
              <a:cs typeface="Assistant Light" pitchFamily="2" charset="-79"/>
            </a:endParaRPr>
          </a:p>
          <a:p>
            <a:r>
              <a:rPr lang="en-US" sz="1600" b="1" dirty="0">
                <a:latin typeface="Assistant Light" pitchFamily="2" charset="-79"/>
                <a:cs typeface="Assistant Light" pitchFamily="2" charset="-79"/>
              </a:rPr>
              <a:t>Candidate Configuration</a:t>
            </a:r>
            <a:r>
              <a:rPr lang="he-IL" sz="1600" b="1" dirty="0">
                <a:latin typeface="Assistant Light" pitchFamily="2" charset="-79"/>
                <a:cs typeface="Assistant Light" pitchFamily="2" charset="-79"/>
              </a:rPr>
              <a:t> </a:t>
            </a:r>
            <a:r>
              <a:rPr lang="he-IL" sz="1600" dirty="0">
                <a:latin typeface="Assistant Light" pitchFamily="2" charset="-79"/>
                <a:cs typeface="Assistant Light" pitchFamily="2" charset="-79"/>
              </a:rPr>
              <a:t>- </a:t>
            </a:r>
            <a:r>
              <a:rPr lang="en-US" sz="1600" dirty="0">
                <a:latin typeface="Assistant Light" pitchFamily="2" charset="-79"/>
                <a:cs typeface="Assistant Light" pitchFamily="2" charset="-79"/>
              </a:rPr>
              <a:t> </a:t>
            </a:r>
            <a:r>
              <a:rPr lang="he-IL" sz="1600" dirty="0">
                <a:latin typeface="Assistant Light" pitchFamily="2" charset="-79"/>
                <a:cs typeface="Assistant Light" pitchFamily="2" charset="-79"/>
              </a:rPr>
              <a:t>בניגוד לסיסקו, שם כל הגדרה שנעשית ב</a:t>
            </a:r>
            <a:r>
              <a:rPr lang="en-US" sz="1600" dirty="0" err="1">
                <a:latin typeface="Assistant Light" pitchFamily="2" charset="-79"/>
                <a:cs typeface="Assistant Light" pitchFamily="2" charset="-79"/>
              </a:rPr>
              <a:t>conf</a:t>
            </a:r>
            <a:r>
              <a:rPr lang="en-US" sz="1600" dirty="0">
                <a:latin typeface="Assistant Light" pitchFamily="2" charset="-79"/>
                <a:cs typeface="Assistant Light" pitchFamily="2" charset="-79"/>
              </a:rPr>
              <a:t> t </a:t>
            </a:r>
            <a:r>
              <a:rPr lang="he-IL" sz="1600" dirty="0">
                <a:latin typeface="Assistant Light" pitchFamily="2" charset="-79"/>
                <a:cs typeface="Assistant Light" pitchFamily="2" charset="-79"/>
              </a:rPr>
              <a:t>מבוצעת </a:t>
            </a:r>
            <a:r>
              <a:rPr lang="he-IL" sz="1600" dirty="0" err="1">
                <a:latin typeface="Assistant Light" pitchFamily="2" charset="-79"/>
                <a:cs typeface="Assistant Light" pitchFamily="2" charset="-79"/>
              </a:rPr>
              <a:t>מייד</a:t>
            </a:r>
            <a:r>
              <a:rPr lang="he-IL" sz="1600" dirty="0">
                <a:latin typeface="Assistant Light" pitchFamily="2" charset="-79"/>
                <a:cs typeface="Assistant Light" pitchFamily="2" charset="-79"/>
              </a:rPr>
              <a:t>, בג'וניפר כל ההגדרות שנעשות ב</a:t>
            </a:r>
            <a:r>
              <a:rPr lang="en-US" sz="1600" dirty="0">
                <a:latin typeface="Assistant Light" pitchFamily="2" charset="-79"/>
                <a:cs typeface="Assistant Light" pitchFamily="2" charset="-79"/>
              </a:rPr>
              <a:t>configure </a:t>
            </a:r>
            <a:r>
              <a:rPr lang="he-IL" sz="1600" dirty="0">
                <a:latin typeface="Assistant Light" pitchFamily="2" charset="-79"/>
                <a:cs typeface="Assistant Light" pitchFamily="2" charset="-79"/>
              </a:rPr>
              <a:t>נשמרות רק לאחר ביצוע פקודת ה</a:t>
            </a:r>
            <a:r>
              <a:rPr lang="en-US" sz="1600" dirty="0">
                <a:latin typeface="Assistant Light" pitchFamily="2" charset="-79"/>
                <a:cs typeface="Assistant Light" pitchFamily="2" charset="-79"/>
              </a:rPr>
              <a:t>commit. </a:t>
            </a:r>
            <a:r>
              <a:rPr lang="he-IL" sz="1600" dirty="0">
                <a:latin typeface="Assistant Light" pitchFamily="2" charset="-79"/>
                <a:cs typeface="Assistant Light" pitchFamily="2" charset="-79"/>
              </a:rPr>
              <a:t>הדבר טוב מכיוון שזה מונע איבוד ניהול או ביצוע פעולה לא רצוי בגלל טעות קטנה אבל בעייתי כי אם שמרנו הגדרות שגרמו לאיבוד ניהול, אתחול לא יעזור </a:t>
            </a:r>
          </a:p>
          <a:p>
            <a:r>
              <a:rPr lang="he-IL" sz="1600" dirty="0">
                <a:latin typeface="Assistant Light" pitchFamily="2" charset="-79"/>
                <a:cs typeface="Assistant Light" pitchFamily="2" charset="-79"/>
              </a:rPr>
              <a:t>(לכן נשתמש קודם ב</a:t>
            </a:r>
            <a:r>
              <a:rPr lang="en-US" sz="1600" dirty="0">
                <a:latin typeface="Assistant Light" pitchFamily="2" charset="-79"/>
                <a:cs typeface="Assistant Light" pitchFamily="2" charset="-79"/>
              </a:rPr>
              <a:t>( commit confirmed </a:t>
            </a:r>
            <a:r>
              <a:rPr lang="he-IL" sz="1600" dirty="0">
                <a:latin typeface="Assistant Light" pitchFamily="2" charset="-79"/>
                <a:cs typeface="Assistant Light" pitchFamily="2" charset="-79"/>
              </a:rPr>
              <a:t>לכן אין דבר כזה </a:t>
            </a:r>
            <a:r>
              <a:rPr lang="en-US" sz="1600" dirty="0">
                <a:latin typeface="Assistant Light" pitchFamily="2" charset="-79"/>
                <a:cs typeface="Assistant Light" pitchFamily="2" charset="-79"/>
              </a:rPr>
              <a:t>startup config </a:t>
            </a:r>
            <a:r>
              <a:rPr lang="he-IL" sz="1600" dirty="0">
                <a:latin typeface="Assistant Light" pitchFamily="2" charset="-79"/>
                <a:cs typeface="Assistant Light" pitchFamily="2" charset="-79"/>
              </a:rPr>
              <a:t> בג'וניפר. יש </a:t>
            </a:r>
            <a:r>
              <a:rPr lang="en-US" sz="1600" dirty="0">
                <a:latin typeface="Assistant Light" pitchFamily="2" charset="-79"/>
                <a:cs typeface="Assistant Light" pitchFamily="2" charset="-79"/>
              </a:rPr>
              <a:t>candidate </a:t>
            </a:r>
            <a:r>
              <a:rPr lang="he-IL" sz="1600" dirty="0">
                <a:latin typeface="Assistant Light" pitchFamily="2" charset="-79"/>
                <a:cs typeface="Assistant Light" pitchFamily="2" charset="-79"/>
              </a:rPr>
              <a:t>ויש </a:t>
            </a:r>
            <a:r>
              <a:rPr lang="en-US" sz="1600" dirty="0">
                <a:latin typeface="Assistant Light" pitchFamily="2" charset="-79"/>
                <a:cs typeface="Assistant Light" pitchFamily="2" charset="-79"/>
              </a:rPr>
              <a:t>.running </a:t>
            </a:r>
            <a:r>
              <a:rPr lang="he-IL" sz="1600" dirty="0">
                <a:latin typeface="Assistant Light" pitchFamily="2" charset="-79"/>
                <a:cs typeface="Assistant Light" pitchFamily="2" charset="-79"/>
              </a:rPr>
              <a:t>הדבר המיוחד ב</a:t>
            </a:r>
            <a:r>
              <a:rPr lang="en-US" sz="1600" dirty="0">
                <a:latin typeface="Assistant Light" pitchFamily="2" charset="-79"/>
                <a:cs typeface="Assistant Light" pitchFamily="2" charset="-79"/>
              </a:rPr>
              <a:t>candidate config </a:t>
            </a:r>
            <a:r>
              <a:rPr lang="he-IL" sz="1600" dirty="0">
                <a:latin typeface="Assistant Light" pitchFamily="2" charset="-79"/>
                <a:cs typeface="Assistant Light" pitchFamily="2" charset="-79"/>
              </a:rPr>
              <a:t>הוא שאם נכנסנו למצב הגדרות ע"י הפקודה </a:t>
            </a:r>
            <a:r>
              <a:rPr lang="en-US" sz="1600" dirty="0">
                <a:latin typeface="Assistant Light" pitchFamily="2" charset="-79"/>
                <a:cs typeface="Assistant Light" pitchFamily="2" charset="-79"/>
              </a:rPr>
              <a:t>configure </a:t>
            </a:r>
            <a:r>
              <a:rPr lang="he-IL" sz="1600" dirty="0">
                <a:latin typeface="Assistant Light" pitchFamily="2" charset="-79"/>
                <a:cs typeface="Assistant Light" pitchFamily="2" charset="-79"/>
              </a:rPr>
              <a:t>ויצאנו ממנו ללא </a:t>
            </a:r>
            <a:r>
              <a:rPr lang="en-US" sz="1600" dirty="0">
                <a:latin typeface="Assistant Light" pitchFamily="2" charset="-79"/>
                <a:cs typeface="Assistant Light" pitchFamily="2" charset="-79"/>
              </a:rPr>
              <a:t>commit</a:t>
            </a:r>
            <a:r>
              <a:rPr lang="he-IL" sz="1600" dirty="0">
                <a:latin typeface="Assistant Light" pitchFamily="2" charset="-79"/>
                <a:cs typeface="Assistant Light" pitchFamily="2" charset="-79"/>
              </a:rPr>
              <a:t>,</a:t>
            </a:r>
            <a:r>
              <a:rPr lang="en-US" sz="1600" dirty="0">
                <a:latin typeface="Assistant Light" pitchFamily="2" charset="-79"/>
                <a:cs typeface="Assistant Light" pitchFamily="2" charset="-79"/>
              </a:rPr>
              <a:t> </a:t>
            </a:r>
            <a:r>
              <a:rPr lang="he-IL" sz="1600" dirty="0">
                <a:latin typeface="Assistant Light" pitchFamily="2" charset="-79"/>
                <a:cs typeface="Assistant Light" pitchFamily="2" charset="-79"/>
              </a:rPr>
              <a:t>ההגדרות עם השינויים עדיין נשארות ב</a:t>
            </a:r>
            <a:r>
              <a:rPr lang="en-US" sz="1600" dirty="0">
                <a:latin typeface="Assistant Light" pitchFamily="2" charset="-79"/>
                <a:cs typeface="Assistant Light" pitchFamily="2" charset="-79"/>
              </a:rPr>
              <a:t>configure mode </a:t>
            </a:r>
            <a:r>
              <a:rPr lang="he-IL" sz="1600" dirty="0">
                <a:latin typeface="Assistant Light" pitchFamily="2" charset="-79"/>
                <a:cs typeface="Assistant Light" pitchFamily="2" charset="-79"/>
              </a:rPr>
              <a:t> אבל לא מבוצעות (כי לא עשינו </a:t>
            </a:r>
            <a:r>
              <a:rPr lang="en-US" sz="1600" dirty="0">
                <a:latin typeface="Assistant Light" pitchFamily="2" charset="-79"/>
                <a:cs typeface="Assistant Light" pitchFamily="2" charset="-79"/>
              </a:rPr>
              <a:t>commit</a:t>
            </a:r>
            <a:r>
              <a:rPr lang="he-IL" sz="1600" dirty="0">
                <a:latin typeface="Assistant Light" pitchFamily="2" charset="-79"/>
                <a:cs typeface="Assistant Light" pitchFamily="2" charset="-79"/>
              </a:rPr>
              <a:t>)</a:t>
            </a:r>
            <a:endParaRPr lang="en-US" sz="1600" dirty="0">
              <a:latin typeface="Assistant Light" pitchFamily="2" charset="-79"/>
              <a:cs typeface="Assistant Light" pitchFamily="2" charset="-79"/>
            </a:endParaRPr>
          </a:p>
          <a:p>
            <a:r>
              <a:rPr lang="he-IL" sz="1600" dirty="0">
                <a:latin typeface="Assistant Light" pitchFamily="2" charset="-79"/>
                <a:cs typeface="Assistant Light" pitchFamily="2" charset="-79"/>
              </a:rPr>
              <a:t>לעומת זאת, ב</a:t>
            </a:r>
            <a:r>
              <a:rPr lang="en-US" sz="1600" dirty="0">
                <a:latin typeface="Assistant Light" pitchFamily="2" charset="-79"/>
                <a:cs typeface="Assistant Light" pitchFamily="2" charset="-79"/>
              </a:rPr>
              <a:t>configure private/exclusive </a:t>
            </a:r>
            <a:r>
              <a:rPr lang="he-IL" sz="1600" dirty="0">
                <a:latin typeface="Assistant Light" pitchFamily="2" charset="-79"/>
                <a:cs typeface="Assistant Light" pitchFamily="2" charset="-79"/>
              </a:rPr>
              <a:t>ה</a:t>
            </a:r>
            <a:r>
              <a:rPr lang="en-US" sz="1600" dirty="0">
                <a:latin typeface="Assistant Light" pitchFamily="2" charset="-79"/>
                <a:cs typeface="Assistant Light" pitchFamily="2" charset="-79"/>
              </a:rPr>
              <a:t>candidate config </a:t>
            </a:r>
            <a:r>
              <a:rPr lang="he-IL" sz="1600" dirty="0">
                <a:latin typeface="Assistant Light" pitchFamily="2" charset="-79"/>
                <a:cs typeface="Assistant Light" pitchFamily="2" charset="-79"/>
              </a:rPr>
              <a:t>ימחקו ברגע שנצא מ</a:t>
            </a:r>
            <a:r>
              <a:rPr lang="en-US" sz="1600" dirty="0">
                <a:latin typeface="Assistant Light" pitchFamily="2" charset="-79"/>
                <a:cs typeface="Assistant Light" pitchFamily="2" charset="-79"/>
              </a:rPr>
              <a:t>configure mode</a:t>
            </a:r>
            <a:r>
              <a:rPr lang="he-IL" sz="1600" dirty="0">
                <a:latin typeface="Assistant Light" pitchFamily="2" charset="-79"/>
                <a:cs typeface="Assistant Light" pitchFamily="2" charset="-79"/>
              </a:rPr>
              <a:t>.</a:t>
            </a:r>
          </a:p>
          <a:p>
            <a:endParaRPr lang="he-IL" sz="1600" dirty="0">
              <a:latin typeface="Assistant Light" pitchFamily="2" charset="-79"/>
              <a:cs typeface="Assistant Light" pitchFamily="2" charset="-79"/>
            </a:endParaRPr>
          </a:p>
          <a:p>
            <a:r>
              <a:rPr lang="he-IL" sz="1600" b="1" dirty="0">
                <a:latin typeface="Assistant Light" pitchFamily="2" charset="-79"/>
                <a:cs typeface="Assistant Light" pitchFamily="2" charset="-79"/>
              </a:rPr>
              <a:t>הפרדה לתהליכים ואחידות </a:t>
            </a:r>
            <a:r>
              <a:rPr lang="he-IL" sz="1600" dirty="0">
                <a:latin typeface="Assistant Light" pitchFamily="2" charset="-79"/>
                <a:cs typeface="Assistant Light" pitchFamily="2" charset="-79"/>
              </a:rPr>
              <a:t>– </a:t>
            </a:r>
            <a:r>
              <a:rPr lang="en-US" sz="1600" dirty="0">
                <a:latin typeface="Assistant Light" pitchFamily="2" charset="-79"/>
                <a:cs typeface="Assistant Light" pitchFamily="2" charset="-79"/>
              </a:rPr>
              <a:t>junos</a:t>
            </a:r>
            <a:r>
              <a:rPr lang="he-IL" sz="1600" dirty="0">
                <a:latin typeface="Assistant Light" pitchFamily="2" charset="-79"/>
                <a:cs typeface="Assistant Light" pitchFamily="2" charset="-79"/>
              </a:rPr>
              <a:t> מבוססת על מהדורה של </a:t>
            </a:r>
            <a:r>
              <a:rPr lang="en-US" sz="1600" dirty="0">
                <a:latin typeface="Assistant Light" pitchFamily="2" charset="-79"/>
                <a:cs typeface="Assistant Light" pitchFamily="2" charset="-79"/>
              </a:rPr>
              <a:t>Unix</a:t>
            </a:r>
            <a:r>
              <a:rPr lang="he-IL" sz="1600" dirty="0">
                <a:latin typeface="Assistant Light" pitchFamily="2" charset="-79"/>
                <a:cs typeface="Assistant Light" pitchFamily="2" charset="-79"/>
              </a:rPr>
              <a:t> (הבסיס של לינוקס) שנקראת </a:t>
            </a:r>
            <a:r>
              <a:rPr lang="en-US" sz="1600" dirty="0">
                <a:latin typeface="Assistant Light" pitchFamily="2" charset="-79"/>
                <a:cs typeface="Assistant Light" pitchFamily="2" charset="-79"/>
              </a:rPr>
              <a:t>FreeBSD</a:t>
            </a:r>
            <a:r>
              <a:rPr lang="he-IL" sz="1600" dirty="0">
                <a:latin typeface="Assistant Light" pitchFamily="2" charset="-79"/>
                <a:cs typeface="Assistant Light" pitchFamily="2" charset="-79"/>
              </a:rPr>
              <a:t>. כתוצאה מכך מספר קונספטים וקיצורי מקשים שמוכרים מלינוקס יהיו זהים ב</a:t>
            </a:r>
            <a:r>
              <a:rPr lang="en-US" sz="1600" dirty="0">
                <a:latin typeface="Assistant Light" pitchFamily="2" charset="-79"/>
                <a:cs typeface="Assistant Light" pitchFamily="2" charset="-79"/>
              </a:rPr>
              <a:t>junos</a:t>
            </a:r>
            <a:r>
              <a:rPr lang="he-IL" sz="1600" dirty="0">
                <a:latin typeface="Assistant Light" pitchFamily="2" charset="-79"/>
                <a:cs typeface="Assistant Light" pitchFamily="2" charset="-79"/>
              </a:rPr>
              <a:t>. בנוסף כל תהליך רץ במסגרת נפרדת של זיכרון </a:t>
            </a:r>
            <a:r>
              <a:rPr lang="en-US" sz="1600" dirty="0">
                <a:latin typeface="Assistant Light" pitchFamily="2" charset="-79"/>
                <a:cs typeface="Assistant Light" pitchFamily="2" charset="-79"/>
              </a:rPr>
              <a:t>ram</a:t>
            </a:r>
            <a:r>
              <a:rPr lang="he-IL" sz="1600" dirty="0">
                <a:latin typeface="Assistant Light" pitchFamily="2" charset="-79"/>
                <a:cs typeface="Assistant Light" pitchFamily="2" charset="-79"/>
              </a:rPr>
              <a:t> על מנת למנוע קריסה בגלל שגיאה בתהליך, ואפשרות לאתחל תהליכים באופן פרטני.  בנוסף לכך, בניגוד ל</a:t>
            </a:r>
            <a:r>
              <a:rPr lang="en-US" sz="1600" dirty="0" err="1">
                <a:latin typeface="Assistant Light" pitchFamily="2" charset="-79"/>
                <a:cs typeface="Assistant Light" pitchFamily="2" charset="-79"/>
              </a:rPr>
              <a:t>ios</a:t>
            </a:r>
            <a:r>
              <a:rPr lang="en-US" sz="1600" dirty="0">
                <a:latin typeface="Assistant Light" pitchFamily="2" charset="-79"/>
                <a:cs typeface="Assistant Light" pitchFamily="2" charset="-79"/>
              </a:rPr>
              <a:t> </a:t>
            </a:r>
            <a:r>
              <a:rPr lang="he-IL" sz="1600" dirty="0">
                <a:latin typeface="Assistant Light" pitchFamily="2" charset="-79"/>
                <a:cs typeface="Assistant Light" pitchFamily="2" charset="-79"/>
              </a:rPr>
              <a:t>שם יש מהדורות שונות בעבור סוגים שונים של מתגים/נתבים. ב</a:t>
            </a:r>
            <a:r>
              <a:rPr lang="en-US" sz="1600" dirty="0">
                <a:latin typeface="Assistant Light" pitchFamily="2" charset="-79"/>
                <a:cs typeface="Assistant Light" pitchFamily="2" charset="-79"/>
              </a:rPr>
              <a:t>junos</a:t>
            </a:r>
            <a:r>
              <a:rPr lang="he-IL" sz="1600" dirty="0">
                <a:latin typeface="Assistant Light" pitchFamily="2" charset="-79"/>
                <a:cs typeface="Assistant Light" pitchFamily="2" charset="-79"/>
              </a:rPr>
              <a:t> משתמשים באותה המערכת בעבור כל הציודים. מן הסתם שכמות הפיצ'רים הקיימים הינם בהתאם לסוג הציוד.</a:t>
            </a:r>
          </a:p>
          <a:p>
            <a:endParaRPr lang="he-IL" sz="1600" dirty="0">
              <a:latin typeface="Assistant Light" pitchFamily="2" charset="-79"/>
              <a:cs typeface="Assistant Light" pitchFamily="2" charset="-79"/>
            </a:endParaRPr>
          </a:p>
          <a:p>
            <a:r>
              <a:rPr lang="he-IL" sz="1600" b="1" dirty="0">
                <a:latin typeface="Assistant Light" pitchFamily="2" charset="-79"/>
                <a:cs typeface="Assistant Light" pitchFamily="2" charset="-79"/>
              </a:rPr>
              <a:t>פקודות</a:t>
            </a:r>
            <a:r>
              <a:rPr lang="he-IL" sz="1600" dirty="0">
                <a:latin typeface="Assistant Light" pitchFamily="2" charset="-79"/>
                <a:cs typeface="Assistant Light" pitchFamily="2" charset="-79"/>
              </a:rPr>
              <a:t> </a:t>
            </a:r>
            <a:r>
              <a:rPr lang="en-US" sz="1600" b="1" dirty="0">
                <a:latin typeface="Assistant Light" pitchFamily="2" charset="-79"/>
                <a:cs typeface="Assistant Light" pitchFamily="2" charset="-79"/>
              </a:rPr>
              <a:t>show</a:t>
            </a:r>
            <a:r>
              <a:rPr lang="he-IL" sz="1600" b="1" dirty="0">
                <a:latin typeface="Assistant Light" pitchFamily="2" charset="-79"/>
                <a:cs typeface="Assistant Light" pitchFamily="2" charset="-79"/>
              </a:rPr>
              <a:t> ו- </a:t>
            </a:r>
            <a:r>
              <a:rPr lang="en-US" sz="1600" b="1" dirty="0">
                <a:latin typeface="Assistant Light" pitchFamily="2" charset="-79"/>
                <a:cs typeface="Assistant Light" pitchFamily="2" charset="-79"/>
              </a:rPr>
              <a:t>show </a:t>
            </a:r>
            <a:r>
              <a:rPr lang="en-US" sz="1600" b="1" dirty="0" err="1">
                <a:latin typeface="Assistant Light" pitchFamily="2" charset="-79"/>
                <a:cs typeface="Assistant Light" pitchFamily="2" charset="-79"/>
              </a:rPr>
              <a:t>conf</a:t>
            </a:r>
            <a:r>
              <a:rPr lang="he-IL" sz="1600" dirty="0">
                <a:latin typeface="Assistant Light" pitchFamily="2" charset="-79"/>
                <a:cs typeface="Assistant Light" pitchFamily="2" charset="-79"/>
              </a:rPr>
              <a:t> – בניגוד ל</a:t>
            </a:r>
            <a:r>
              <a:rPr lang="en-US" sz="1600" dirty="0" err="1">
                <a:latin typeface="Assistant Light" pitchFamily="2" charset="-79"/>
                <a:cs typeface="Assistant Light" pitchFamily="2" charset="-79"/>
              </a:rPr>
              <a:t>ios</a:t>
            </a:r>
            <a:r>
              <a:rPr lang="he-IL" sz="1600" dirty="0">
                <a:latin typeface="Assistant Light" pitchFamily="2" charset="-79"/>
                <a:cs typeface="Assistant Light" pitchFamily="2" charset="-79"/>
              </a:rPr>
              <a:t>, לפקודת </a:t>
            </a:r>
            <a:r>
              <a:rPr lang="en-US" sz="1600" dirty="0">
                <a:latin typeface="Assistant Light" pitchFamily="2" charset="-79"/>
                <a:cs typeface="Assistant Light" pitchFamily="2" charset="-79"/>
              </a:rPr>
              <a:t>show</a:t>
            </a:r>
            <a:r>
              <a:rPr lang="he-IL" sz="1600" dirty="0">
                <a:latin typeface="Assistant Light" pitchFamily="2" charset="-79"/>
                <a:cs typeface="Assistant Light" pitchFamily="2" charset="-79"/>
              </a:rPr>
              <a:t> יש שתי משמעויות. </a:t>
            </a:r>
            <a:r>
              <a:rPr lang="en-US" sz="1600" dirty="0">
                <a:latin typeface="Assistant Light" pitchFamily="2" charset="-79"/>
                <a:cs typeface="Assistant Light" pitchFamily="2" charset="-79"/>
              </a:rPr>
              <a:t>Show</a:t>
            </a:r>
            <a:r>
              <a:rPr lang="he-IL" sz="1600" dirty="0">
                <a:latin typeface="Assistant Light" pitchFamily="2" charset="-79"/>
                <a:cs typeface="Assistant Light" pitchFamily="2" charset="-79"/>
              </a:rPr>
              <a:t> רגיל ו</a:t>
            </a:r>
            <a:r>
              <a:rPr lang="en-US" sz="1600" dirty="0">
                <a:latin typeface="Assistant Light" pitchFamily="2" charset="-79"/>
                <a:cs typeface="Assistant Light" pitchFamily="2" charset="-79"/>
              </a:rPr>
              <a:t>show </a:t>
            </a:r>
            <a:r>
              <a:rPr lang="en-US" sz="1600" dirty="0" err="1">
                <a:latin typeface="Assistant Light" pitchFamily="2" charset="-79"/>
                <a:cs typeface="Assistant Light" pitchFamily="2" charset="-79"/>
              </a:rPr>
              <a:t>conf</a:t>
            </a:r>
            <a:r>
              <a:rPr lang="he-IL" sz="1600" dirty="0">
                <a:latin typeface="Assistant Light" pitchFamily="2" charset="-79"/>
                <a:cs typeface="Assistant Light" pitchFamily="2" charset="-79"/>
              </a:rPr>
              <a:t> (כאשר מתוך מצב </a:t>
            </a:r>
            <a:r>
              <a:rPr lang="en-US" sz="1600" dirty="0">
                <a:latin typeface="Assistant Light" pitchFamily="2" charset="-79"/>
                <a:cs typeface="Assistant Light" pitchFamily="2" charset="-79"/>
              </a:rPr>
              <a:t>configure</a:t>
            </a:r>
            <a:r>
              <a:rPr lang="he-IL" sz="1600" dirty="0">
                <a:latin typeface="Assistant Light" pitchFamily="2" charset="-79"/>
                <a:cs typeface="Assistant Light" pitchFamily="2" charset="-79"/>
              </a:rPr>
              <a:t>,</a:t>
            </a:r>
            <a:r>
              <a:rPr lang="en-US" sz="1600" dirty="0">
                <a:latin typeface="Assistant Light" pitchFamily="2" charset="-79"/>
                <a:cs typeface="Assistant Light" pitchFamily="2" charset="-79"/>
              </a:rPr>
              <a:t> </a:t>
            </a:r>
            <a:r>
              <a:rPr lang="he-IL" sz="1600" dirty="0">
                <a:latin typeface="Assistant Light" pitchFamily="2" charset="-79"/>
                <a:cs typeface="Assistant Light" pitchFamily="2" charset="-79"/>
              </a:rPr>
              <a:t> </a:t>
            </a:r>
            <a:r>
              <a:rPr lang="en-US" sz="1600" dirty="0">
                <a:latin typeface="Assistant Light" pitchFamily="2" charset="-79"/>
                <a:cs typeface="Assistant Light" pitchFamily="2" charset="-79"/>
              </a:rPr>
              <a:t>show</a:t>
            </a:r>
            <a:r>
              <a:rPr lang="he-IL" sz="1600" dirty="0">
                <a:latin typeface="Assistant Light" pitchFamily="2" charset="-79"/>
                <a:cs typeface="Assistant Light" pitchFamily="2" charset="-79"/>
              </a:rPr>
              <a:t> </a:t>
            </a:r>
            <a:r>
              <a:rPr lang="he-IL" sz="1600" dirty="0" err="1">
                <a:latin typeface="Assistant Light" pitchFamily="2" charset="-79"/>
                <a:cs typeface="Assistant Light" pitchFamily="2" charset="-79"/>
              </a:rPr>
              <a:t>יתן</a:t>
            </a:r>
            <a:r>
              <a:rPr lang="he-IL" sz="1600" dirty="0">
                <a:latin typeface="Assistant Light" pitchFamily="2" charset="-79"/>
                <a:cs typeface="Assistant Light" pitchFamily="2" charset="-79"/>
              </a:rPr>
              <a:t> לנו </a:t>
            </a:r>
            <a:r>
              <a:rPr lang="en-US" sz="1600" dirty="0">
                <a:latin typeface="Assistant Light" pitchFamily="2" charset="-79"/>
                <a:cs typeface="Assistant Light" pitchFamily="2" charset="-79"/>
              </a:rPr>
              <a:t>show </a:t>
            </a:r>
            <a:r>
              <a:rPr lang="en-US" sz="1600" dirty="0" err="1">
                <a:latin typeface="Assistant Light" pitchFamily="2" charset="-79"/>
                <a:cs typeface="Assistant Light" pitchFamily="2" charset="-79"/>
              </a:rPr>
              <a:t>conf</a:t>
            </a:r>
            <a:r>
              <a:rPr lang="he-IL" sz="1600" dirty="0">
                <a:latin typeface="Assistant Light" pitchFamily="2" charset="-79"/>
                <a:cs typeface="Assistant Light" pitchFamily="2" charset="-79"/>
              </a:rPr>
              <a:t> ו- </a:t>
            </a:r>
            <a:r>
              <a:rPr lang="en-US" sz="1600" dirty="0">
                <a:latin typeface="Assistant Light" pitchFamily="2" charset="-79"/>
                <a:cs typeface="Assistant Light" pitchFamily="2" charset="-79"/>
              </a:rPr>
              <a:t>run show </a:t>
            </a:r>
            <a:r>
              <a:rPr lang="he-IL" sz="1600" dirty="0">
                <a:latin typeface="Assistant Light" pitchFamily="2" charset="-79"/>
                <a:cs typeface="Assistant Light" pitchFamily="2" charset="-79"/>
              </a:rPr>
              <a:t> </a:t>
            </a:r>
            <a:r>
              <a:rPr lang="he-IL" sz="1600" dirty="0" err="1">
                <a:latin typeface="Assistant Light" pitchFamily="2" charset="-79"/>
                <a:cs typeface="Assistant Light" pitchFamily="2" charset="-79"/>
              </a:rPr>
              <a:t>יתן</a:t>
            </a:r>
            <a:r>
              <a:rPr lang="he-IL" sz="1600" dirty="0">
                <a:latin typeface="Assistant Light" pitchFamily="2" charset="-79"/>
                <a:cs typeface="Assistant Light" pitchFamily="2" charset="-79"/>
              </a:rPr>
              <a:t> לנו </a:t>
            </a:r>
            <a:r>
              <a:rPr lang="en-US" sz="1600" dirty="0">
                <a:latin typeface="Assistant Light" pitchFamily="2" charset="-79"/>
                <a:cs typeface="Assistant Light" pitchFamily="2" charset="-79"/>
              </a:rPr>
              <a:t>show</a:t>
            </a:r>
            <a:r>
              <a:rPr lang="he-IL" sz="1600" dirty="0">
                <a:latin typeface="Assistant Light" pitchFamily="2" charset="-79"/>
                <a:cs typeface="Assistant Light" pitchFamily="2" charset="-79"/>
              </a:rPr>
              <a:t> רגיל). </a:t>
            </a:r>
            <a:r>
              <a:rPr lang="en-US" sz="1600" dirty="0">
                <a:latin typeface="Assistant Light" pitchFamily="2" charset="-79"/>
                <a:cs typeface="Assistant Light" pitchFamily="2" charset="-79"/>
              </a:rPr>
              <a:t>Show</a:t>
            </a:r>
            <a:r>
              <a:rPr lang="he-IL" sz="1600" dirty="0">
                <a:latin typeface="Assistant Light" pitchFamily="2" charset="-79"/>
                <a:cs typeface="Assistant Light" pitchFamily="2" charset="-79"/>
              </a:rPr>
              <a:t> רגיל </a:t>
            </a:r>
            <a:r>
              <a:rPr lang="he-IL" sz="1600" dirty="0" err="1">
                <a:latin typeface="Assistant Light" pitchFamily="2" charset="-79"/>
                <a:cs typeface="Assistant Light" pitchFamily="2" charset="-79"/>
              </a:rPr>
              <a:t>יתן</a:t>
            </a:r>
            <a:r>
              <a:rPr lang="he-IL" sz="1600" dirty="0">
                <a:latin typeface="Assistant Light" pitchFamily="2" charset="-79"/>
                <a:cs typeface="Assistant Light" pitchFamily="2" charset="-79"/>
              </a:rPr>
              <a:t> מידע דינמי על אופן הפעולה של ממשק, כמות שגיאות, טבלת הניתוב וכו' ואילו </a:t>
            </a:r>
            <a:r>
              <a:rPr lang="en-US" sz="1600" dirty="0">
                <a:latin typeface="Assistant Light" pitchFamily="2" charset="-79"/>
                <a:cs typeface="Assistant Light" pitchFamily="2" charset="-79"/>
              </a:rPr>
              <a:t>show </a:t>
            </a:r>
            <a:r>
              <a:rPr lang="en-US" sz="1600" dirty="0" err="1">
                <a:latin typeface="Assistant Light" pitchFamily="2" charset="-79"/>
                <a:cs typeface="Assistant Light" pitchFamily="2" charset="-79"/>
              </a:rPr>
              <a:t>conf</a:t>
            </a:r>
            <a:r>
              <a:rPr lang="he-IL" sz="1600" dirty="0">
                <a:latin typeface="Assistant Light" pitchFamily="2" charset="-79"/>
                <a:cs typeface="Assistant Light" pitchFamily="2" charset="-79"/>
              </a:rPr>
              <a:t> יראה לנו את ההגדרות כמו </a:t>
            </a:r>
            <a:r>
              <a:rPr lang="en-US" sz="1600" dirty="0">
                <a:latin typeface="Assistant Light" pitchFamily="2" charset="-79"/>
                <a:cs typeface="Assistant Light" pitchFamily="2" charset="-79"/>
              </a:rPr>
              <a:t>show run</a:t>
            </a:r>
            <a:r>
              <a:rPr lang="he-IL" sz="1600" dirty="0">
                <a:latin typeface="Assistant Light" pitchFamily="2" charset="-79"/>
                <a:cs typeface="Assistant Light" pitchFamily="2" charset="-79"/>
              </a:rPr>
              <a:t> בסיסקו. לחלק מפקודות ה</a:t>
            </a:r>
            <a:r>
              <a:rPr lang="en-US" sz="1600" dirty="0">
                <a:latin typeface="Assistant Light" pitchFamily="2" charset="-79"/>
                <a:cs typeface="Assistant Light" pitchFamily="2" charset="-79"/>
              </a:rPr>
              <a:t>show</a:t>
            </a:r>
            <a:r>
              <a:rPr lang="he-IL" sz="1600" dirty="0">
                <a:latin typeface="Assistant Light" pitchFamily="2" charset="-79"/>
                <a:cs typeface="Assistant Light" pitchFamily="2" charset="-79"/>
              </a:rPr>
              <a:t> הרגילות אין מקבילות ב</a:t>
            </a:r>
            <a:r>
              <a:rPr lang="en-US" sz="1600" dirty="0">
                <a:latin typeface="Assistant Light" pitchFamily="2" charset="-79"/>
                <a:cs typeface="Assistant Light" pitchFamily="2" charset="-79"/>
              </a:rPr>
              <a:t>show </a:t>
            </a:r>
            <a:r>
              <a:rPr lang="en-US" sz="1600" dirty="0" err="1">
                <a:latin typeface="Assistant Light" pitchFamily="2" charset="-79"/>
                <a:cs typeface="Assistant Light" pitchFamily="2" charset="-79"/>
              </a:rPr>
              <a:t>conf</a:t>
            </a:r>
            <a:r>
              <a:rPr lang="he-IL" sz="1600" dirty="0">
                <a:latin typeface="Assistant Light" pitchFamily="2" charset="-79"/>
                <a:cs typeface="Assistant Light" pitchFamily="2" charset="-79"/>
              </a:rPr>
              <a:t> ולהפך.</a:t>
            </a:r>
          </a:p>
        </p:txBody>
      </p:sp>
    </p:spTree>
    <p:extLst>
      <p:ext uri="{BB962C8B-B14F-4D97-AF65-F5344CB8AC3E}">
        <p14:creationId xmlns:p14="http://schemas.microsoft.com/office/powerpoint/2010/main" val="3844502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20072" y="87015"/>
            <a:ext cx="3384376" cy="461665"/>
          </a:xfrm>
          <a:prstGeom prst="rect">
            <a:avLst/>
          </a:prstGeom>
          <a:noFill/>
        </p:spPr>
        <p:txBody>
          <a:bodyPr wrap="square" rtlCol="1">
            <a:spAutoFit/>
          </a:bodyPr>
          <a:lstStyle/>
          <a:p>
            <a:r>
              <a:rPr lang="he-IL" sz="2400" b="1" dirty="0">
                <a:latin typeface="Assistant Light" pitchFamily="2" charset="-79"/>
                <a:cs typeface="Assistant Light" pitchFamily="2" charset="-79"/>
              </a:rPr>
              <a:t>מאפיינים בסיסיים ב</a:t>
            </a:r>
            <a:r>
              <a:rPr lang="en-US" sz="2400" b="1" dirty="0">
                <a:latin typeface="Assistant Light" pitchFamily="2" charset="-79"/>
                <a:cs typeface="Assistant Light" pitchFamily="2" charset="-79"/>
              </a:rPr>
              <a:t>junos</a:t>
            </a:r>
            <a:endParaRPr lang="he-IL" sz="2400" b="1" dirty="0">
              <a:latin typeface="Assistant Light" pitchFamily="2" charset="-79"/>
              <a:cs typeface="Assistant Light" pitchFamily="2" charset="-79"/>
            </a:endParaRPr>
          </a:p>
        </p:txBody>
      </p:sp>
      <p:sp>
        <p:nvSpPr>
          <p:cNvPr id="5" name="TextBox 4"/>
          <p:cNvSpPr txBox="1"/>
          <p:nvPr/>
        </p:nvSpPr>
        <p:spPr>
          <a:xfrm>
            <a:off x="8532440" y="44624"/>
            <a:ext cx="576064" cy="584775"/>
          </a:xfrm>
          <a:prstGeom prst="rect">
            <a:avLst/>
          </a:prstGeom>
          <a:noFill/>
        </p:spPr>
        <p:txBody>
          <a:bodyPr wrap="square" rtlCol="1">
            <a:spAutoFit/>
          </a:bodyPr>
          <a:lstStyle/>
          <a:p>
            <a:r>
              <a:rPr lang="en-US" sz="3200" dirty="0">
                <a:latin typeface="Comic Sans MS" pitchFamily="66" charset="0"/>
                <a:cs typeface="Guttman Adii" pitchFamily="2" charset="-79"/>
              </a:rPr>
              <a:t>1</a:t>
            </a:r>
            <a:endParaRPr lang="he-IL" sz="3200" dirty="0">
              <a:latin typeface="Comic Sans MS" pitchFamily="66" charset="0"/>
              <a:cs typeface="Guttman Adii" pitchFamily="2" charset="-79"/>
            </a:endParaRPr>
          </a:p>
        </p:txBody>
      </p:sp>
      <p:sp>
        <p:nvSpPr>
          <p:cNvPr id="6" name="TextBox 5"/>
          <p:cNvSpPr txBox="1"/>
          <p:nvPr/>
        </p:nvSpPr>
        <p:spPr>
          <a:xfrm>
            <a:off x="179512" y="635204"/>
            <a:ext cx="8784976" cy="1815882"/>
          </a:xfrm>
          <a:prstGeom prst="rect">
            <a:avLst/>
          </a:prstGeom>
          <a:noFill/>
        </p:spPr>
        <p:txBody>
          <a:bodyPr wrap="square" rtlCol="1">
            <a:spAutoFit/>
          </a:bodyPr>
          <a:lstStyle/>
          <a:p>
            <a:r>
              <a:rPr lang="en-US" sz="1600" b="1" dirty="0">
                <a:latin typeface="Assistant Light" pitchFamily="2" charset="-79"/>
                <a:cs typeface="Assistant Light" pitchFamily="2" charset="-79"/>
              </a:rPr>
              <a:t>Native vlan</a:t>
            </a:r>
            <a:r>
              <a:rPr lang="he-IL" sz="1600" dirty="0">
                <a:latin typeface="Assistant Light" pitchFamily="2" charset="-79"/>
                <a:cs typeface="Assistant Light" pitchFamily="2" charset="-79"/>
              </a:rPr>
              <a:t>– בניגוד לסיסקו, אין </a:t>
            </a:r>
            <a:r>
              <a:rPr lang="en-US" sz="1600" dirty="0">
                <a:latin typeface="Assistant Light" pitchFamily="2" charset="-79"/>
                <a:cs typeface="Assistant Light" pitchFamily="2" charset="-79"/>
              </a:rPr>
              <a:t>native vlan </a:t>
            </a:r>
            <a:r>
              <a:rPr lang="he-IL" sz="1600" dirty="0">
                <a:latin typeface="Assistant Light" pitchFamily="2" charset="-79"/>
                <a:cs typeface="Assistant Light" pitchFamily="2" charset="-79"/>
              </a:rPr>
              <a:t>כברירת מחדל, אם נרצה להגדיר </a:t>
            </a:r>
            <a:r>
              <a:rPr lang="en-US" sz="1600" dirty="0">
                <a:latin typeface="Assistant Light" pitchFamily="2" charset="-79"/>
                <a:cs typeface="Assistant Light" pitchFamily="2" charset="-79"/>
              </a:rPr>
              <a:t>native</a:t>
            </a:r>
            <a:r>
              <a:rPr lang="he-IL" sz="1600" dirty="0">
                <a:latin typeface="Assistant Light" pitchFamily="2" charset="-79"/>
                <a:cs typeface="Assistant Light" pitchFamily="2" charset="-79"/>
              </a:rPr>
              <a:t> נוכל לעשות זאת ע"י הפקודה הרלוונטית. ה</a:t>
            </a:r>
            <a:r>
              <a:rPr lang="en-US" sz="1600" dirty="0">
                <a:latin typeface="Assistant Light" pitchFamily="2" charset="-79"/>
                <a:cs typeface="Assistant Light" pitchFamily="2" charset="-79"/>
              </a:rPr>
              <a:t>vlan</a:t>
            </a:r>
            <a:r>
              <a:rPr lang="he-IL" sz="1600" dirty="0">
                <a:latin typeface="Assistant Light" pitchFamily="2" charset="-79"/>
                <a:cs typeface="Assistant Light" pitchFamily="2" charset="-79"/>
              </a:rPr>
              <a:t>ים השמורים שלא ניתן להשתמש בהם הם 3968 ומעלה. את כל השאר ניתן להגדיר.</a:t>
            </a:r>
          </a:p>
          <a:p>
            <a:endParaRPr lang="he-IL" sz="1600" dirty="0">
              <a:latin typeface="Assistant Light" pitchFamily="2" charset="-79"/>
              <a:cs typeface="Assistant Light" pitchFamily="2" charset="-79"/>
            </a:endParaRPr>
          </a:p>
          <a:p>
            <a:r>
              <a:rPr lang="en-US" sz="1600" b="1" dirty="0">
                <a:latin typeface="Assistant Light" pitchFamily="2" charset="-79"/>
                <a:cs typeface="Assistant Light" pitchFamily="2" charset="-79"/>
              </a:rPr>
              <a:t>EIGRP</a:t>
            </a:r>
            <a:r>
              <a:rPr lang="he-IL" sz="1600" b="1" dirty="0">
                <a:latin typeface="Assistant Light" pitchFamily="2" charset="-79"/>
                <a:cs typeface="Assistant Light" pitchFamily="2" charset="-79"/>
              </a:rPr>
              <a:t> </a:t>
            </a:r>
            <a:r>
              <a:rPr lang="he-IL" sz="1600" dirty="0">
                <a:latin typeface="Assistant Light" pitchFamily="2" charset="-79"/>
                <a:cs typeface="Assistant Light" pitchFamily="2" charset="-79"/>
              </a:rPr>
              <a:t>– נתבי </a:t>
            </a:r>
            <a:r>
              <a:rPr lang="en-US" sz="1600" dirty="0">
                <a:latin typeface="Assistant Light" pitchFamily="2" charset="-79"/>
                <a:cs typeface="Assistant Light" pitchFamily="2" charset="-79"/>
              </a:rPr>
              <a:t>junos</a:t>
            </a:r>
            <a:r>
              <a:rPr lang="he-IL" sz="1600" dirty="0">
                <a:latin typeface="Assistant Light" pitchFamily="2" charset="-79"/>
                <a:cs typeface="Assistant Light" pitchFamily="2" charset="-79"/>
              </a:rPr>
              <a:t> לא תומכים ב</a:t>
            </a:r>
            <a:r>
              <a:rPr lang="en-US" sz="1600" dirty="0">
                <a:latin typeface="Assistant Light" pitchFamily="2" charset="-79"/>
                <a:cs typeface="Assistant Light" pitchFamily="2" charset="-79"/>
              </a:rPr>
              <a:t>eigrp</a:t>
            </a:r>
            <a:r>
              <a:rPr lang="he-IL" sz="1600" dirty="0">
                <a:latin typeface="Assistant Light" pitchFamily="2" charset="-79"/>
                <a:cs typeface="Assistant Light" pitchFamily="2" charset="-79"/>
              </a:rPr>
              <a:t> למרות שהפרוטוקול מופץ כסטנדרט פתוח מאז 2013.</a:t>
            </a:r>
          </a:p>
          <a:p>
            <a:endParaRPr lang="he-IL" sz="1600" dirty="0">
              <a:latin typeface="Assistant Light" pitchFamily="2" charset="-79"/>
              <a:cs typeface="Assistant Light" pitchFamily="2" charset="-79"/>
            </a:endParaRPr>
          </a:p>
          <a:p>
            <a:r>
              <a:rPr lang="en-US" sz="1600" b="1" dirty="0">
                <a:latin typeface="Assistant Light" pitchFamily="2" charset="-79"/>
                <a:cs typeface="Assistant Light" pitchFamily="2" charset="-79"/>
              </a:rPr>
              <a:t>HSRP/GLBP</a:t>
            </a:r>
            <a:r>
              <a:rPr lang="he-IL" sz="1600" dirty="0">
                <a:latin typeface="Assistant Light" pitchFamily="2" charset="-79"/>
                <a:cs typeface="Assistant Light" pitchFamily="2" charset="-79"/>
              </a:rPr>
              <a:t> – נתבי </a:t>
            </a:r>
            <a:r>
              <a:rPr lang="en-US" sz="1600" dirty="0">
                <a:latin typeface="Assistant Light" pitchFamily="2" charset="-79"/>
                <a:cs typeface="Assistant Light" pitchFamily="2" charset="-79"/>
              </a:rPr>
              <a:t>junos</a:t>
            </a:r>
            <a:r>
              <a:rPr lang="he-IL" sz="1600" dirty="0">
                <a:latin typeface="Assistant Light" pitchFamily="2" charset="-79"/>
                <a:cs typeface="Assistant Light" pitchFamily="2" charset="-79"/>
              </a:rPr>
              <a:t> לא תומכים בפרוטוקולי ה</a:t>
            </a:r>
            <a:r>
              <a:rPr lang="en-US" sz="1600" dirty="0">
                <a:latin typeface="Assistant Light" pitchFamily="2" charset="-79"/>
                <a:cs typeface="Assistant Light" pitchFamily="2" charset="-79"/>
              </a:rPr>
              <a:t>hot standby</a:t>
            </a:r>
            <a:r>
              <a:rPr lang="he-IL" sz="1600" dirty="0">
                <a:latin typeface="Assistant Light" pitchFamily="2" charset="-79"/>
                <a:cs typeface="Assistant Light" pitchFamily="2" charset="-79"/>
              </a:rPr>
              <a:t> האלה מכיוון שהם שייכים לסיסקו. משתמשים במקומם ב</a:t>
            </a:r>
            <a:r>
              <a:rPr lang="en-US" sz="1600" dirty="0" err="1">
                <a:latin typeface="Assistant Light" pitchFamily="2" charset="-79"/>
                <a:cs typeface="Assistant Light" pitchFamily="2" charset="-79"/>
              </a:rPr>
              <a:t>vrrp</a:t>
            </a:r>
            <a:r>
              <a:rPr lang="he-IL" sz="1600" dirty="0">
                <a:latin typeface="Assistant Light" pitchFamily="2" charset="-79"/>
                <a:cs typeface="Assistant Light" pitchFamily="2" charset="-79"/>
              </a:rPr>
              <a:t> (יש גם </a:t>
            </a:r>
            <a:r>
              <a:rPr lang="en-US" sz="1600" dirty="0">
                <a:latin typeface="Assistant Light" pitchFamily="2" charset="-79"/>
                <a:cs typeface="Assistant Light" pitchFamily="2" charset="-79"/>
              </a:rPr>
              <a:t>pseudo wire redundancy</a:t>
            </a:r>
            <a:r>
              <a:rPr lang="he-IL" sz="1600" dirty="0">
                <a:latin typeface="Assistant Light" pitchFamily="2" charset="-79"/>
                <a:cs typeface="Assistant Light" pitchFamily="2" charset="-79"/>
              </a:rPr>
              <a:t> שזה תכונה עם פעולה דומה ששייכת ל</a:t>
            </a:r>
            <a:r>
              <a:rPr lang="en-US" sz="1600" dirty="0">
                <a:latin typeface="Assistant Light" pitchFamily="2" charset="-79"/>
                <a:cs typeface="Assistant Light" pitchFamily="2" charset="-79"/>
              </a:rPr>
              <a:t>juniper</a:t>
            </a:r>
            <a:r>
              <a:rPr lang="he-IL" sz="1600" dirty="0">
                <a:latin typeface="Assistant Light" pitchFamily="2" charset="-79"/>
                <a:cs typeface="Assistant Light" pitchFamily="2" charset="-79"/>
              </a:rPr>
              <a:t>)</a:t>
            </a:r>
            <a:endParaRPr lang="he-IL" sz="1600" dirty="0"/>
          </a:p>
        </p:txBody>
      </p:sp>
    </p:spTree>
    <p:extLst>
      <p:ext uri="{BB962C8B-B14F-4D97-AF65-F5344CB8AC3E}">
        <p14:creationId xmlns:p14="http://schemas.microsoft.com/office/powerpoint/2010/main" val="3322844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11760" y="87015"/>
            <a:ext cx="6192688" cy="461665"/>
          </a:xfrm>
          <a:prstGeom prst="rect">
            <a:avLst/>
          </a:prstGeom>
          <a:noFill/>
        </p:spPr>
        <p:txBody>
          <a:bodyPr wrap="square" rtlCol="1">
            <a:spAutoFit/>
          </a:bodyPr>
          <a:lstStyle/>
          <a:p>
            <a:r>
              <a:rPr lang="en-US" sz="2400" b="1" dirty="0">
                <a:latin typeface="Assistant Light" pitchFamily="2" charset="-79"/>
                <a:cs typeface="Assistant Light" pitchFamily="2" charset="-79"/>
              </a:rPr>
              <a:t>Routing engine &amp; packet forwarding engine</a:t>
            </a:r>
            <a:endParaRPr lang="he-IL" sz="2400" b="1" dirty="0">
              <a:latin typeface="Assistant Light" pitchFamily="2" charset="-79"/>
              <a:cs typeface="Assistant Light" pitchFamily="2" charset="-79"/>
            </a:endParaRPr>
          </a:p>
        </p:txBody>
      </p:sp>
      <p:sp>
        <p:nvSpPr>
          <p:cNvPr id="5" name="TextBox 4"/>
          <p:cNvSpPr txBox="1"/>
          <p:nvPr/>
        </p:nvSpPr>
        <p:spPr>
          <a:xfrm>
            <a:off x="8532440" y="44624"/>
            <a:ext cx="576064" cy="584775"/>
          </a:xfrm>
          <a:prstGeom prst="rect">
            <a:avLst/>
          </a:prstGeom>
          <a:noFill/>
        </p:spPr>
        <p:txBody>
          <a:bodyPr wrap="square" rtlCol="1">
            <a:spAutoFit/>
          </a:bodyPr>
          <a:lstStyle/>
          <a:p>
            <a:r>
              <a:rPr lang="en-US" sz="3200" dirty="0">
                <a:latin typeface="Comic Sans MS" pitchFamily="66" charset="0"/>
                <a:cs typeface="Guttman Adii" pitchFamily="2" charset="-79"/>
              </a:rPr>
              <a:t>1</a:t>
            </a:r>
            <a:endParaRPr lang="he-IL" sz="3200" dirty="0">
              <a:latin typeface="Comic Sans MS" pitchFamily="66" charset="0"/>
              <a:cs typeface="Guttman Adii" pitchFamily="2" charset="-79"/>
            </a:endParaRPr>
          </a:p>
        </p:txBody>
      </p:sp>
      <p:sp>
        <p:nvSpPr>
          <p:cNvPr id="6" name="TextBox 5"/>
          <p:cNvSpPr txBox="1"/>
          <p:nvPr/>
        </p:nvSpPr>
        <p:spPr>
          <a:xfrm>
            <a:off x="179512" y="635204"/>
            <a:ext cx="8784976" cy="4278094"/>
          </a:xfrm>
          <a:prstGeom prst="rect">
            <a:avLst/>
          </a:prstGeom>
          <a:noFill/>
        </p:spPr>
        <p:txBody>
          <a:bodyPr wrap="square" rtlCol="1">
            <a:spAutoFit/>
          </a:bodyPr>
          <a:lstStyle/>
          <a:p>
            <a:r>
              <a:rPr lang="he-IL" sz="1600" dirty="0">
                <a:latin typeface="Assistant Light" pitchFamily="2" charset="-79"/>
                <a:cs typeface="Assistant Light" pitchFamily="2" charset="-79"/>
              </a:rPr>
              <a:t>ב</a:t>
            </a:r>
            <a:r>
              <a:rPr lang="en-US" sz="1600" dirty="0">
                <a:latin typeface="Assistant Light" pitchFamily="2" charset="-79"/>
                <a:cs typeface="Assistant Light" pitchFamily="2" charset="-79"/>
              </a:rPr>
              <a:t>junos</a:t>
            </a:r>
            <a:r>
              <a:rPr lang="he-IL" sz="1600" dirty="0">
                <a:latin typeface="Assistant Light" pitchFamily="2" charset="-79"/>
                <a:cs typeface="Assistant Light" pitchFamily="2" charset="-79"/>
              </a:rPr>
              <a:t> קיימת הפרדה מבנית במערכת בכך שיש שני רכיבים שונים שעושים פעולות שונות בעיבוד המידע </a:t>
            </a:r>
            <a:r>
              <a:rPr lang="he-IL" sz="1600" dirty="0" err="1">
                <a:latin typeface="Assistant Light" pitchFamily="2" charset="-79"/>
                <a:cs typeface="Assistant Light" pitchFamily="2" charset="-79"/>
              </a:rPr>
              <a:t>והפקטות</a:t>
            </a:r>
            <a:r>
              <a:rPr lang="he-IL" sz="1600" dirty="0">
                <a:latin typeface="Assistant Light" pitchFamily="2" charset="-79"/>
                <a:cs typeface="Assistant Light" pitchFamily="2" charset="-79"/>
              </a:rPr>
              <a:t>. </a:t>
            </a:r>
          </a:p>
          <a:p>
            <a:r>
              <a:rPr lang="he-IL" sz="1600" dirty="0">
                <a:latin typeface="Assistant Light" pitchFamily="2" charset="-79"/>
                <a:cs typeface="Assistant Light" pitchFamily="2" charset="-79"/>
              </a:rPr>
              <a:t>החלוקה היא ל</a:t>
            </a:r>
            <a:r>
              <a:rPr lang="en-US" sz="1600" dirty="0">
                <a:latin typeface="Assistant Light" pitchFamily="2" charset="-79"/>
                <a:cs typeface="Assistant Light" pitchFamily="2" charset="-79"/>
              </a:rPr>
              <a:t>routing engine</a:t>
            </a:r>
            <a:r>
              <a:rPr lang="he-IL" sz="1600" dirty="0">
                <a:latin typeface="Assistant Light" pitchFamily="2" charset="-79"/>
                <a:cs typeface="Assistant Light" pitchFamily="2" charset="-79"/>
              </a:rPr>
              <a:t> (</a:t>
            </a:r>
            <a:r>
              <a:rPr lang="en-US" sz="1600" dirty="0">
                <a:latin typeface="Assistant Light" pitchFamily="2" charset="-79"/>
                <a:cs typeface="Assistant Light" pitchFamily="2" charset="-79"/>
              </a:rPr>
              <a:t>re</a:t>
            </a:r>
            <a:r>
              <a:rPr lang="he-IL" sz="1600" dirty="0">
                <a:latin typeface="Assistant Light" pitchFamily="2" charset="-79"/>
                <a:cs typeface="Assistant Light" pitchFamily="2" charset="-79"/>
              </a:rPr>
              <a:t>) שמהווה את המוח של המכשיר </a:t>
            </a:r>
            <a:r>
              <a:rPr lang="he-IL" sz="1600" dirty="0" err="1">
                <a:latin typeface="Assistant Light" pitchFamily="2" charset="-79"/>
                <a:cs typeface="Assistant Light" pitchFamily="2" charset="-79"/>
              </a:rPr>
              <a:t>ול</a:t>
            </a:r>
            <a:r>
              <a:rPr lang="he-IL" sz="1600" dirty="0">
                <a:latin typeface="Assistant Light" pitchFamily="2" charset="-79"/>
                <a:cs typeface="Assistant Light" pitchFamily="2" charset="-79"/>
              </a:rPr>
              <a:t> </a:t>
            </a:r>
            <a:r>
              <a:rPr lang="en-US" sz="1600" dirty="0">
                <a:latin typeface="Assistant Light" pitchFamily="2" charset="-79"/>
                <a:cs typeface="Assistant Light" pitchFamily="2" charset="-79"/>
              </a:rPr>
              <a:t>packet forwarding engine</a:t>
            </a:r>
            <a:r>
              <a:rPr lang="he-IL" sz="1600" dirty="0">
                <a:latin typeface="Assistant Light" pitchFamily="2" charset="-79"/>
                <a:cs typeface="Assistant Light" pitchFamily="2" charset="-79"/>
              </a:rPr>
              <a:t> (</a:t>
            </a:r>
            <a:r>
              <a:rPr lang="en-US" sz="1600" dirty="0" err="1">
                <a:latin typeface="Assistant Light" pitchFamily="2" charset="-79"/>
                <a:cs typeface="Assistant Light" pitchFamily="2" charset="-79"/>
              </a:rPr>
              <a:t>pfe</a:t>
            </a:r>
            <a:r>
              <a:rPr lang="he-IL" sz="1600" dirty="0">
                <a:latin typeface="Assistant Light" pitchFamily="2" charset="-79"/>
                <a:cs typeface="Assistant Light" pitchFamily="2" charset="-79"/>
              </a:rPr>
              <a:t>) שמהווה את הידיים של המכשיר. בין שני החלקים יש גשר פנימי (</a:t>
            </a:r>
            <a:r>
              <a:rPr lang="en-US" sz="1600" dirty="0">
                <a:latin typeface="Assistant Light" pitchFamily="2" charset="-79"/>
                <a:cs typeface="Assistant Light" pitchFamily="2" charset="-79"/>
              </a:rPr>
              <a:t>internal link</a:t>
            </a:r>
            <a:r>
              <a:rPr lang="he-IL" sz="1600" dirty="0">
                <a:latin typeface="Assistant Light" pitchFamily="2" charset="-79"/>
                <a:cs typeface="Assistant Light" pitchFamily="2" charset="-79"/>
              </a:rPr>
              <a:t>) שלא ניתן להגדרה ובדרך כלל נקרא ממשק </a:t>
            </a:r>
            <a:r>
              <a:rPr lang="en-US" sz="1600" dirty="0" err="1">
                <a:latin typeface="Assistant Light" pitchFamily="2" charset="-79"/>
                <a:cs typeface="Assistant Light" pitchFamily="2" charset="-79"/>
              </a:rPr>
              <a:t>fxp</a:t>
            </a:r>
            <a:r>
              <a:rPr lang="en-US" sz="1600" dirty="0">
                <a:latin typeface="Assistant Light" pitchFamily="2" charset="-79"/>
                <a:cs typeface="Assistant Light" pitchFamily="2" charset="-79"/>
              </a:rPr>
              <a:t>/</a:t>
            </a:r>
            <a:r>
              <a:rPr lang="en-US" sz="1600" dirty="0" err="1">
                <a:latin typeface="Assistant Light" pitchFamily="2" charset="-79"/>
                <a:cs typeface="Assistant Light" pitchFamily="2" charset="-79"/>
              </a:rPr>
              <a:t>em</a:t>
            </a:r>
            <a:r>
              <a:rPr lang="he-IL" sz="1600" dirty="0">
                <a:latin typeface="Assistant Light" pitchFamily="2" charset="-79"/>
                <a:cs typeface="Assistant Light" pitchFamily="2" charset="-79"/>
              </a:rPr>
              <a:t> </a:t>
            </a:r>
            <a:r>
              <a:rPr lang="he-IL" sz="1600" dirty="0" err="1">
                <a:latin typeface="Assistant Light" pitchFamily="2" charset="-79"/>
                <a:cs typeface="Assistant Light" pitchFamily="2" charset="-79"/>
              </a:rPr>
              <a:t>וכו</a:t>
            </a:r>
            <a:r>
              <a:rPr lang="he-IL" sz="1600" dirty="0">
                <a:latin typeface="Assistant Light" pitchFamily="2" charset="-79"/>
                <a:cs typeface="Assistant Light" pitchFamily="2" charset="-79"/>
              </a:rPr>
              <a:t>'. היתרונות של ההפרדה הם טיפול מהיר יותר במידע ומניעת הסיכוי שכשל באחד מהם יגרום לכשל כללי בנתב.</a:t>
            </a:r>
          </a:p>
          <a:p>
            <a:endParaRPr lang="he-IL" sz="1600" dirty="0">
              <a:latin typeface="Assistant Light" pitchFamily="2" charset="-79"/>
              <a:cs typeface="Assistant Light" pitchFamily="2" charset="-79"/>
            </a:endParaRPr>
          </a:p>
          <a:p>
            <a:r>
              <a:rPr lang="he-IL" sz="1600" dirty="0">
                <a:latin typeface="Assistant Light" pitchFamily="2" charset="-79"/>
                <a:cs typeface="Assistant Light" pitchFamily="2" charset="-79"/>
              </a:rPr>
              <a:t>יתרון של עבודה בצורה זו הוא אפשרות לביצוע </a:t>
            </a:r>
            <a:r>
              <a:rPr lang="en-US" sz="1600" dirty="0">
                <a:latin typeface="Assistant Light" pitchFamily="2" charset="-79"/>
                <a:cs typeface="Assistant Light" pitchFamily="2" charset="-79"/>
              </a:rPr>
              <a:t>in service software upgrade</a:t>
            </a:r>
            <a:r>
              <a:rPr lang="he-IL" sz="1600" dirty="0">
                <a:latin typeface="Assistant Light" pitchFamily="2" charset="-79"/>
                <a:cs typeface="Assistant Light" pitchFamily="2" charset="-79"/>
              </a:rPr>
              <a:t> שזה בעצם שדרוג גרסה (מתבצע ב</a:t>
            </a:r>
            <a:r>
              <a:rPr lang="en-US" sz="1600" dirty="0">
                <a:latin typeface="Assistant Light" pitchFamily="2" charset="-79"/>
                <a:cs typeface="Assistant Light" pitchFamily="2" charset="-79"/>
              </a:rPr>
              <a:t>re</a:t>
            </a:r>
            <a:r>
              <a:rPr lang="he-IL" sz="1600" dirty="0">
                <a:latin typeface="Assistant Light" pitchFamily="2" charset="-79"/>
                <a:cs typeface="Assistant Light" pitchFamily="2" charset="-79"/>
              </a:rPr>
              <a:t>) תוך כדי שהנתב פועל ללא השפעה על הביצועים, ו- </a:t>
            </a:r>
            <a:r>
              <a:rPr lang="en-US" sz="1600" dirty="0">
                <a:latin typeface="Assistant Light" pitchFamily="2" charset="-79"/>
                <a:cs typeface="Assistant Light" pitchFamily="2" charset="-79"/>
              </a:rPr>
              <a:t>graceful re switchover</a:t>
            </a:r>
            <a:r>
              <a:rPr lang="he-IL" sz="1600" dirty="0">
                <a:latin typeface="Assistant Light" pitchFamily="2" charset="-79"/>
                <a:cs typeface="Assistant Light" pitchFamily="2" charset="-79"/>
              </a:rPr>
              <a:t> שזה מעבר לשימוש ב</a:t>
            </a:r>
            <a:r>
              <a:rPr lang="en-US" sz="1600" dirty="0">
                <a:latin typeface="Assistant Light" pitchFamily="2" charset="-79"/>
                <a:cs typeface="Assistant Light" pitchFamily="2" charset="-79"/>
              </a:rPr>
              <a:t>re</a:t>
            </a:r>
            <a:r>
              <a:rPr lang="he-IL" sz="1600" dirty="0">
                <a:latin typeface="Assistant Light" pitchFamily="2" charset="-79"/>
                <a:cs typeface="Assistant Light" pitchFamily="2" charset="-79"/>
              </a:rPr>
              <a:t> אחר (בנתבים גדולים כמו </a:t>
            </a:r>
            <a:r>
              <a:rPr lang="en-US" sz="1600" dirty="0">
                <a:latin typeface="Assistant Light" pitchFamily="2" charset="-79"/>
                <a:cs typeface="Assistant Light" pitchFamily="2" charset="-79"/>
              </a:rPr>
              <a:t>m7i</a:t>
            </a:r>
            <a:r>
              <a:rPr lang="he-IL" sz="1600" dirty="0">
                <a:latin typeface="Assistant Light" pitchFamily="2" charset="-79"/>
                <a:cs typeface="Assistant Light" pitchFamily="2" charset="-79"/>
              </a:rPr>
              <a:t> למשל יש שני </a:t>
            </a:r>
            <a:r>
              <a:rPr lang="en-US" sz="1600" dirty="0">
                <a:latin typeface="Assistant Light" pitchFamily="2" charset="-79"/>
                <a:cs typeface="Assistant Light" pitchFamily="2" charset="-79"/>
              </a:rPr>
              <a:t>re</a:t>
            </a:r>
            <a:r>
              <a:rPr lang="he-IL" sz="1600" dirty="0">
                <a:latin typeface="Assistant Light" pitchFamily="2" charset="-79"/>
                <a:cs typeface="Assistant Light" pitchFamily="2" charset="-79"/>
              </a:rPr>
              <a:t> ויותר.</a:t>
            </a:r>
          </a:p>
          <a:p>
            <a:endParaRPr lang="he-IL" sz="1600" b="1" dirty="0">
              <a:latin typeface="Assistant Light" pitchFamily="2" charset="-79"/>
              <a:cs typeface="Assistant Light" pitchFamily="2" charset="-79"/>
            </a:endParaRPr>
          </a:p>
          <a:p>
            <a:r>
              <a:rPr lang="en-US" sz="1600" b="1" dirty="0">
                <a:latin typeface="Assistant Light" pitchFamily="2" charset="-79"/>
                <a:cs typeface="Assistant Light" pitchFamily="2" charset="-79"/>
              </a:rPr>
              <a:t>Routing engine</a:t>
            </a:r>
            <a:r>
              <a:rPr lang="he-IL" sz="1600" dirty="0">
                <a:latin typeface="Assistant Light" pitchFamily="2" charset="-79"/>
                <a:cs typeface="Assistant Light" pitchFamily="2" charset="-79"/>
              </a:rPr>
              <a:t>–  מכיל את הגדרות המערכת, את ה</a:t>
            </a:r>
            <a:r>
              <a:rPr lang="en-US" sz="1600" dirty="0" err="1">
                <a:latin typeface="Assistant Light" pitchFamily="2" charset="-79"/>
                <a:cs typeface="Assistant Light" pitchFamily="2" charset="-79"/>
              </a:rPr>
              <a:t>jweb</a:t>
            </a:r>
            <a:r>
              <a:rPr lang="en-US" sz="1600" dirty="0">
                <a:latin typeface="Assistant Light" pitchFamily="2" charset="-79"/>
                <a:cs typeface="Assistant Light" pitchFamily="2" charset="-79"/>
              </a:rPr>
              <a:t>/cli</a:t>
            </a:r>
            <a:r>
              <a:rPr lang="he-IL" sz="1600" dirty="0">
                <a:latin typeface="Assistant Light" pitchFamily="2" charset="-79"/>
                <a:cs typeface="Assistant Light" pitchFamily="2" charset="-79"/>
              </a:rPr>
              <a:t> ,טבלת הגישור (</a:t>
            </a:r>
            <a:r>
              <a:rPr lang="en-US" sz="1600" dirty="0">
                <a:latin typeface="Assistant Light" pitchFamily="2" charset="-79"/>
                <a:cs typeface="Assistant Light" pitchFamily="2" charset="-79"/>
              </a:rPr>
              <a:t>layer 2</a:t>
            </a:r>
            <a:r>
              <a:rPr lang="he-IL" sz="1600" dirty="0">
                <a:latin typeface="Assistant Light" pitchFamily="2" charset="-79"/>
                <a:cs typeface="Assistant Light" pitchFamily="2" charset="-79"/>
              </a:rPr>
              <a:t>) </a:t>
            </a:r>
            <a:r>
              <a:rPr lang="en-US" sz="1600" dirty="0">
                <a:latin typeface="Assistant Light" pitchFamily="2" charset="-79"/>
                <a:cs typeface="Assistant Light" pitchFamily="2" charset="-79"/>
              </a:rPr>
              <a:t>bridging table</a:t>
            </a:r>
            <a:r>
              <a:rPr lang="he-IL" sz="1600" dirty="0">
                <a:latin typeface="Assistant Light" pitchFamily="2" charset="-79"/>
                <a:cs typeface="Assistant Light" pitchFamily="2" charset="-79"/>
              </a:rPr>
              <a:t>, את טבלת הניתוב (</a:t>
            </a:r>
            <a:r>
              <a:rPr lang="en-US" sz="1600" dirty="0">
                <a:latin typeface="Assistant Light" pitchFamily="2" charset="-79"/>
                <a:cs typeface="Assistant Light" pitchFamily="2" charset="-79"/>
              </a:rPr>
              <a:t>routing table</a:t>
            </a:r>
            <a:r>
              <a:rPr lang="he-IL" sz="1600" dirty="0">
                <a:latin typeface="Assistant Light" pitchFamily="2" charset="-79"/>
                <a:cs typeface="Assistant Light" pitchFamily="2" charset="-79"/>
              </a:rPr>
              <a:t>) שהופכת ל </a:t>
            </a:r>
            <a:r>
              <a:rPr lang="en-US" sz="1600" dirty="0">
                <a:latin typeface="Assistant Light" pitchFamily="2" charset="-79"/>
                <a:cs typeface="Assistant Light" pitchFamily="2" charset="-79"/>
              </a:rPr>
              <a:t>forwarding table</a:t>
            </a:r>
            <a:r>
              <a:rPr lang="he-IL" sz="1600" dirty="0">
                <a:latin typeface="Assistant Light" pitchFamily="2" charset="-79"/>
                <a:cs typeface="Assistant Light" pitchFamily="2" charset="-79"/>
              </a:rPr>
              <a:t>. זוהי טבלה שמכילה רק את הניתובים הפעילים של הנתב. </a:t>
            </a:r>
          </a:p>
          <a:p>
            <a:r>
              <a:rPr lang="he-IL" sz="1600" dirty="0">
                <a:latin typeface="Assistant Light" pitchFamily="2" charset="-79"/>
                <a:cs typeface="Assistant Light" pitchFamily="2" charset="-79"/>
              </a:rPr>
              <a:t>אחרי על ניהול </a:t>
            </a:r>
            <a:r>
              <a:rPr lang="en-US" sz="1600" dirty="0">
                <a:latin typeface="Assistant Light" pitchFamily="2" charset="-79"/>
                <a:cs typeface="Assistant Light" pitchFamily="2" charset="-79"/>
              </a:rPr>
              <a:t>exception traffic</a:t>
            </a:r>
            <a:r>
              <a:rPr lang="he-IL" sz="1600" dirty="0">
                <a:latin typeface="Assistant Light" pitchFamily="2" charset="-79"/>
                <a:cs typeface="Assistant Light" pitchFamily="2" charset="-79"/>
              </a:rPr>
              <a:t> שזוהי תעבורה שמיועדת לנתב עצמו (ניהול ב</a:t>
            </a:r>
            <a:r>
              <a:rPr lang="en-US" sz="1600" dirty="0">
                <a:latin typeface="Assistant Light" pitchFamily="2" charset="-79"/>
                <a:cs typeface="Assistant Light" pitchFamily="2" charset="-79"/>
              </a:rPr>
              <a:t>telnet/ssh</a:t>
            </a:r>
            <a:r>
              <a:rPr lang="he-IL" sz="1600" dirty="0">
                <a:latin typeface="Assistant Light" pitchFamily="2" charset="-79"/>
                <a:cs typeface="Assistant Light" pitchFamily="2" charset="-79"/>
              </a:rPr>
              <a:t>), פקטות </a:t>
            </a:r>
            <a:r>
              <a:rPr lang="en-US" sz="1600" dirty="0" err="1">
                <a:latin typeface="Assistant Light" pitchFamily="2" charset="-79"/>
                <a:cs typeface="Assistant Light" pitchFamily="2" charset="-79"/>
              </a:rPr>
              <a:t>ip</a:t>
            </a:r>
            <a:r>
              <a:rPr lang="he-IL" sz="1600" dirty="0">
                <a:latin typeface="Assistant Light" pitchFamily="2" charset="-79"/>
                <a:cs typeface="Assistant Light" pitchFamily="2" charset="-79"/>
              </a:rPr>
              <a:t> עם אופציות, פקטות </a:t>
            </a:r>
            <a:r>
              <a:rPr lang="en-US" sz="1600" dirty="0" err="1">
                <a:latin typeface="Assistant Light" pitchFamily="2" charset="-79"/>
                <a:cs typeface="Assistant Light" pitchFamily="2" charset="-79"/>
              </a:rPr>
              <a:t>icmp</a:t>
            </a:r>
            <a:r>
              <a:rPr lang="he-IL" sz="1600" dirty="0">
                <a:latin typeface="Assistant Light" pitchFamily="2" charset="-79"/>
                <a:cs typeface="Assistant Light" pitchFamily="2" charset="-79"/>
              </a:rPr>
              <a:t> (פינג למשל)</a:t>
            </a:r>
          </a:p>
          <a:p>
            <a:endParaRPr lang="he-IL" sz="1600" dirty="0">
              <a:latin typeface="Assistant Light" pitchFamily="2" charset="-79"/>
              <a:cs typeface="Assistant Light" pitchFamily="2" charset="-79"/>
            </a:endParaRPr>
          </a:p>
          <a:p>
            <a:r>
              <a:rPr lang="en-US" sz="1600" b="1" dirty="0">
                <a:latin typeface="Assistant Light" pitchFamily="2" charset="-79"/>
                <a:cs typeface="Assistant Light" pitchFamily="2" charset="-79"/>
              </a:rPr>
              <a:t>Packet forwarding engine</a:t>
            </a:r>
            <a:r>
              <a:rPr lang="he-IL" sz="1600" dirty="0">
                <a:latin typeface="Assistant Light" pitchFamily="2" charset="-79"/>
                <a:cs typeface="Assistant Light" pitchFamily="2" charset="-79"/>
              </a:rPr>
              <a:t>– אחרי על טיפול </a:t>
            </a:r>
            <a:r>
              <a:rPr lang="he-IL" sz="1600" dirty="0" err="1">
                <a:latin typeface="Assistant Light" pitchFamily="2" charset="-79"/>
                <a:cs typeface="Assistant Light" pitchFamily="2" charset="-79"/>
              </a:rPr>
              <a:t>בפקטות</a:t>
            </a:r>
            <a:r>
              <a:rPr lang="he-IL" sz="1600" dirty="0">
                <a:latin typeface="Assistant Light" pitchFamily="2" charset="-79"/>
                <a:cs typeface="Assistant Light" pitchFamily="2" charset="-79"/>
              </a:rPr>
              <a:t> ע"פ ה</a:t>
            </a:r>
            <a:r>
              <a:rPr lang="en-US" sz="1600" dirty="0">
                <a:latin typeface="Assistant Light" pitchFamily="2" charset="-79"/>
                <a:cs typeface="Assistant Light" pitchFamily="2" charset="-79"/>
              </a:rPr>
              <a:t>forwarding table</a:t>
            </a:r>
            <a:r>
              <a:rPr lang="he-IL" sz="1600" dirty="0">
                <a:latin typeface="Assistant Light" pitchFamily="2" charset="-79"/>
                <a:cs typeface="Assistant Light" pitchFamily="2" charset="-79"/>
              </a:rPr>
              <a:t> שמתקבלת מה</a:t>
            </a:r>
            <a:r>
              <a:rPr lang="en-US" sz="1600" dirty="0">
                <a:latin typeface="Assistant Light" pitchFamily="2" charset="-79"/>
                <a:cs typeface="Assistant Light" pitchFamily="2" charset="-79"/>
              </a:rPr>
              <a:t>re</a:t>
            </a:r>
            <a:r>
              <a:rPr lang="he-IL" sz="1600" dirty="0">
                <a:latin typeface="Assistant Light" pitchFamily="2" charset="-79"/>
                <a:cs typeface="Assistant Light" pitchFamily="2" charset="-79"/>
              </a:rPr>
              <a:t>. אחראי על יישום </a:t>
            </a:r>
            <a:r>
              <a:rPr lang="en-US" sz="1600" dirty="0">
                <a:latin typeface="Assistant Light" pitchFamily="2" charset="-79"/>
                <a:cs typeface="Assistant Light" pitchFamily="2" charset="-79"/>
              </a:rPr>
              <a:t>stateless firewall filters</a:t>
            </a:r>
            <a:r>
              <a:rPr lang="he-IL" sz="1600" dirty="0">
                <a:latin typeface="Assistant Light" pitchFamily="2" charset="-79"/>
                <a:cs typeface="Assistant Light" pitchFamily="2" charset="-79"/>
              </a:rPr>
              <a:t>, </a:t>
            </a:r>
            <a:r>
              <a:rPr lang="en-US" sz="1600" dirty="0">
                <a:latin typeface="Assistant Light" pitchFamily="2" charset="-79"/>
                <a:cs typeface="Assistant Light" pitchFamily="2" charset="-79"/>
              </a:rPr>
              <a:t>shapers</a:t>
            </a:r>
            <a:r>
              <a:rPr lang="he-IL" sz="1600" dirty="0">
                <a:latin typeface="Assistant Light" pitchFamily="2" charset="-79"/>
                <a:cs typeface="Assistant Light" pitchFamily="2" charset="-79"/>
              </a:rPr>
              <a:t>,</a:t>
            </a:r>
            <a:r>
              <a:rPr lang="en-US" sz="1600" dirty="0">
                <a:latin typeface="Assistant Light" pitchFamily="2" charset="-79"/>
                <a:cs typeface="Assistant Light" pitchFamily="2" charset="-79"/>
              </a:rPr>
              <a:t> </a:t>
            </a:r>
            <a:r>
              <a:rPr lang="he-IL" sz="1600" dirty="0">
                <a:latin typeface="Assistant Light" pitchFamily="2" charset="-79"/>
                <a:cs typeface="Assistant Light" pitchFamily="2" charset="-79"/>
              </a:rPr>
              <a:t> </a:t>
            </a:r>
            <a:r>
              <a:rPr lang="en-US" sz="1600" dirty="0" err="1">
                <a:latin typeface="Assistant Light" pitchFamily="2" charset="-79"/>
                <a:cs typeface="Assistant Light" pitchFamily="2" charset="-79"/>
              </a:rPr>
              <a:t>policers</a:t>
            </a:r>
            <a:r>
              <a:rPr lang="he-IL" sz="1600" dirty="0">
                <a:latin typeface="Assistant Light" pitchFamily="2" charset="-79"/>
                <a:cs typeface="Assistant Light" pitchFamily="2" charset="-79"/>
              </a:rPr>
              <a:t>. מטפל רק ב</a:t>
            </a:r>
            <a:r>
              <a:rPr lang="en-US" sz="1600" dirty="0">
                <a:latin typeface="Assistant Light" pitchFamily="2" charset="-79"/>
                <a:cs typeface="Assistant Light" pitchFamily="2" charset="-79"/>
              </a:rPr>
              <a:t>transit traffic</a:t>
            </a:r>
            <a:r>
              <a:rPr lang="he-IL" sz="1600" dirty="0">
                <a:latin typeface="Assistant Light" pitchFamily="2" charset="-79"/>
                <a:cs typeface="Assistant Light" pitchFamily="2" charset="-79"/>
              </a:rPr>
              <a:t> שזוהי תעבורה  שהנתב יכול לנתב בהסתמך רק על טבלת הניתוב/גישור.</a:t>
            </a:r>
          </a:p>
        </p:txBody>
      </p:sp>
    </p:spTree>
    <p:extLst>
      <p:ext uri="{BB962C8B-B14F-4D97-AF65-F5344CB8AC3E}">
        <p14:creationId xmlns:p14="http://schemas.microsoft.com/office/powerpoint/2010/main" val="2052555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163308"/>
            <a:ext cx="5182885" cy="4362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411760" y="87015"/>
            <a:ext cx="6192688" cy="830997"/>
          </a:xfrm>
          <a:prstGeom prst="rect">
            <a:avLst/>
          </a:prstGeom>
          <a:noFill/>
        </p:spPr>
        <p:txBody>
          <a:bodyPr wrap="square" rtlCol="1">
            <a:spAutoFit/>
          </a:bodyPr>
          <a:lstStyle/>
          <a:p>
            <a:r>
              <a:rPr lang="en-US" sz="2400" b="1" dirty="0">
                <a:latin typeface="Assistant Light" pitchFamily="2" charset="-79"/>
                <a:cs typeface="Assistant Light" pitchFamily="2" charset="-79"/>
              </a:rPr>
              <a:t>Routing engine &amp; packet forwarding engine</a:t>
            </a:r>
          </a:p>
          <a:p>
            <a:r>
              <a:rPr lang="he-IL" sz="2400" b="1" dirty="0">
                <a:latin typeface="Assistant Light" pitchFamily="2" charset="-79"/>
                <a:cs typeface="Assistant Light" pitchFamily="2" charset="-79"/>
              </a:rPr>
              <a:t>מה משנה לנו כאן</a:t>
            </a:r>
          </a:p>
        </p:txBody>
      </p:sp>
      <p:sp>
        <p:nvSpPr>
          <p:cNvPr id="6" name="TextBox 5"/>
          <p:cNvSpPr txBox="1"/>
          <p:nvPr/>
        </p:nvSpPr>
        <p:spPr>
          <a:xfrm>
            <a:off x="8532440" y="44624"/>
            <a:ext cx="576064" cy="584775"/>
          </a:xfrm>
          <a:prstGeom prst="rect">
            <a:avLst/>
          </a:prstGeom>
          <a:noFill/>
        </p:spPr>
        <p:txBody>
          <a:bodyPr wrap="square" rtlCol="1">
            <a:spAutoFit/>
          </a:bodyPr>
          <a:lstStyle/>
          <a:p>
            <a:r>
              <a:rPr lang="en-US" sz="3200" dirty="0">
                <a:latin typeface="Comic Sans MS" pitchFamily="66" charset="0"/>
                <a:cs typeface="Guttman Adii" pitchFamily="2" charset="-79"/>
              </a:rPr>
              <a:t>1</a:t>
            </a:r>
            <a:endParaRPr lang="he-IL" sz="3200" dirty="0">
              <a:latin typeface="Comic Sans MS" pitchFamily="66" charset="0"/>
              <a:cs typeface="Guttman Adii" pitchFamily="2" charset="-79"/>
            </a:endParaRPr>
          </a:p>
        </p:txBody>
      </p:sp>
      <p:sp>
        <p:nvSpPr>
          <p:cNvPr id="7" name="TextBox 6"/>
          <p:cNvSpPr txBox="1"/>
          <p:nvPr/>
        </p:nvSpPr>
        <p:spPr>
          <a:xfrm>
            <a:off x="179512" y="951106"/>
            <a:ext cx="8784976" cy="1077218"/>
          </a:xfrm>
          <a:prstGeom prst="rect">
            <a:avLst/>
          </a:prstGeom>
          <a:noFill/>
        </p:spPr>
        <p:txBody>
          <a:bodyPr wrap="square" rtlCol="1">
            <a:spAutoFit/>
          </a:bodyPr>
          <a:lstStyle/>
          <a:p>
            <a:r>
              <a:rPr lang="he-IL" sz="1600" dirty="0">
                <a:latin typeface="Assistant Light" pitchFamily="2" charset="-79"/>
                <a:cs typeface="Assistant Light" pitchFamily="2" charset="-79"/>
              </a:rPr>
              <a:t>רוב המידע על ה</a:t>
            </a:r>
            <a:r>
              <a:rPr lang="en-US" sz="1600" dirty="0">
                <a:latin typeface="Assistant Light" pitchFamily="2" charset="-79"/>
                <a:cs typeface="Assistant Light" pitchFamily="2" charset="-79"/>
              </a:rPr>
              <a:t>re</a:t>
            </a:r>
            <a:r>
              <a:rPr lang="he-IL" sz="1600" dirty="0">
                <a:latin typeface="Assistant Light" pitchFamily="2" charset="-79"/>
                <a:cs typeface="Assistant Light" pitchFamily="2" charset="-79"/>
              </a:rPr>
              <a:t> </a:t>
            </a:r>
            <a:r>
              <a:rPr lang="he-IL" sz="1600" dirty="0" err="1">
                <a:latin typeface="Assistant Light" pitchFamily="2" charset="-79"/>
                <a:cs typeface="Assistant Light" pitchFamily="2" charset="-79"/>
              </a:rPr>
              <a:t>וה</a:t>
            </a:r>
            <a:r>
              <a:rPr lang="en-US" sz="1600" dirty="0" err="1">
                <a:latin typeface="Assistant Light" pitchFamily="2" charset="-79"/>
                <a:cs typeface="Assistant Light" pitchFamily="2" charset="-79"/>
              </a:rPr>
              <a:t>pfe</a:t>
            </a:r>
            <a:r>
              <a:rPr lang="he-IL" sz="1600" dirty="0">
                <a:latin typeface="Assistant Light" pitchFamily="2" charset="-79"/>
                <a:cs typeface="Assistant Light" pitchFamily="2" charset="-79"/>
              </a:rPr>
              <a:t> הינו תיאורטי ולא משנה בשימוש או </a:t>
            </a:r>
            <a:r>
              <a:rPr lang="en-US" sz="1600" dirty="0">
                <a:latin typeface="Assistant Light" pitchFamily="2" charset="-79"/>
                <a:cs typeface="Assistant Light" pitchFamily="2" charset="-79"/>
              </a:rPr>
              <a:t>troubleshooting</a:t>
            </a:r>
            <a:r>
              <a:rPr lang="he-IL" sz="1600" dirty="0">
                <a:latin typeface="Assistant Light" pitchFamily="2" charset="-79"/>
                <a:cs typeface="Assistant Light" pitchFamily="2" charset="-79"/>
              </a:rPr>
              <a:t> יום יומי.  עם זאת, חשוב להכירו ולדעת שבהתאם להפרדה המבנית, כך ישנן פקודות מסוימות שמתייחסות רק לחלק המבני </a:t>
            </a:r>
            <a:r>
              <a:rPr lang="he-IL" sz="1600" dirty="0" err="1">
                <a:latin typeface="Assistant Light" pitchFamily="2" charset="-79"/>
                <a:cs typeface="Assistant Light" pitchFamily="2" charset="-79"/>
              </a:rPr>
              <a:t>המסויים</a:t>
            </a:r>
            <a:r>
              <a:rPr lang="he-IL" sz="1600" dirty="0">
                <a:latin typeface="Assistant Light" pitchFamily="2" charset="-79"/>
                <a:cs typeface="Assistant Light" pitchFamily="2" charset="-79"/>
              </a:rPr>
              <a:t> בנתב כגון </a:t>
            </a:r>
          </a:p>
          <a:p>
            <a:r>
              <a:rPr lang="en-US" sz="1600" dirty="0">
                <a:latin typeface="Assistant Light" pitchFamily="2" charset="-79"/>
                <a:cs typeface="Assistant Light" pitchFamily="2" charset="-79"/>
              </a:rPr>
              <a:t>Show chassis forwarding</a:t>
            </a:r>
            <a:r>
              <a:rPr lang="he-IL" sz="1600" dirty="0">
                <a:latin typeface="Assistant Light" pitchFamily="2" charset="-79"/>
                <a:cs typeface="Assistant Light" pitchFamily="2" charset="-79"/>
              </a:rPr>
              <a:t> או  </a:t>
            </a:r>
            <a:r>
              <a:rPr lang="en-US" sz="1600" dirty="0">
                <a:latin typeface="Assistant Light" pitchFamily="2" charset="-79"/>
                <a:cs typeface="Assistant Light" pitchFamily="2" charset="-79"/>
              </a:rPr>
              <a:t>show </a:t>
            </a:r>
            <a:r>
              <a:rPr lang="en-US" sz="1600" dirty="0" err="1">
                <a:latin typeface="Assistant Light" pitchFamily="2" charset="-79"/>
                <a:cs typeface="Assistant Light" pitchFamily="2" charset="-79"/>
              </a:rPr>
              <a:t>pfe</a:t>
            </a:r>
            <a:r>
              <a:rPr lang="en-US" sz="1600" dirty="0">
                <a:latin typeface="Assistant Light" pitchFamily="2" charset="-79"/>
                <a:cs typeface="Assistant Light" pitchFamily="2" charset="-79"/>
              </a:rPr>
              <a:t> </a:t>
            </a:r>
            <a:r>
              <a:rPr lang="en-US" sz="1600" dirty="0" err="1">
                <a:latin typeface="Assistant Light" pitchFamily="2" charset="-79"/>
                <a:cs typeface="Assistant Light" pitchFamily="2" charset="-79"/>
              </a:rPr>
              <a:t>fpc</a:t>
            </a:r>
            <a:r>
              <a:rPr lang="he-IL" sz="1600" dirty="0">
                <a:latin typeface="Assistant Light" pitchFamily="2" charset="-79"/>
                <a:cs typeface="Assistant Light" pitchFamily="2" charset="-79"/>
              </a:rPr>
              <a:t> שקשורות רק ל</a:t>
            </a:r>
            <a:r>
              <a:rPr lang="en-US" sz="1600" dirty="0" err="1">
                <a:latin typeface="Assistant Light" pitchFamily="2" charset="-79"/>
                <a:cs typeface="Assistant Light" pitchFamily="2" charset="-79"/>
              </a:rPr>
              <a:t>pfe</a:t>
            </a:r>
            <a:r>
              <a:rPr lang="he-IL" sz="1600" dirty="0">
                <a:latin typeface="Assistant Light" pitchFamily="2" charset="-79"/>
                <a:cs typeface="Assistant Light" pitchFamily="2" charset="-79"/>
              </a:rPr>
              <a:t>. כמו כן , הדבר עוזר לנו להתמצא בפלט של הפקודה </a:t>
            </a:r>
            <a:endParaRPr lang="en-US" sz="1600" dirty="0">
              <a:latin typeface="Assistant Light" pitchFamily="2" charset="-79"/>
              <a:cs typeface="Assistant Light" pitchFamily="2" charset="-79"/>
            </a:endParaRPr>
          </a:p>
          <a:p>
            <a:r>
              <a:rPr lang="en-US" sz="1600" dirty="0">
                <a:latin typeface="Assistant Light" pitchFamily="2" charset="-79"/>
                <a:cs typeface="Assistant Light" pitchFamily="2" charset="-79"/>
              </a:rPr>
              <a:t>Show chassis environment</a:t>
            </a:r>
            <a:endParaRPr lang="he-IL" sz="1600" dirty="0">
              <a:latin typeface="Assistant Light" pitchFamily="2" charset="-79"/>
              <a:cs typeface="Assistant Light" pitchFamily="2" charset="-79"/>
            </a:endParaRPr>
          </a:p>
        </p:txBody>
      </p:sp>
      <p:sp>
        <p:nvSpPr>
          <p:cNvPr id="8" name="TextBox 7"/>
          <p:cNvSpPr txBox="1"/>
          <p:nvPr/>
        </p:nvSpPr>
        <p:spPr>
          <a:xfrm>
            <a:off x="5508104" y="2348880"/>
            <a:ext cx="3625588" cy="1077218"/>
          </a:xfrm>
          <a:prstGeom prst="rect">
            <a:avLst/>
          </a:prstGeom>
          <a:noFill/>
        </p:spPr>
        <p:txBody>
          <a:bodyPr wrap="square" rtlCol="1">
            <a:spAutoFit/>
          </a:bodyPr>
          <a:lstStyle/>
          <a:p>
            <a:r>
              <a:rPr lang="he-IL" sz="1600" dirty="0">
                <a:latin typeface="Assistant Light" pitchFamily="2" charset="-79"/>
                <a:cs typeface="Assistant Light" pitchFamily="2" charset="-79"/>
              </a:rPr>
              <a:t>בתרשים אפשר לראות איך טבלת הניתוב הופכת לטבלת ההפצה שמועתקת את ה</a:t>
            </a:r>
            <a:r>
              <a:rPr lang="en-US" sz="1600" dirty="0" err="1">
                <a:latin typeface="Assistant Light" pitchFamily="2" charset="-79"/>
                <a:cs typeface="Assistant Light" pitchFamily="2" charset="-79"/>
              </a:rPr>
              <a:t>pfe</a:t>
            </a:r>
            <a:r>
              <a:rPr lang="he-IL" sz="1600" dirty="0">
                <a:latin typeface="Assistant Light" pitchFamily="2" charset="-79"/>
                <a:cs typeface="Assistant Light" pitchFamily="2" charset="-79"/>
              </a:rPr>
              <a:t> דרך ה</a:t>
            </a:r>
            <a:r>
              <a:rPr lang="en-US" sz="1600" dirty="0">
                <a:latin typeface="Assistant Light" pitchFamily="2" charset="-79"/>
                <a:cs typeface="Assistant Light" pitchFamily="2" charset="-79"/>
              </a:rPr>
              <a:t>internal link</a:t>
            </a:r>
            <a:r>
              <a:rPr lang="he-IL" sz="1600" dirty="0">
                <a:latin typeface="Assistant Light" pitchFamily="2" charset="-79"/>
                <a:cs typeface="Assistant Light" pitchFamily="2" charset="-79"/>
              </a:rPr>
              <a:t>. אפשר לראות שה</a:t>
            </a:r>
            <a:r>
              <a:rPr lang="en-US" sz="1600" dirty="0">
                <a:latin typeface="Assistant Light" pitchFamily="2" charset="-79"/>
                <a:cs typeface="Assistant Light" pitchFamily="2" charset="-79"/>
              </a:rPr>
              <a:t>junos</a:t>
            </a:r>
            <a:r>
              <a:rPr lang="he-IL" sz="1600" dirty="0">
                <a:latin typeface="Assistant Light" pitchFamily="2" charset="-79"/>
                <a:cs typeface="Assistant Light" pitchFamily="2" charset="-79"/>
              </a:rPr>
              <a:t> עצמו נמצא ב</a:t>
            </a:r>
            <a:r>
              <a:rPr lang="en-US" sz="1600" dirty="0">
                <a:latin typeface="Assistant Light" pitchFamily="2" charset="-79"/>
                <a:cs typeface="Assistant Light" pitchFamily="2" charset="-79"/>
              </a:rPr>
              <a:t>re</a:t>
            </a:r>
            <a:r>
              <a:rPr lang="he-IL" sz="1600" dirty="0">
                <a:latin typeface="Assistant Light" pitchFamily="2" charset="-79"/>
                <a:cs typeface="Assistant Light" pitchFamily="2" charset="-79"/>
              </a:rPr>
              <a:t> ואילו ה</a:t>
            </a:r>
            <a:r>
              <a:rPr lang="en-US" sz="1600" dirty="0" err="1">
                <a:latin typeface="Assistant Light" pitchFamily="2" charset="-79"/>
                <a:cs typeface="Assistant Light" pitchFamily="2" charset="-79"/>
              </a:rPr>
              <a:t>pfe</a:t>
            </a:r>
            <a:r>
              <a:rPr lang="he-IL" sz="1600" dirty="0">
                <a:latin typeface="Assistant Light" pitchFamily="2" charset="-79"/>
                <a:cs typeface="Assistant Light" pitchFamily="2" charset="-79"/>
              </a:rPr>
              <a:t> מטפל רק בניתוב פקטות.</a:t>
            </a:r>
          </a:p>
        </p:txBody>
      </p:sp>
    </p:spTree>
    <p:extLst>
      <p:ext uri="{BB962C8B-B14F-4D97-AF65-F5344CB8AC3E}">
        <p14:creationId xmlns:p14="http://schemas.microsoft.com/office/powerpoint/2010/main" val="855585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20072" y="87015"/>
            <a:ext cx="3384376" cy="461665"/>
          </a:xfrm>
          <a:prstGeom prst="rect">
            <a:avLst/>
          </a:prstGeom>
          <a:noFill/>
        </p:spPr>
        <p:txBody>
          <a:bodyPr wrap="square" rtlCol="1">
            <a:spAutoFit/>
          </a:bodyPr>
          <a:lstStyle/>
          <a:p>
            <a:r>
              <a:rPr lang="he-IL" sz="2400" b="1" dirty="0">
                <a:latin typeface="Assistant Light" pitchFamily="2" charset="-79"/>
                <a:cs typeface="Assistant Light" pitchFamily="2" charset="-79"/>
              </a:rPr>
              <a:t>ממשק המשתמש של </a:t>
            </a:r>
            <a:r>
              <a:rPr lang="en-US" sz="2400" b="1" dirty="0">
                <a:latin typeface="Assistant Light" pitchFamily="2" charset="-79"/>
                <a:cs typeface="Assistant Light" pitchFamily="2" charset="-79"/>
              </a:rPr>
              <a:t>junos</a:t>
            </a:r>
            <a:endParaRPr lang="he-IL" sz="2400" b="1" dirty="0">
              <a:latin typeface="Assistant Light" pitchFamily="2" charset="-79"/>
              <a:cs typeface="Assistant Light" pitchFamily="2" charset="-79"/>
            </a:endParaRPr>
          </a:p>
        </p:txBody>
      </p:sp>
      <p:sp>
        <p:nvSpPr>
          <p:cNvPr id="5" name="TextBox 4"/>
          <p:cNvSpPr txBox="1"/>
          <p:nvPr/>
        </p:nvSpPr>
        <p:spPr>
          <a:xfrm>
            <a:off x="8532440" y="44624"/>
            <a:ext cx="576064" cy="584775"/>
          </a:xfrm>
          <a:prstGeom prst="rect">
            <a:avLst/>
          </a:prstGeom>
          <a:noFill/>
        </p:spPr>
        <p:txBody>
          <a:bodyPr wrap="square" rtlCol="1">
            <a:spAutoFit/>
          </a:bodyPr>
          <a:lstStyle/>
          <a:p>
            <a:r>
              <a:rPr lang="en-US" sz="3200" dirty="0">
                <a:latin typeface="Comic Sans MS" pitchFamily="66" charset="0"/>
                <a:cs typeface="Guttman Adii" pitchFamily="2" charset="-79"/>
              </a:rPr>
              <a:t>2</a:t>
            </a:r>
            <a:endParaRPr lang="he-IL" sz="3200" dirty="0">
              <a:latin typeface="Comic Sans MS" pitchFamily="66" charset="0"/>
              <a:cs typeface="Guttman Adii" pitchFamily="2" charset="-79"/>
            </a:endParaRPr>
          </a:p>
        </p:txBody>
      </p:sp>
      <p:sp>
        <p:nvSpPr>
          <p:cNvPr id="6" name="TextBox 5"/>
          <p:cNvSpPr txBox="1"/>
          <p:nvPr/>
        </p:nvSpPr>
        <p:spPr>
          <a:xfrm>
            <a:off x="179512" y="635204"/>
            <a:ext cx="8784976" cy="5816977"/>
          </a:xfrm>
          <a:prstGeom prst="rect">
            <a:avLst/>
          </a:prstGeom>
          <a:noFill/>
        </p:spPr>
        <p:txBody>
          <a:bodyPr wrap="square" rtlCol="1">
            <a:spAutoFit/>
          </a:bodyPr>
          <a:lstStyle/>
          <a:p>
            <a:r>
              <a:rPr lang="he-IL" sz="1600" dirty="0">
                <a:latin typeface="Assistant Light" pitchFamily="2" charset="-79"/>
                <a:cs typeface="Assistant Light" pitchFamily="2" charset="-79"/>
              </a:rPr>
              <a:t>ניווט – כפי שכבר צוין בחלק 1. ישנה הקפדה גדולה על חלוקה להיררכיה של פקודות ותפקידים. הפקודות הבאות מאפשרות את הניווט בה.</a:t>
            </a:r>
          </a:p>
          <a:p>
            <a:r>
              <a:rPr lang="en-US" sz="1600" dirty="0">
                <a:latin typeface="Assistant Light" pitchFamily="2" charset="-79"/>
                <a:cs typeface="Assistant Light" pitchFamily="2" charset="-79"/>
              </a:rPr>
              <a:t>Configure</a:t>
            </a:r>
            <a:r>
              <a:rPr lang="he-IL" sz="1600" dirty="0">
                <a:latin typeface="Assistant Light" pitchFamily="2" charset="-79"/>
                <a:cs typeface="Assistant Light" pitchFamily="2" charset="-79"/>
              </a:rPr>
              <a:t> – מעביר אותנו מ</a:t>
            </a:r>
            <a:r>
              <a:rPr lang="en-US" sz="1600" dirty="0">
                <a:latin typeface="Assistant Light" pitchFamily="2" charset="-79"/>
                <a:cs typeface="Assistant Light" pitchFamily="2" charset="-79"/>
              </a:rPr>
              <a:t>operational mode</a:t>
            </a:r>
            <a:r>
              <a:rPr lang="he-IL" sz="1600" dirty="0">
                <a:latin typeface="Assistant Light" pitchFamily="2" charset="-79"/>
                <a:cs typeface="Assistant Light" pitchFamily="2" charset="-79"/>
              </a:rPr>
              <a:t> (מאפשר הרצת פקודות </a:t>
            </a:r>
            <a:r>
              <a:rPr lang="en-US" sz="1600" dirty="0">
                <a:latin typeface="Assistant Light" pitchFamily="2" charset="-79"/>
                <a:cs typeface="Assistant Light" pitchFamily="2" charset="-79"/>
              </a:rPr>
              <a:t>show</a:t>
            </a:r>
            <a:r>
              <a:rPr lang="he-IL" sz="1600" dirty="0">
                <a:latin typeface="Assistant Light" pitchFamily="2" charset="-79"/>
                <a:cs typeface="Assistant Light" pitchFamily="2" charset="-79"/>
              </a:rPr>
              <a:t>) למצב הגדרות.  (יורחב בהמשך)</a:t>
            </a:r>
          </a:p>
          <a:p>
            <a:endParaRPr lang="en-US" sz="1600" dirty="0">
              <a:latin typeface="Assistant Light" pitchFamily="2" charset="-79"/>
              <a:cs typeface="Assistant Light" pitchFamily="2" charset="-79"/>
            </a:endParaRPr>
          </a:p>
          <a:p>
            <a:r>
              <a:rPr lang="en-US" sz="1600" dirty="0">
                <a:latin typeface="Assistant Light" pitchFamily="2" charset="-79"/>
                <a:cs typeface="Assistant Light" pitchFamily="2" charset="-79"/>
              </a:rPr>
              <a:t>Edit</a:t>
            </a:r>
            <a:r>
              <a:rPr lang="he-IL" sz="1600" dirty="0">
                <a:latin typeface="Assistant Light" pitchFamily="2" charset="-79"/>
                <a:cs typeface="Assistant Light" pitchFamily="2" charset="-79"/>
              </a:rPr>
              <a:t> – מאפשר מעבר בתוך היררכיית ההגדרות. אם ההגדרה לא קיימת, היא תיווצר</a:t>
            </a:r>
          </a:p>
          <a:p>
            <a:endParaRPr lang="he-IL" sz="1600" dirty="0">
              <a:latin typeface="Assistant Light" pitchFamily="2" charset="-79"/>
              <a:cs typeface="Assistant Light" pitchFamily="2" charset="-79"/>
            </a:endParaRPr>
          </a:p>
          <a:p>
            <a:r>
              <a:rPr lang="en-US" sz="1600" dirty="0">
                <a:latin typeface="Assistant Light" pitchFamily="2" charset="-79"/>
                <a:cs typeface="Assistant Light" pitchFamily="2" charset="-79"/>
              </a:rPr>
              <a:t>Run</a:t>
            </a:r>
            <a:r>
              <a:rPr lang="he-IL" sz="1600" dirty="0">
                <a:latin typeface="Assistant Light" pitchFamily="2" charset="-79"/>
                <a:cs typeface="Assistant Light" pitchFamily="2" charset="-79"/>
              </a:rPr>
              <a:t>– מאפשר הרצת פקודת </a:t>
            </a:r>
            <a:r>
              <a:rPr lang="en-US" sz="1600" dirty="0">
                <a:latin typeface="Assistant Light" pitchFamily="2" charset="-79"/>
                <a:cs typeface="Assistant Light" pitchFamily="2" charset="-79"/>
              </a:rPr>
              <a:t>show</a:t>
            </a:r>
            <a:r>
              <a:rPr lang="he-IL" sz="1600" dirty="0">
                <a:latin typeface="Assistant Light" pitchFamily="2" charset="-79"/>
                <a:cs typeface="Assistant Light" pitchFamily="2" charset="-79"/>
              </a:rPr>
              <a:t> רגילה מתוך מצב </a:t>
            </a:r>
            <a:r>
              <a:rPr lang="en-US" sz="1600" dirty="0">
                <a:latin typeface="Assistant Light" pitchFamily="2" charset="-79"/>
                <a:cs typeface="Assistant Light" pitchFamily="2" charset="-79"/>
              </a:rPr>
              <a:t>configure</a:t>
            </a:r>
            <a:r>
              <a:rPr lang="he-IL" sz="1600" dirty="0">
                <a:latin typeface="Assistant Light" pitchFamily="2" charset="-79"/>
                <a:cs typeface="Assistant Light" pitchFamily="2" charset="-79"/>
              </a:rPr>
              <a:t>.</a:t>
            </a:r>
          </a:p>
          <a:p>
            <a:endParaRPr lang="he-IL" sz="1600" dirty="0">
              <a:latin typeface="Assistant Light" pitchFamily="2" charset="-79"/>
              <a:cs typeface="Assistant Light" pitchFamily="2" charset="-79"/>
            </a:endParaRPr>
          </a:p>
          <a:p>
            <a:r>
              <a:rPr lang="en-US" sz="1600" dirty="0">
                <a:latin typeface="Assistant Light" pitchFamily="2" charset="-79"/>
                <a:cs typeface="Assistant Light" pitchFamily="2" charset="-79"/>
              </a:rPr>
              <a:t>Container statement</a:t>
            </a:r>
            <a:r>
              <a:rPr lang="he-IL" sz="1600" dirty="0">
                <a:latin typeface="Assistant Light" pitchFamily="2" charset="-79"/>
                <a:cs typeface="Assistant Light" pitchFamily="2" charset="-79"/>
              </a:rPr>
              <a:t> – הגדרה שמכילה בתוכה את הפרטים של ההגדרה. כמו "נושא" בתוך ההגדרות</a:t>
            </a:r>
          </a:p>
          <a:p>
            <a:endParaRPr lang="he-IL" sz="1600" dirty="0">
              <a:latin typeface="Assistant Light" pitchFamily="2" charset="-79"/>
              <a:cs typeface="Assistant Light" pitchFamily="2" charset="-79"/>
            </a:endParaRPr>
          </a:p>
          <a:p>
            <a:r>
              <a:rPr lang="en-US" sz="1600" dirty="0">
                <a:latin typeface="Assistant Light" pitchFamily="2" charset="-79"/>
                <a:cs typeface="Assistant Light" pitchFamily="2" charset="-79"/>
              </a:rPr>
              <a:t>Leaf statement</a:t>
            </a:r>
            <a:r>
              <a:rPr lang="he-IL" sz="1600" dirty="0">
                <a:latin typeface="Assistant Light" pitchFamily="2" charset="-79"/>
                <a:cs typeface="Assistant Light" pitchFamily="2" charset="-79"/>
              </a:rPr>
              <a:t> – הגדרה שמכילה בתוכה את הפרטים הרלוונטיים בנושא, אותה עורכים בפועל.</a:t>
            </a:r>
          </a:p>
          <a:p>
            <a:endParaRPr lang="he-IL" sz="1600" dirty="0">
              <a:latin typeface="Assistant Light" pitchFamily="2" charset="-79"/>
              <a:cs typeface="Assistant Light" pitchFamily="2" charset="-79"/>
            </a:endParaRPr>
          </a:p>
          <a:p>
            <a:r>
              <a:rPr lang="he-IL" sz="1600" dirty="0">
                <a:latin typeface="Assistant Light" pitchFamily="2" charset="-79"/>
                <a:cs typeface="Assistant Light" pitchFamily="2" charset="-79"/>
              </a:rPr>
              <a:t>ממשקים פנימיים – בניגוד לסיסקו, ב</a:t>
            </a:r>
            <a:r>
              <a:rPr lang="en-US" sz="1600" dirty="0">
                <a:latin typeface="Assistant Light" pitchFamily="2" charset="-79"/>
                <a:cs typeface="Assistant Light" pitchFamily="2" charset="-79"/>
              </a:rPr>
              <a:t>juniper</a:t>
            </a:r>
            <a:r>
              <a:rPr lang="he-IL" sz="1600" dirty="0">
                <a:latin typeface="Assistant Light" pitchFamily="2" charset="-79"/>
                <a:cs typeface="Assistant Light" pitchFamily="2" charset="-79"/>
              </a:rPr>
              <a:t> נתקל במספר ממשקים שהם לכאורה חסרי תועלת והם בעצם ממשקים פנימיים של המערכת שלמרות זאת יוצגו לנו ע"י </a:t>
            </a:r>
            <a:r>
              <a:rPr lang="en-US" sz="1600" dirty="0">
                <a:latin typeface="Assistant Light" pitchFamily="2" charset="-79"/>
                <a:cs typeface="Assistant Light" pitchFamily="2" charset="-79"/>
              </a:rPr>
              <a:t>show interfaces terse/brief</a:t>
            </a:r>
            <a:r>
              <a:rPr lang="he-IL" sz="1600" dirty="0">
                <a:latin typeface="Assistant Light" pitchFamily="2" charset="-79"/>
                <a:cs typeface="Assistant Light" pitchFamily="2" charset="-79"/>
              </a:rPr>
              <a:t>. </a:t>
            </a:r>
          </a:p>
          <a:p>
            <a:r>
              <a:rPr lang="en-US" sz="1600" b="1" dirty="0" err="1">
                <a:latin typeface="Assistant Light" pitchFamily="2" charset="-79"/>
                <a:cs typeface="Assistant Light" pitchFamily="2" charset="-79"/>
              </a:rPr>
              <a:t>em</a:t>
            </a:r>
            <a:r>
              <a:rPr lang="en-US" sz="1600" b="1" dirty="0">
                <a:latin typeface="Assistant Light" pitchFamily="2" charset="-79"/>
                <a:cs typeface="Assistant Light" pitchFamily="2" charset="-79"/>
              </a:rPr>
              <a:t>/</a:t>
            </a:r>
            <a:r>
              <a:rPr lang="en-US" sz="1600" b="1" dirty="0" err="1">
                <a:latin typeface="Assistant Light" pitchFamily="2" charset="-79"/>
                <a:cs typeface="Assistant Light" pitchFamily="2" charset="-79"/>
              </a:rPr>
              <a:t>fxp</a:t>
            </a:r>
            <a:r>
              <a:rPr lang="he-IL" sz="1600" dirty="0">
                <a:latin typeface="Assistant Light" pitchFamily="2" charset="-79"/>
                <a:cs typeface="Assistant Light" pitchFamily="2" charset="-79"/>
              </a:rPr>
              <a:t> – משמשים את החיבור הלוגי בין ה</a:t>
            </a:r>
            <a:r>
              <a:rPr lang="en-US" sz="1600" dirty="0">
                <a:latin typeface="Assistant Light" pitchFamily="2" charset="-79"/>
                <a:cs typeface="Assistant Light" pitchFamily="2" charset="-79"/>
              </a:rPr>
              <a:t>routing engine</a:t>
            </a:r>
            <a:r>
              <a:rPr lang="he-IL" sz="1600" dirty="0">
                <a:latin typeface="Assistant Light" pitchFamily="2" charset="-79"/>
                <a:cs typeface="Assistant Light" pitchFamily="2" charset="-79"/>
              </a:rPr>
              <a:t> ל </a:t>
            </a:r>
            <a:r>
              <a:rPr lang="en-US" sz="1600" dirty="0">
                <a:latin typeface="Assistant Light" pitchFamily="2" charset="-79"/>
                <a:cs typeface="Assistant Light" pitchFamily="2" charset="-79"/>
              </a:rPr>
              <a:t>packet forwarding engine</a:t>
            </a:r>
            <a:endParaRPr lang="he-IL" sz="1600" dirty="0">
              <a:latin typeface="Assistant Light" pitchFamily="2" charset="-79"/>
              <a:cs typeface="Assistant Light" pitchFamily="2" charset="-79"/>
            </a:endParaRPr>
          </a:p>
          <a:p>
            <a:r>
              <a:rPr lang="en-US" sz="1600" b="1" dirty="0">
                <a:latin typeface="Assistant Light" pitchFamily="2" charset="-79"/>
                <a:cs typeface="Assistant Light" pitchFamily="2" charset="-79"/>
              </a:rPr>
              <a:t>tap/</a:t>
            </a:r>
            <a:r>
              <a:rPr lang="en-US" sz="1600" b="1" dirty="0" err="1">
                <a:latin typeface="Assistant Light" pitchFamily="2" charset="-79"/>
                <a:cs typeface="Assistant Light" pitchFamily="2" charset="-79"/>
              </a:rPr>
              <a:t>pime</a:t>
            </a:r>
            <a:r>
              <a:rPr lang="en-US" sz="1600" b="1" dirty="0">
                <a:latin typeface="Assistant Light" pitchFamily="2" charset="-79"/>
                <a:cs typeface="Assistant Light" pitchFamily="2" charset="-79"/>
              </a:rPr>
              <a:t>/</a:t>
            </a:r>
            <a:r>
              <a:rPr lang="en-US" sz="1600" b="1" dirty="0" err="1">
                <a:latin typeface="Assistant Light" pitchFamily="2" charset="-79"/>
                <a:cs typeface="Assistant Light" pitchFamily="2" charset="-79"/>
              </a:rPr>
              <a:t>ipip</a:t>
            </a:r>
            <a:r>
              <a:rPr lang="he-IL" sz="1600" dirty="0">
                <a:latin typeface="Assistant Light" pitchFamily="2" charset="-79"/>
                <a:cs typeface="Assistant Light" pitchFamily="2" charset="-79"/>
              </a:rPr>
              <a:t> – ממשקים פנימיים שלא ניתנים להגדרה.</a:t>
            </a:r>
          </a:p>
          <a:p>
            <a:r>
              <a:rPr lang="en-US" sz="1600" b="1" dirty="0">
                <a:latin typeface="Assistant Light" pitchFamily="2" charset="-79"/>
                <a:cs typeface="Assistant Light" pitchFamily="2" charset="-79"/>
              </a:rPr>
              <a:t>lo.16383/4/5</a:t>
            </a:r>
            <a:r>
              <a:rPr lang="he-IL" sz="1600" b="1" dirty="0">
                <a:latin typeface="Assistant Light" pitchFamily="2" charset="-79"/>
                <a:cs typeface="Assistant Light" pitchFamily="2" charset="-79"/>
              </a:rPr>
              <a:t> </a:t>
            </a:r>
            <a:r>
              <a:rPr lang="he-IL" sz="1600" dirty="0">
                <a:latin typeface="Assistant Light" pitchFamily="2" charset="-79"/>
                <a:cs typeface="Assistant Light" pitchFamily="2" charset="-79"/>
              </a:rPr>
              <a:t>– ממשקים לתעבורה פנימית של הנתב או ממשקים שמחזיקים את כתובת ה</a:t>
            </a:r>
            <a:r>
              <a:rPr lang="en-US" sz="1600" dirty="0">
                <a:latin typeface="Assistant Light" pitchFamily="2" charset="-79"/>
                <a:cs typeface="Assistant Light" pitchFamily="2" charset="-79"/>
              </a:rPr>
              <a:t>loopback</a:t>
            </a:r>
            <a:r>
              <a:rPr lang="he-IL" sz="1600" dirty="0">
                <a:latin typeface="Assistant Light" pitchFamily="2" charset="-79"/>
                <a:cs typeface="Assistant Light" pitchFamily="2" charset="-79"/>
              </a:rPr>
              <a:t> ברירת המחדל שהיא 127.0.0.1</a:t>
            </a:r>
            <a:endParaRPr lang="en-US" sz="1600" dirty="0">
              <a:latin typeface="Assistant Light" pitchFamily="2" charset="-79"/>
              <a:cs typeface="Assistant Light" pitchFamily="2" charset="-79"/>
            </a:endParaRPr>
          </a:p>
          <a:p>
            <a:r>
              <a:rPr lang="he-IL" sz="1600" dirty="0">
                <a:latin typeface="Assistant Light" pitchFamily="2" charset="-79"/>
                <a:cs typeface="Assistant Light" pitchFamily="2" charset="-79"/>
              </a:rPr>
              <a:t>מידע על כל שאר הממשקים הקיימים ב</a:t>
            </a:r>
            <a:r>
              <a:rPr lang="en-US" sz="1600" dirty="0">
                <a:latin typeface="Assistant Light" pitchFamily="2" charset="-79"/>
                <a:cs typeface="Assistant Light" pitchFamily="2" charset="-79"/>
              </a:rPr>
              <a:t>juniper</a:t>
            </a:r>
            <a:r>
              <a:rPr lang="he-IL" sz="1600" dirty="0">
                <a:latin typeface="Assistant Light" pitchFamily="2" charset="-79"/>
                <a:cs typeface="Assistant Light" pitchFamily="2" charset="-79"/>
              </a:rPr>
              <a:t> נמצא בקישור</a:t>
            </a:r>
          </a:p>
          <a:p>
            <a:pPr algn="l"/>
            <a:r>
              <a:rPr lang="en-US" sz="1600" dirty="0">
                <a:hlinkClick r:id="rId2"/>
              </a:rPr>
              <a:t>https://www.juniper.net/documentation/en_US/junos/topics/topic-map/router-interfaces-overview.html#id-interface-naming-overview</a:t>
            </a:r>
            <a:endParaRPr lang="he-IL" sz="1600" dirty="0">
              <a:latin typeface="Assistant Light" pitchFamily="2" charset="-79"/>
              <a:cs typeface="Assistant Light" pitchFamily="2" charset="-79"/>
            </a:endParaRPr>
          </a:p>
          <a:p>
            <a:endParaRPr lang="he-IL" sz="1600" dirty="0">
              <a:latin typeface="Assistant Light" pitchFamily="2" charset="-79"/>
              <a:cs typeface="Assistant Light" pitchFamily="2" charset="-79"/>
            </a:endParaRPr>
          </a:p>
          <a:p>
            <a:endParaRPr lang="he-IL" sz="1600" dirty="0">
              <a:latin typeface="Assistant Light" pitchFamily="2" charset="-79"/>
              <a:cs typeface="Assistant Light" pitchFamily="2" charset="-79"/>
            </a:endParaRPr>
          </a:p>
        </p:txBody>
      </p:sp>
    </p:spTree>
    <p:extLst>
      <p:ext uri="{BB962C8B-B14F-4D97-AF65-F5344CB8AC3E}">
        <p14:creationId xmlns:p14="http://schemas.microsoft.com/office/powerpoint/2010/main" val="224829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20072" y="87015"/>
            <a:ext cx="3384376" cy="461665"/>
          </a:xfrm>
          <a:prstGeom prst="rect">
            <a:avLst/>
          </a:prstGeom>
          <a:noFill/>
        </p:spPr>
        <p:txBody>
          <a:bodyPr wrap="square" rtlCol="1">
            <a:spAutoFit/>
          </a:bodyPr>
          <a:lstStyle/>
          <a:p>
            <a:r>
              <a:rPr lang="he-IL" sz="2400" b="1" dirty="0">
                <a:latin typeface="Assistant Light" pitchFamily="2" charset="-79"/>
                <a:cs typeface="Assistant Light" pitchFamily="2" charset="-79"/>
              </a:rPr>
              <a:t>התמצאות בממשק - המשך</a:t>
            </a:r>
          </a:p>
        </p:txBody>
      </p:sp>
      <p:sp>
        <p:nvSpPr>
          <p:cNvPr id="5" name="TextBox 4"/>
          <p:cNvSpPr txBox="1"/>
          <p:nvPr/>
        </p:nvSpPr>
        <p:spPr>
          <a:xfrm>
            <a:off x="8532440" y="44624"/>
            <a:ext cx="576064" cy="584775"/>
          </a:xfrm>
          <a:prstGeom prst="rect">
            <a:avLst/>
          </a:prstGeom>
          <a:noFill/>
        </p:spPr>
        <p:txBody>
          <a:bodyPr wrap="square" rtlCol="1">
            <a:spAutoFit/>
          </a:bodyPr>
          <a:lstStyle/>
          <a:p>
            <a:r>
              <a:rPr lang="en-US" sz="3200" dirty="0">
                <a:latin typeface="Comic Sans MS" pitchFamily="66" charset="0"/>
                <a:cs typeface="Guttman Adii" pitchFamily="2" charset="-79"/>
              </a:rPr>
              <a:t>2</a:t>
            </a:r>
            <a:endParaRPr lang="he-IL" sz="3200" dirty="0">
              <a:latin typeface="Comic Sans MS" pitchFamily="66" charset="0"/>
              <a:cs typeface="Guttman Adii" pitchFamily="2" charset="-79"/>
            </a:endParaRPr>
          </a:p>
        </p:txBody>
      </p:sp>
      <p:sp>
        <p:nvSpPr>
          <p:cNvPr id="6" name="TextBox 5"/>
          <p:cNvSpPr txBox="1"/>
          <p:nvPr/>
        </p:nvSpPr>
        <p:spPr>
          <a:xfrm>
            <a:off x="149577" y="659796"/>
            <a:ext cx="8784976" cy="3046988"/>
          </a:xfrm>
          <a:prstGeom prst="rect">
            <a:avLst/>
          </a:prstGeom>
          <a:noFill/>
        </p:spPr>
        <p:txBody>
          <a:bodyPr wrap="square" rtlCol="1">
            <a:spAutoFit/>
          </a:bodyPr>
          <a:lstStyle/>
          <a:p>
            <a:r>
              <a:rPr lang="he-IL" sz="1600" b="1" dirty="0">
                <a:latin typeface="Assistant Light" pitchFamily="2" charset="-79"/>
                <a:cs typeface="Assistant Light" pitchFamily="2" charset="-79"/>
              </a:rPr>
              <a:t>מבנה הממשק</a:t>
            </a:r>
            <a:r>
              <a:rPr lang="he-IL" sz="1600" dirty="0">
                <a:latin typeface="Assistant Light" pitchFamily="2" charset="-79"/>
                <a:cs typeface="Assistant Light" pitchFamily="2" charset="-79"/>
              </a:rPr>
              <a:t>–ממשק לדוגמה ב</a:t>
            </a:r>
            <a:r>
              <a:rPr lang="en-US" sz="1600" dirty="0">
                <a:latin typeface="Assistant Light" pitchFamily="2" charset="-79"/>
                <a:cs typeface="Assistant Light" pitchFamily="2" charset="-79"/>
              </a:rPr>
              <a:t>juniper</a:t>
            </a:r>
            <a:r>
              <a:rPr lang="he-IL" sz="1600" dirty="0">
                <a:latin typeface="Assistant Light" pitchFamily="2" charset="-79"/>
                <a:cs typeface="Assistant Light" pitchFamily="2" charset="-79"/>
              </a:rPr>
              <a:t> ברוב הפעמים יראה בתצורה </a:t>
            </a:r>
            <a:r>
              <a:rPr lang="en-US" sz="1600" dirty="0" err="1">
                <a:latin typeface="Assistant Light" pitchFamily="2" charset="-79"/>
                <a:cs typeface="Assistant Light" pitchFamily="2" charset="-79"/>
              </a:rPr>
              <a:t>tt</a:t>
            </a:r>
            <a:r>
              <a:rPr lang="en-US" sz="1600" dirty="0">
                <a:latin typeface="Assistant Light" pitchFamily="2" charset="-79"/>
                <a:cs typeface="Assistant Light" pitchFamily="2" charset="-79"/>
              </a:rPr>
              <a:t>-s/c/</a:t>
            </a:r>
            <a:r>
              <a:rPr lang="en-US" sz="1600" dirty="0" err="1">
                <a:latin typeface="Assistant Light" pitchFamily="2" charset="-79"/>
                <a:cs typeface="Assistant Light" pitchFamily="2" charset="-79"/>
              </a:rPr>
              <a:t>p.u</a:t>
            </a:r>
            <a:r>
              <a:rPr lang="he-IL" sz="1600" dirty="0">
                <a:latin typeface="Assistant Light" pitchFamily="2" charset="-79"/>
                <a:cs typeface="Assistant Light" pitchFamily="2" charset="-79"/>
              </a:rPr>
              <a:t> . למשל </a:t>
            </a:r>
            <a:r>
              <a:rPr lang="en-US" sz="1600" dirty="0">
                <a:latin typeface="Assistant Light" pitchFamily="2" charset="-79"/>
                <a:cs typeface="Assistant Light" pitchFamily="2" charset="-79"/>
              </a:rPr>
              <a:t>ge-0/0/1.0</a:t>
            </a:r>
            <a:r>
              <a:rPr lang="he-IL" sz="1600" dirty="0">
                <a:latin typeface="Assistant Light" pitchFamily="2" charset="-79"/>
                <a:cs typeface="Assistant Light" pitchFamily="2" charset="-79"/>
              </a:rPr>
              <a:t> .</a:t>
            </a:r>
          </a:p>
          <a:p>
            <a:r>
              <a:rPr lang="en-US" sz="1600" dirty="0" err="1">
                <a:latin typeface="Assistant Light" pitchFamily="2" charset="-79"/>
                <a:cs typeface="Assistant Light" pitchFamily="2" charset="-79"/>
              </a:rPr>
              <a:t>Tt</a:t>
            </a:r>
            <a:r>
              <a:rPr lang="he-IL" sz="1600" dirty="0">
                <a:latin typeface="Assistant Light" pitchFamily="2" charset="-79"/>
                <a:cs typeface="Assistant Light" pitchFamily="2" charset="-79"/>
              </a:rPr>
              <a:t> – </a:t>
            </a:r>
            <a:r>
              <a:rPr lang="en-US" sz="1600" dirty="0">
                <a:latin typeface="Assistant Light" pitchFamily="2" charset="-79"/>
                <a:cs typeface="Assistant Light" pitchFamily="2" charset="-79"/>
              </a:rPr>
              <a:t>media type</a:t>
            </a:r>
            <a:r>
              <a:rPr lang="he-IL" sz="1600" dirty="0">
                <a:latin typeface="Assistant Light" pitchFamily="2" charset="-79"/>
                <a:cs typeface="Assistant Light" pitchFamily="2" charset="-79"/>
              </a:rPr>
              <a:t>. בעצם סוג הממשק. הסבר על סוגי הממשקים נמצא בקישור בדף הקודם.</a:t>
            </a:r>
          </a:p>
          <a:p>
            <a:r>
              <a:rPr lang="en-US" sz="1600" dirty="0">
                <a:latin typeface="Assistant Light" pitchFamily="2" charset="-79"/>
                <a:cs typeface="Assistant Light" pitchFamily="2" charset="-79"/>
              </a:rPr>
              <a:t>S</a:t>
            </a:r>
            <a:r>
              <a:rPr lang="he-IL" sz="1600" dirty="0">
                <a:latin typeface="Assistant Light" pitchFamily="2" charset="-79"/>
                <a:cs typeface="Assistant Light" pitchFamily="2" charset="-79"/>
              </a:rPr>
              <a:t> – </a:t>
            </a:r>
            <a:r>
              <a:rPr lang="en-US" sz="1600" dirty="0">
                <a:latin typeface="Assistant Light" pitchFamily="2" charset="-79"/>
                <a:cs typeface="Assistant Light" pitchFamily="2" charset="-79"/>
              </a:rPr>
              <a:t>slot</a:t>
            </a:r>
            <a:r>
              <a:rPr lang="he-IL" sz="1600" dirty="0">
                <a:latin typeface="Assistant Light" pitchFamily="2" charset="-79"/>
                <a:cs typeface="Assistant Light" pitchFamily="2" charset="-79"/>
              </a:rPr>
              <a:t>. מתייחס לחריץ הרחבה (או חלק מובנה בנתב בדגמים הזולים יותר) שאפשר לשים בו מודול כמו בסיסקו. במצבים של </a:t>
            </a:r>
            <a:r>
              <a:rPr lang="en-US" sz="1600" dirty="0">
                <a:latin typeface="Assistant Light" pitchFamily="2" charset="-79"/>
                <a:cs typeface="Assistant Light" pitchFamily="2" charset="-79"/>
              </a:rPr>
              <a:t>cluster</a:t>
            </a:r>
            <a:r>
              <a:rPr lang="he-IL" sz="1600" dirty="0">
                <a:latin typeface="Assistant Light" pitchFamily="2" charset="-79"/>
                <a:cs typeface="Assistant Light" pitchFamily="2" charset="-79"/>
              </a:rPr>
              <a:t> (שרשור נתבים ליחידה לוגית אחת) יתייחס לחלק ב</a:t>
            </a:r>
            <a:r>
              <a:rPr lang="en-US" sz="1600" dirty="0">
                <a:latin typeface="Assistant Light" pitchFamily="2" charset="-79"/>
                <a:cs typeface="Assistant Light" pitchFamily="2" charset="-79"/>
              </a:rPr>
              <a:t>cluster</a:t>
            </a:r>
            <a:r>
              <a:rPr lang="he-IL" sz="1600" dirty="0">
                <a:latin typeface="Assistant Light" pitchFamily="2" charset="-79"/>
                <a:cs typeface="Assistant Light" pitchFamily="2" charset="-79"/>
              </a:rPr>
              <a:t>. נקרא במערכת השם </a:t>
            </a:r>
            <a:r>
              <a:rPr lang="en-US" sz="1600" dirty="0">
                <a:latin typeface="Assistant Light" pitchFamily="2" charset="-79"/>
                <a:cs typeface="Assistant Light" pitchFamily="2" charset="-79"/>
              </a:rPr>
              <a:t>pic</a:t>
            </a:r>
            <a:r>
              <a:rPr lang="he-IL" sz="1600" dirty="0">
                <a:latin typeface="Assistant Light" pitchFamily="2" charset="-79"/>
                <a:cs typeface="Assistant Light" pitchFamily="2" charset="-79"/>
              </a:rPr>
              <a:t> או </a:t>
            </a:r>
            <a:r>
              <a:rPr lang="en-US" sz="1600" dirty="0" err="1">
                <a:latin typeface="Assistant Light" pitchFamily="2" charset="-79"/>
                <a:cs typeface="Assistant Light" pitchFamily="2" charset="-79"/>
              </a:rPr>
              <a:t>fpc</a:t>
            </a:r>
            <a:r>
              <a:rPr lang="he-IL" sz="1600" dirty="0">
                <a:latin typeface="Assistant Light" pitchFamily="2" charset="-79"/>
                <a:cs typeface="Assistant Light" pitchFamily="2" charset="-79"/>
              </a:rPr>
              <a:t> (קיימת משמעות שונה לכל אחד אבל לא קריטי לדעת לעומק. נקרא בעבר </a:t>
            </a:r>
            <a:r>
              <a:rPr lang="en-US" sz="1600" dirty="0" err="1">
                <a:latin typeface="Assistant Light" pitchFamily="2" charset="-79"/>
                <a:cs typeface="Assistant Light" pitchFamily="2" charset="-79"/>
              </a:rPr>
              <a:t>pim</a:t>
            </a:r>
            <a:r>
              <a:rPr lang="he-IL" sz="1600" dirty="0">
                <a:latin typeface="Assistant Light" pitchFamily="2" charset="-79"/>
                <a:cs typeface="Assistant Light" pitchFamily="2" charset="-79"/>
              </a:rPr>
              <a:t>). אפשר </a:t>
            </a:r>
            <a:r>
              <a:rPr lang="he-IL" sz="1600" dirty="0" err="1">
                <a:latin typeface="Assistant Light" pitchFamily="2" charset="-79"/>
                <a:cs typeface="Assistant Light" pitchFamily="2" charset="-79"/>
              </a:rPr>
              <a:t>לנטר</a:t>
            </a:r>
            <a:r>
              <a:rPr lang="he-IL" sz="1600" dirty="0">
                <a:latin typeface="Assistant Light" pitchFamily="2" charset="-79"/>
                <a:cs typeface="Assistant Light" pitchFamily="2" charset="-79"/>
              </a:rPr>
              <a:t> אותו ברמת ה</a:t>
            </a:r>
            <a:r>
              <a:rPr lang="en-US" sz="1600" dirty="0">
                <a:latin typeface="Assistant Light" pitchFamily="2" charset="-79"/>
                <a:cs typeface="Assistant Light" pitchFamily="2" charset="-79"/>
              </a:rPr>
              <a:t>chassis</a:t>
            </a:r>
            <a:r>
              <a:rPr lang="he-IL" sz="1600" dirty="0">
                <a:latin typeface="Assistant Light" pitchFamily="2" charset="-79"/>
                <a:cs typeface="Assistant Light" pitchFamily="2" charset="-79"/>
              </a:rPr>
              <a:t>. </a:t>
            </a:r>
          </a:p>
          <a:p>
            <a:r>
              <a:rPr lang="en-US" sz="1600" dirty="0">
                <a:latin typeface="Assistant Light" pitchFamily="2" charset="-79"/>
                <a:cs typeface="Assistant Light" pitchFamily="2" charset="-79"/>
              </a:rPr>
              <a:t>Pic</a:t>
            </a:r>
            <a:r>
              <a:rPr lang="he-IL" sz="1600" dirty="0">
                <a:latin typeface="Assistant Light" pitchFamily="2" charset="-79"/>
                <a:cs typeface="Assistant Light" pitchFamily="2" charset="-79"/>
              </a:rPr>
              <a:t> לדוגמה הוא למשל כרטיס הרחבה שמאפשר לנו להוסיף עוד פורטים אופטיים לנתב.</a:t>
            </a:r>
          </a:p>
          <a:p>
            <a:r>
              <a:rPr lang="en-US" sz="1600" dirty="0">
                <a:latin typeface="Assistant Light" pitchFamily="2" charset="-79"/>
                <a:cs typeface="Assistant Light" pitchFamily="2" charset="-79"/>
              </a:rPr>
              <a:t>C</a:t>
            </a:r>
            <a:r>
              <a:rPr lang="he-IL" sz="1600" dirty="0">
                <a:latin typeface="Assistant Light" pitchFamily="2" charset="-79"/>
                <a:cs typeface="Assistant Light" pitchFamily="2" charset="-79"/>
              </a:rPr>
              <a:t> – </a:t>
            </a:r>
            <a:r>
              <a:rPr lang="en-US" sz="1600" dirty="0">
                <a:latin typeface="Assistant Light" pitchFamily="2" charset="-79"/>
                <a:cs typeface="Assistant Light" pitchFamily="2" charset="-79"/>
              </a:rPr>
              <a:t>card</a:t>
            </a:r>
            <a:r>
              <a:rPr lang="he-IL" sz="1600" dirty="0">
                <a:latin typeface="Assistant Light" pitchFamily="2" charset="-79"/>
                <a:cs typeface="Assistant Light" pitchFamily="2" charset="-79"/>
              </a:rPr>
              <a:t>. מתייחס לחלק הספציפי באותו כרטיס שקיים ב</a:t>
            </a:r>
            <a:r>
              <a:rPr lang="en-US" sz="1600" dirty="0">
                <a:latin typeface="Assistant Light" pitchFamily="2" charset="-79"/>
                <a:cs typeface="Assistant Light" pitchFamily="2" charset="-79"/>
              </a:rPr>
              <a:t>slot</a:t>
            </a:r>
            <a:r>
              <a:rPr lang="he-IL" sz="1600" dirty="0">
                <a:latin typeface="Assistant Light" pitchFamily="2" charset="-79"/>
                <a:cs typeface="Assistant Light" pitchFamily="2" charset="-79"/>
              </a:rPr>
              <a:t>. </a:t>
            </a:r>
            <a:r>
              <a:rPr lang="en-US" sz="1600" dirty="0">
                <a:latin typeface="Assistant Light" pitchFamily="2" charset="-79"/>
                <a:cs typeface="Assistant Light" pitchFamily="2" charset="-79"/>
              </a:rPr>
              <a:t>p</a:t>
            </a:r>
            <a:r>
              <a:rPr lang="he-IL" sz="1600" dirty="0">
                <a:latin typeface="Assistant Light" pitchFamily="2" charset="-79"/>
                <a:cs typeface="Assistant Light" pitchFamily="2" charset="-79"/>
              </a:rPr>
              <a:t> – </a:t>
            </a:r>
            <a:r>
              <a:rPr lang="en-US" sz="1600" dirty="0">
                <a:latin typeface="Assistant Light" pitchFamily="2" charset="-79"/>
                <a:cs typeface="Assistant Light" pitchFamily="2" charset="-79"/>
              </a:rPr>
              <a:t>port</a:t>
            </a:r>
            <a:r>
              <a:rPr lang="he-IL" sz="1600" dirty="0">
                <a:latin typeface="Assistant Light" pitchFamily="2" charset="-79"/>
                <a:cs typeface="Assistant Light" pitchFamily="2" charset="-79"/>
              </a:rPr>
              <a:t>. מתייחס לפורט הספציפי. החיבור הפיזי שבכרטיס</a:t>
            </a:r>
          </a:p>
          <a:p>
            <a:r>
              <a:rPr lang="en-US" sz="1600" dirty="0">
                <a:latin typeface="Assistant Light" pitchFamily="2" charset="-79"/>
                <a:cs typeface="Assistant Light" pitchFamily="2" charset="-79"/>
              </a:rPr>
              <a:t>U</a:t>
            </a:r>
            <a:r>
              <a:rPr lang="he-IL" sz="1600" dirty="0">
                <a:latin typeface="Assistant Light" pitchFamily="2" charset="-79"/>
                <a:cs typeface="Assistant Light" pitchFamily="2" charset="-79"/>
              </a:rPr>
              <a:t> – </a:t>
            </a:r>
            <a:r>
              <a:rPr lang="en-US" sz="1600" dirty="0">
                <a:latin typeface="Assistant Light" pitchFamily="2" charset="-79"/>
                <a:cs typeface="Assistant Light" pitchFamily="2" charset="-79"/>
              </a:rPr>
              <a:t>unit</a:t>
            </a:r>
            <a:r>
              <a:rPr lang="he-IL" sz="1600" dirty="0">
                <a:latin typeface="Assistant Light" pitchFamily="2" charset="-79"/>
                <a:cs typeface="Assistant Light" pitchFamily="2" charset="-79"/>
              </a:rPr>
              <a:t>. קשור רק לממשק הלוגי ולא הפיזי. מציין את ההגדרות הלוגיות של הפורט.</a:t>
            </a:r>
          </a:p>
          <a:p>
            <a:endParaRPr lang="he-IL" sz="1600" dirty="0">
              <a:latin typeface="Assistant Light" pitchFamily="2" charset="-79"/>
              <a:cs typeface="Assistant Light" pitchFamily="2" charset="-79"/>
            </a:endParaRPr>
          </a:p>
          <a:p>
            <a:r>
              <a:rPr lang="en-US" sz="1600" b="1" dirty="0">
                <a:latin typeface="Assistant Light" pitchFamily="2" charset="-79"/>
                <a:cs typeface="Assistant Light" pitchFamily="2" charset="-79"/>
              </a:rPr>
              <a:t>Request</a:t>
            </a:r>
            <a:r>
              <a:rPr lang="he-IL" sz="1600" dirty="0">
                <a:latin typeface="Assistant Light" pitchFamily="2" charset="-79"/>
                <a:cs typeface="Assistant Light" pitchFamily="2" charset="-79"/>
              </a:rPr>
              <a:t> – ישנן מספר פקודות שמתחילות ב</a:t>
            </a:r>
            <a:r>
              <a:rPr lang="en-US" sz="1600" dirty="0">
                <a:latin typeface="Assistant Light" pitchFamily="2" charset="-79"/>
                <a:cs typeface="Assistant Light" pitchFamily="2" charset="-79"/>
              </a:rPr>
              <a:t>request</a:t>
            </a:r>
            <a:r>
              <a:rPr lang="he-IL" sz="1600" dirty="0">
                <a:latin typeface="Assistant Light" pitchFamily="2" charset="-79"/>
                <a:cs typeface="Assistant Light" pitchFamily="2" charset="-79"/>
              </a:rPr>
              <a:t> ואותם מריצים מה</a:t>
            </a:r>
            <a:r>
              <a:rPr lang="en-US" sz="1600" dirty="0">
                <a:latin typeface="Assistant Light" pitchFamily="2" charset="-79"/>
                <a:cs typeface="Assistant Light" pitchFamily="2" charset="-79"/>
              </a:rPr>
              <a:t>operational mode</a:t>
            </a:r>
            <a:r>
              <a:rPr lang="he-IL" sz="1600" dirty="0">
                <a:latin typeface="Assistant Light" pitchFamily="2" charset="-79"/>
                <a:cs typeface="Assistant Light" pitchFamily="2" charset="-79"/>
              </a:rPr>
              <a:t>. הפקודה קשורה לעצירה או הפעלה מחדש של הנתב או תהליכים בנתב, מעבר בין תהליך ראשי לגיבוי, הצגת הודעות ומידע מערכת שלא זמין ב</a:t>
            </a:r>
            <a:r>
              <a:rPr lang="en-US" sz="1600" dirty="0">
                <a:latin typeface="Assistant Light" pitchFamily="2" charset="-79"/>
                <a:cs typeface="Assistant Light" pitchFamily="2" charset="-79"/>
              </a:rPr>
              <a:t>show</a:t>
            </a:r>
            <a:r>
              <a:rPr lang="he-IL" sz="1600" dirty="0">
                <a:latin typeface="Assistant Light" pitchFamily="2" charset="-79"/>
                <a:cs typeface="Assistant Light" pitchFamily="2" charset="-79"/>
              </a:rPr>
              <a:t>.</a:t>
            </a:r>
          </a:p>
          <a:p>
            <a:endParaRPr lang="he-IL" sz="1600" dirty="0">
              <a:latin typeface="Assistant Light" pitchFamily="2" charset="-79"/>
              <a:cs typeface="Assistant Light" pitchFamily="2" charset="-79"/>
            </a:endParaRPr>
          </a:p>
        </p:txBody>
      </p:sp>
      <p:sp>
        <p:nvSpPr>
          <p:cNvPr id="8" name="TextBox 7"/>
          <p:cNvSpPr txBox="1"/>
          <p:nvPr/>
        </p:nvSpPr>
        <p:spPr>
          <a:xfrm>
            <a:off x="179512" y="3573016"/>
            <a:ext cx="8784976" cy="2062103"/>
          </a:xfrm>
          <a:prstGeom prst="rect">
            <a:avLst/>
          </a:prstGeom>
          <a:noFill/>
        </p:spPr>
        <p:txBody>
          <a:bodyPr wrap="square" rtlCol="1">
            <a:spAutoFit/>
          </a:bodyPr>
          <a:lstStyle/>
          <a:p>
            <a:r>
              <a:rPr lang="en-US" sz="1600" b="1" dirty="0">
                <a:latin typeface="Assistant Light" pitchFamily="2" charset="-79"/>
                <a:cs typeface="Assistant Light" pitchFamily="2" charset="-79"/>
              </a:rPr>
              <a:t>Operational Mode</a:t>
            </a:r>
            <a:r>
              <a:rPr lang="he-IL" sz="1600" b="1" dirty="0">
                <a:latin typeface="Assistant Light" pitchFamily="2" charset="-79"/>
                <a:cs typeface="Assistant Light" pitchFamily="2" charset="-79"/>
              </a:rPr>
              <a:t> – </a:t>
            </a:r>
            <a:r>
              <a:rPr lang="he-IL" sz="1600" dirty="0">
                <a:latin typeface="Assistant Light" pitchFamily="2" charset="-79"/>
                <a:cs typeface="Assistant Light" pitchFamily="2" charset="-79"/>
              </a:rPr>
              <a:t>מקביל ל</a:t>
            </a:r>
            <a:r>
              <a:rPr lang="en-US" sz="1600" dirty="0" err="1">
                <a:latin typeface="Assistant Light" pitchFamily="2" charset="-79"/>
                <a:cs typeface="Assistant Light" pitchFamily="2" charset="-79"/>
              </a:rPr>
              <a:t>privilaged</a:t>
            </a:r>
            <a:r>
              <a:rPr lang="en-US" sz="1600" dirty="0">
                <a:latin typeface="Assistant Light" pitchFamily="2" charset="-79"/>
                <a:cs typeface="Assistant Light" pitchFamily="2" charset="-79"/>
              </a:rPr>
              <a:t> mode</a:t>
            </a:r>
            <a:r>
              <a:rPr lang="he-IL" sz="1600" dirty="0">
                <a:latin typeface="Assistant Light" pitchFamily="2" charset="-79"/>
                <a:cs typeface="Assistant Light" pitchFamily="2" charset="-79"/>
              </a:rPr>
              <a:t> של סיסקו. מריצים בו בעיקר פקודות </a:t>
            </a:r>
            <a:r>
              <a:rPr lang="en-US" sz="1600" dirty="0">
                <a:latin typeface="Assistant Light" pitchFamily="2" charset="-79"/>
                <a:cs typeface="Assistant Light" pitchFamily="2" charset="-79"/>
              </a:rPr>
              <a:t>show</a:t>
            </a:r>
            <a:r>
              <a:rPr lang="he-IL" sz="1600" dirty="0">
                <a:latin typeface="Assistant Light" pitchFamily="2" charset="-79"/>
                <a:cs typeface="Assistant Light" pitchFamily="2" charset="-79"/>
              </a:rPr>
              <a:t> ו- </a:t>
            </a:r>
            <a:r>
              <a:rPr lang="en-US" sz="1600" dirty="0">
                <a:latin typeface="Assistant Light" pitchFamily="2" charset="-79"/>
                <a:cs typeface="Assistant Light" pitchFamily="2" charset="-79"/>
              </a:rPr>
              <a:t>request</a:t>
            </a:r>
            <a:r>
              <a:rPr lang="he-IL" sz="1600" dirty="0">
                <a:latin typeface="Assistant Light" pitchFamily="2" charset="-79"/>
                <a:cs typeface="Assistant Light" pitchFamily="2" charset="-79"/>
              </a:rPr>
              <a:t> (וקביעת התאריך שגם נעשית ממצב זה). אם הפקודה היא לא </a:t>
            </a:r>
            <a:r>
              <a:rPr lang="en-US" sz="1600" dirty="0">
                <a:latin typeface="Assistant Light" pitchFamily="2" charset="-79"/>
                <a:cs typeface="Assistant Light" pitchFamily="2" charset="-79"/>
              </a:rPr>
              <a:t>request</a:t>
            </a:r>
            <a:r>
              <a:rPr lang="he-IL" sz="1600" dirty="0">
                <a:latin typeface="Assistant Light" pitchFamily="2" charset="-79"/>
                <a:cs typeface="Assistant Light" pitchFamily="2" charset="-79"/>
              </a:rPr>
              <a:t> לא ניתן לשנות מאפייני מערכת, בניגוד לסיסקו שם למשל הגדרות המודול הסלולרי נעשית מ</a:t>
            </a:r>
            <a:r>
              <a:rPr lang="en-US" sz="1600" dirty="0" err="1">
                <a:latin typeface="Assistant Light" pitchFamily="2" charset="-79"/>
                <a:cs typeface="Assistant Light" pitchFamily="2" charset="-79"/>
              </a:rPr>
              <a:t>privilaged</a:t>
            </a:r>
            <a:r>
              <a:rPr lang="he-IL" sz="1600" dirty="0">
                <a:latin typeface="Assistant Light" pitchFamily="2" charset="-79"/>
                <a:cs typeface="Assistant Light" pitchFamily="2" charset="-79"/>
              </a:rPr>
              <a:t>. הסימן של מצב צפייה הוא '&lt;'</a:t>
            </a:r>
          </a:p>
          <a:p>
            <a:r>
              <a:rPr lang="en-US" sz="1600" b="1" dirty="0">
                <a:latin typeface="Assistant Light" pitchFamily="2" charset="-79"/>
                <a:cs typeface="Assistant Light" pitchFamily="2" charset="-79"/>
              </a:rPr>
              <a:t>Configuration Mode</a:t>
            </a:r>
            <a:r>
              <a:rPr lang="he-IL" sz="1600" b="1" dirty="0">
                <a:latin typeface="Assistant Light" pitchFamily="2" charset="-79"/>
                <a:cs typeface="Assistant Light" pitchFamily="2" charset="-79"/>
              </a:rPr>
              <a:t> –</a:t>
            </a:r>
            <a:r>
              <a:rPr lang="he-IL" sz="1600" dirty="0">
                <a:latin typeface="Assistant Light" pitchFamily="2" charset="-79"/>
                <a:cs typeface="Assistant Light" pitchFamily="2" charset="-79"/>
              </a:rPr>
              <a:t>מקביל ל</a:t>
            </a:r>
            <a:r>
              <a:rPr lang="en-US" sz="1600" dirty="0">
                <a:latin typeface="Assistant Light" pitchFamily="2" charset="-79"/>
                <a:cs typeface="Assistant Light" pitchFamily="2" charset="-79"/>
              </a:rPr>
              <a:t>configure terminal </a:t>
            </a:r>
            <a:r>
              <a:rPr lang="he-IL" sz="1600" dirty="0">
                <a:latin typeface="Assistant Light" pitchFamily="2" charset="-79"/>
                <a:cs typeface="Assistant Light" pitchFamily="2" charset="-79"/>
              </a:rPr>
              <a:t>של סיסקו. כל ההגדרות נעשות ממצב זה. ההבדל הגדול מסיסקו הוא שההגדרות הן היררכיות לכן עריכה וצפייה של ההגדרות יהיו לרוב לפי חלקים ספציפיים ולא ישירות מהרמה העליונה של ההגדרות (אף על פי שגם שיטה זו אפשרית). הסימן של מצב הגדרות הוא '#'</a:t>
            </a:r>
          </a:p>
          <a:p>
            <a:r>
              <a:rPr lang="en-US" sz="1600" b="1" dirty="0">
                <a:latin typeface="Assistant Light" pitchFamily="2" charset="-79"/>
                <a:cs typeface="Assistant Light" pitchFamily="2" charset="-79"/>
              </a:rPr>
              <a:t>Shell Mode</a:t>
            </a:r>
            <a:r>
              <a:rPr lang="he-IL" sz="1600" b="1" dirty="0">
                <a:latin typeface="Assistant Light" pitchFamily="2" charset="-79"/>
                <a:cs typeface="Assistant Light" pitchFamily="2" charset="-79"/>
              </a:rPr>
              <a:t> – </a:t>
            </a:r>
            <a:r>
              <a:rPr lang="he-IL" sz="1600" dirty="0">
                <a:latin typeface="Assistant Light" pitchFamily="2" charset="-79"/>
                <a:cs typeface="Assistant Light" pitchFamily="2" charset="-79"/>
              </a:rPr>
              <a:t> מצב שבו עובדים ישירות על </a:t>
            </a:r>
            <a:r>
              <a:rPr lang="he-IL" sz="1600" dirty="0" err="1">
                <a:latin typeface="Assistant Light" pitchFamily="2" charset="-79"/>
                <a:cs typeface="Assistant Light" pitchFamily="2" charset="-79"/>
              </a:rPr>
              <a:t>הלינוקס</a:t>
            </a:r>
            <a:r>
              <a:rPr lang="he-IL" sz="1600" dirty="0">
                <a:latin typeface="Assistant Light" pitchFamily="2" charset="-79"/>
                <a:cs typeface="Assistant Light" pitchFamily="2" charset="-79"/>
              </a:rPr>
              <a:t> שמריץ את </a:t>
            </a:r>
            <a:r>
              <a:rPr lang="en-US" sz="1600" dirty="0">
                <a:latin typeface="Assistant Light" pitchFamily="2" charset="-79"/>
                <a:cs typeface="Assistant Light" pitchFamily="2" charset="-79"/>
              </a:rPr>
              <a:t>junos</a:t>
            </a:r>
            <a:r>
              <a:rPr lang="he-IL" sz="1600" dirty="0">
                <a:latin typeface="Assistant Light" pitchFamily="2" charset="-79"/>
                <a:cs typeface="Assistant Light" pitchFamily="2" charset="-79"/>
              </a:rPr>
              <a:t>. אין צורך להיכנס למצב זה מלבד איפוס סיסמת </a:t>
            </a:r>
            <a:r>
              <a:rPr lang="en-US" sz="1600" dirty="0">
                <a:latin typeface="Assistant Light" pitchFamily="2" charset="-79"/>
                <a:cs typeface="Assistant Light" pitchFamily="2" charset="-79"/>
              </a:rPr>
              <a:t>root</a:t>
            </a:r>
            <a:r>
              <a:rPr lang="he-IL" sz="1600" dirty="0">
                <a:latin typeface="Assistant Light" pitchFamily="2" charset="-79"/>
                <a:cs typeface="Assistant Light" pitchFamily="2" charset="-79"/>
              </a:rPr>
              <a:t> ופעולות ניטור מתקדמות. יוצאים ממצב זה אל </a:t>
            </a:r>
            <a:r>
              <a:rPr lang="en-US" sz="1600" dirty="0">
                <a:latin typeface="Assistant Light" pitchFamily="2" charset="-79"/>
                <a:cs typeface="Assistant Light" pitchFamily="2" charset="-79"/>
              </a:rPr>
              <a:t>operational</a:t>
            </a:r>
            <a:r>
              <a:rPr lang="he-IL" sz="1600" dirty="0">
                <a:latin typeface="Assistant Light" pitchFamily="2" charset="-79"/>
                <a:cs typeface="Assistant Light" pitchFamily="2" charset="-79"/>
              </a:rPr>
              <a:t> על ידי הפקודה </a:t>
            </a:r>
            <a:r>
              <a:rPr lang="en-US" sz="1600" dirty="0">
                <a:latin typeface="Assistant Light" pitchFamily="2" charset="-79"/>
                <a:cs typeface="Assistant Light" pitchFamily="2" charset="-79"/>
              </a:rPr>
              <a:t>‘cli’</a:t>
            </a:r>
            <a:r>
              <a:rPr lang="he-IL" sz="1600" dirty="0">
                <a:latin typeface="Assistant Light" pitchFamily="2" charset="-79"/>
                <a:cs typeface="Assistant Light" pitchFamily="2" charset="-79"/>
              </a:rPr>
              <a:t> . הסימן של מצב </a:t>
            </a:r>
            <a:r>
              <a:rPr lang="en-US" sz="1600" dirty="0">
                <a:latin typeface="Assistant Light" pitchFamily="2" charset="-79"/>
                <a:cs typeface="Assistant Light" pitchFamily="2" charset="-79"/>
              </a:rPr>
              <a:t>shell</a:t>
            </a:r>
            <a:r>
              <a:rPr lang="he-IL" sz="1600" dirty="0">
                <a:latin typeface="Assistant Light" pitchFamily="2" charset="-79"/>
                <a:cs typeface="Assistant Light" pitchFamily="2" charset="-79"/>
              </a:rPr>
              <a:t> הוא </a:t>
            </a:r>
            <a:endParaRPr lang="he-IL" sz="1600" b="1" dirty="0">
              <a:latin typeface="Assistant Light" pitchFamily="2" charset="-79"/>
              <a:cs typeface="Assistant Light" pitchFamily="2" charset="-79"/>
            </a:endParaRPr>
          </a:p>
        </p:txBody>
      </p:sp>
    </p:spTree>
    <p:extLst>
      <p:ext uri="{BB962C8B-B14F-4D97-AF65-F5344CB8AC3E}">
        <p14:creationId xmlns:p14="http://schemas.microsoft.com/office/powerpoint/2010/main" val="1120573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591066"/>
            <a:ext cx="8784976" cy="5262979"/>
          </a:xfrm>
          <a:prstGeom prst="rect">
            <a:avLst/>
          </a:prstGeom>
          <a:noFill/>
        </p:spPr>
        <p:txBody>
          <a:bodyPr wrap="square" rtlCol="1">
            <a:spAutoFit/>
          </a:bodyPr>
          <a:lstStyle/>
          <a:p>
            <a:r>
              <a:rPr lang="he-IL" sz="1600" b="1" dirty="0">
                <a:latin typeface="Assistant Light" pitchFamily="2" charset="-79"/>
                <a:cs typeface="Assistant Light" pitchFamily="2" charset="-79"/>
              </a:rPr>
              <a:t>הפקודה </a:t>
            </a:r>
            <a:r>
              <a:rPr lang="en-US" sz="1600" b="1" dirty="0">
                <a:latin typeface="Assistant Light" pitchFamily="2" charset="-79"/>
                <a:cs typeface="Assistant Light" pitchFamily="2" charset="-79"/>
              </a:rPr>
              <a:t>configure</a:t>
            </a:r>
          </a:p>
          <a:p>
            <a:r>
              <a:rPr lang="he-IL" sz="1600" b="1" dirty="0">
                <a:latin typeface="Assistant Light" pitchFamily="2" charset="-79"/>
                <a:cs typeface="Assistant Light" pitchFamily="2" charset="-79"/>
              </a:rPr>
              <a:t>לפקודה זו יש שלוש צורות. לרוב נעבוד עם </a:t>
            </a:r>
            <a:r>
              <a:rPr lang="en-US" sz="1600" b="1" dirty="0">
                <a:latin typeface="Assistant Light" pitchFamily="2" charset="-79"/>
                <a:cs typeface="Assistant Light" pitchFamily="2" charset="-79"/>
              </a:rPr>
              <a:t>configure private</a:t>
            </a:r>
            <a:endParaRPr lang="he-IL" sz="1600" b="1" dirty="0">
              <a:latin typeface="Assistant Light" pitchFamily="2" charset="-79"/>
              <a:cs typeface="Assistant Light" pitchFamily="2" charset="-79"/>
            </a:endParaRPr>
          </a:p>
          <a:p>
            <a:endParaRPr lang="he-IL" sz="1600" b="1" dirty="0">
              <a:latin typeface="Assistant Light" pitchFamily="2" charset="-79"/>
              <a:cs typeface="Assistant Light" pitchFamily="2" charset="-79"/>
            </a:endParaRPr>
          </a:p>
          <a:p>
            <a:r>
              <a:rPr lang="en-US" sz="1600" b="1" dirty="0">
                <a:latin typeface="Assistant Light" pitchFamily="2" charset="-79"/>
                <a:cs typeface="Assistant Light" pitchFamily="2" charset="-79"/>
              </a:rPr>
              <a:t>Configure</a:t>
            </a:r>
            <a:r>
              <a:rPr lang="he-IL" sz="1600" dirty="0">
                <a:latin typeface="Assistant Light" pitchFamily="2" charset="-79"/>
                <a:cs typeface="Assistant Light" pitchFamily="2" charset="-79"/>
              </a:rPr>
              <a:t> – הצורה הפשוטה. מספר משתמשים יכולים לערוך את ההגדרות במקביל. </a:t>
            </a:r>
          </a:p>
          <a:p>
            <a:r>
              <a:rPr lang="he-IL" sz="1600" dirty="0">
                <a:latin typeface="Assistant Light" pitchFamily="2" charset="-79"/>
                <a:cs typeface="Assistant Light" pitchFamily="2" charset="-79"/>
              </a:rPr>
              <a:t>המערכת תציג את השם של מי שעורך. כל המשתמשים עובדים על אותו </a:t>
            </a:r>
            <a:r>
              <a:rPr lang="en-US" sz="1600" dirty="0">
                <a:latin typeface="Assistant Light" pitchFamily="2" charset="-79"/>
                <a:cs typeface="Assistant Light" pitchFamily="2" charset="-79"/>
              </a:rPr>
              <a:t>candidate config</a:t>
            </a:r>
            <a:r>
              <a:rPr lang="he-IL" sz="1600" dirty="0">
                <a:latin typeface="Assistant Light" pitchFamily="2" charset="-79"/>
                <a:cs typeface="Assistant Light" pitchFamily="2" charset="-79"/>
              </a:rPr>
              <a:t>. במידה וערכת את ההגדרות אבל לא עשית </a:t>
            </a:r>
            <a:r>
              <a:rPr lang="en-US" sz="1600" dirty="0">
                <a:latin typeface="Assistant Light" pitchFamily="2" charset="-79"/>
                <a:cs typeface="Assistant Light" pitchFamily="2" charset="-79"/>
              </a:rPr>
              <a:t>commit</a:t>
            </a:r>
            <a:r>
              <a:rPr lang="he-IL" sz="1600" dirty="0">
                <a:latin typeface="Assistant Light" pitchFamily="2" charset="-79"/>
                <a:cs typeface="Assistant Light" pitchFamily="2" charset="-79"/>
              </a:rPr>
              <a:t> ומשתמש אחר עשה </a:t>
            </a:r>
            <a:r>
              <a:rPr lang="en-US" sz="1600" dirty="0">
                <a:latin typeface="Assistant Light" pitchFamily="2" charset="-79"/>
                <a:cs typeface="Assistant Light" pitchFamily="2" charset="-79"/>
              </a:rPr>
              <a:t>commit</a:t>
            </a:r>
            <a:r>
              <a:rPr lang="he-IL" sz="1600" dirty="0">
                <a:latin typeface="Assistant Light" pitchFamily="2" charset="-79"/>
                <a:cs typeface="Assistant Light" pitchFamily="2" charset="-79"/>
              </a:rPr>
              <a:t>, גם ההגדרות שלך יעברו </a:t>
            </a:r>
            <a:r>
              <a:rPr lang="en-US" sz="1600" dirty="0">
                <a:latin typeface="Assistant Light" pitchFamily="2" charset="-79"/>
                <a:cs typeface="Assistant Light" pitchFamily="2" charset="-79"/>
              </a:rPr>
              <a:t>commit</a:t>
            </a:r>
            <a:r>
              <a:rPr lang="he-IL" sz="1600" dirty="0">
                <a:latin typeface="Assistant Light" pitchFamily="2" charset="-79"/>
                <a:cs typeface="Assistant Light" pitchFamily="2" charset="-79"/>
              </a:rPr>
              <a:t>. </a:t>
            </a:r>
          </a:p>
          <a:p>
            <a:r>
              <a:rPr lang="he-IL" sz="1600" dirty="0">
                <a:latin typeface="Assistant Light" pitchFamily="2" charset="-79"/>
                <a:cs typeface="Assistant Light" pitchFamily="2" charset="-79"/>
              </a:rPr>
              <a:t>ה</a:t>
            </a:r>
            <a:r>
              <a:rPr lang="en-US" sz="1600" dirty="0">
                <a:latin typeface="Assistant Light" pitchFamily="2" charset="-79"/>
                <a:cs typeface="Assistant Light" pitchFamily="2" charset="-79"/>
              </a:rPr>
              <a:t>candidate config</a:t>
            </a:r>
            <a:r>
              <a:rPr lang="he-IL" sz="1600" dirty="0">
                <a:latin typeface="Assistant Light" pitchFamily="2" charset="-79"/>
                <a:cs typeface="Assistant Light" pitchFamily="2" charset="-79"/>
              </a:rPr>
              <a:t> </a:t>
            </a:r>
            <a:r>
              <a:rPr lang="he-IL" sz="1600" b="1" dirty="0">
                <a:latin typeface="Assistant Light" pitchFamily="2" charset="-79"/>
                <a:cs typeface="Assistant Light" pitchFamily="2" charset="-79"/>
              </a:rPr>
              <a:t>לא</a:t>
            </a:r>
            <a:r>
              <a:rPr lang="he-IL" sz="1600" dirty="0">
                <a:latin typeface="Assistant Light" pitchFamily="2" charset="-79"/>
                <a:cs typeface="Assistant Light" pitchFamily="2" charset="-79"/>
              </a:rPr>
              <a:t> נמחק ביציאה מהמצב. </a:t>
            </a:r>
          </a:p>
          <a:p>
            <a:r>
              <a:rPr lang="he-IL" sz="1600" dirty="0">
                <a:latin typeface="Assistant Light" pitchFamily="2" charset="-79"/>
                <a:cs typeface="Assistant Light" pitchFamily="2" charset="-79"/>
              </a:rPr>
              <a:t>עקב סיכון להתנגשות עריכות ושכחה של עריכות לא גמורות, לא נשתמש במצב זה ב</a:t>
            </a:r>
            <a:r>
              <a:rPr lang="en-US" sz="1600" dirty="0" err="1">
                <a:latin typeface="Assistant Light" pitchFamily="2" charset="-79"/>
                <a:cs typeface="Assistant Light" pitchFamily="2" charset="-79"/>
              </a:rPr>
              <a:t>pe</a:t>
            </a:r>
            <a:r>
              <a:rPr lang="he-IL" sz="1600" dirty="0">
                <a:latin typeface="Assistant Light" pitchFamily="2" charset="-79"/>
                <a:cs typeface="Assistant Light" pitchFamily="2" charset="-79"/>
              </a:rPr>
              <a:t>, והוא גם לא מומלץ באופן כללי.</a:t>
            </a:r>
          </a:p>
          <a:p>
            <a:endParaRPr lang="he-IL" sz="1600" dirty="0">
              <a:latin typeface="Assistant Light" pitchFamily="2" charset="-79"/>
              <a:cs typeface="Assistant Light" pitchFamily="2" charset="-79"/>
            </a:endParaRPr>
          </a:p>
          <a:p>
            <a:r>
              <a:rPr lang="en-US" sz="1600" b="1" dirty="0">
                <a:latin typeface="Assistant Light" pitchFamily="2" charset="-79"/>
                <a:cs typeface="Assistant Light" pitchFamily="2" charset="-79"/>
              </a:rPr>
              <a:t>Configure exclusive</a:t>
            </a:r>
            <a:r>
              <a:rPr lang="he-IL" sz="1600" dirty="0">
                <a:latin typeface="Assistant Light" pitchFamily="2" charset="-79"/>
                <a:cs typeface="Assistant Light" pitchFamily="2" charset="-79"/>
              </a:rPr>
              <a:t> – משתמש אחד נועל את ה</a:t>
            </a:r>
            <a:r>
              <a:rPr lang="en-US" sz="1600" dirty="0">
                <a:latin typeface="Assistant Light" pitchFamily="2" charset="-79"/>
                <a:cs typeface="Assistant Light" pitchFamily="2" charset="-79"/>
              </a:rPr>
              <a:t>config mode</a:t>
            </a:r>
            <a:r>
              <a:rPr lang="he-IL" sz="1600" dirty="0">
                <a:latin typeface="Assistant Light" pitchFamily="2" charset="-79"/>
                <a:cs typeface="Assistant Light" pitchFamily="2" charset="-79"/>
              </a:rPr>
              <a:t> ומשתמשים אחרים לא יכולים </a:t>
            </a:r>
            <a:r>
              <a:rPr lang="he-IL" sz="1600" dirty="0" err="1">
                <a:latin typeface="Assistant Light" pitchFamily="2" charset="-79"/>
                <a:cs typeface="Assistant Light" pitchFamily="2" charset="-79"/>
              </a:rPr>
              <a:t>להכנס</a:t>
            </a:r>
            <a:r>
              <a:rPr lang="he-IL" sz="1600" dirty="0">
                <a:latin typeface="Assistant Light" pitchFamily="2" charset="-79"/>
                <a:cs typeface="Assistant Light" pitchFamily="2" charset="-79"/>
              </a:rPr>
              <a:t> ל</a:t>
            </a:r>
            <a:r>
              <a:rPr lang="en-US" sz="1600" dirty="0">
                <a:latin typeface="Assistant Light" pitchFamily="2" charset="-79"/>
                <a:cs typeface="Assistant Light" pitchFamily="2" charset="-79"/>
              </a:rPr>
              <a:t>configure</a:t>
            </a:r>
            <a:r>
              <a:rPr lang="he-IL" sz="1600" dirty="0">
                <a:latin typeface="Assistant Light" pitchFamily="2" charset="-79"/>
                <a:cs typeface="Assistant Light" pitchFamily="2" charset="-79"/>
              </a:rPr>
              <a:t> עד שהמשתמש שב</a:t>
            </a:r>
            <a:r>
              <a:rPr lang="en-US" sz="1600" dirty="0">
                <a:latin typeface="Assistant Light" pitchFamily="2" charset="-79"/>
                <a:cs typeface="Assistant Light" pitchFamily="2" charset="-79"/>
              </a:rPr>
              <a:t>exclusive</a:t>
            </a:r>
            <a:r>
              <a:rPr lang="he-IL" sz="1600" dirty="0">
                <a:latin typeface="Assistant Light" pitchFamily="2" charset="-79"/>
                <a:cs typeface="Assistant Light" pitchFamily="2" charset="-79"/>
              </a:rPr>
              <a:t> יצא ממנו. </a:t>
            </a:r>
          </a:p>
          <a:p>
            <a:r>
              <a:rPr lang="he-IL" sz="1600" dirty="0">
                <a:latin typeface="Assistant Light" pitchFamily="2" charset="-79"/>
                <a:cs typeface="Assistant Light" pitchFamily="2" charset="-79"/>
              </a:rPr>
              <a:t>משתמשים בו כאשר רוצים לבצע הגדרות ולהיות בטוחים שלא מתבצעות עריכות במקביל. ניתן בכל זאת להעיף את המשתמש העורך (אם ההרשאות מתאימות) באמצעות </a:t>
            </a:r>
            <a:r>
              <a:rPr lang="en-US" sz="1600" dirty="0">
                <a:latin typeface="Assistant Light" pitchFamily="2" charset="-79"/>
                <a:cs typeface="Assistant Light" pitchFamily="2" charset="-79"/>
              </a:rPr>
              <a:t>request system logout</a:t>
            </a:r>
            <a:r>
              <a:rPr lang="he-IL" sz="1600" dirty="0">
                <a:latin typeface="Assistant Light" pitchFamily="2" charset="-79"/>
                <a:cs typeface="Assistant Light" pitchFamily="2" charset="-79"/>
              </a:rPr>
              <a:t>.</a:t>
            </a:r>
          </a:p>
          <a:p>
            <a:r>
              <a:rPr lang="he-IL" sz="1600" dirty="0">
                <a:latin typeface="Assistant Light" pitchFamily="2" charset="-79"/>
                <a:cs typeface="Assistant Light" pitchFamily="2" charset="-79"/>
              </a:rPr>
              <a:t>לא ניתן </a:t>
            </a:r>
            <a:r>
              <a:rPr lang="he-IL" sz="1600" dirty="0" err="1">
                <a:latin typeface="Assistant Light" pitchFamily="2" charset="-79"/>
                <a:cs typeface="Assistant Light" pitchFamily="2" charset="-79"/>
              </a:rPr>
              <a:t>להכנס</a:t>
            </a:r>
            <a:r>
              <a:rPr lang="he-IL" sz="1600" dirty="0">
                <a:latin typeface="Assistant Light" pitchFamily="2" charset="-79"/>
                <a:cs typeface="Assistant Light" pitchFamily="2" charset="-79"/>
              </a:rPr>
              <a:t> ל</a:t>
            </a:r>
            <a:r>
              <a:rPr lang="en-US" sz="1600" dirty="0">
                <a:latin typeface="Assistant Light" pitchFamily="2" charset="-79"/>
                <a:cs typeface="Assistant Light" pitchFamily="2" charset="-79"/>
              </a:rPr>
              <a:t>exclusive</a:t>
            </a:r>
            <a:r>
              <a:rPr lang="he-IL" sz="1600" dirty="0">
                <a:latin typeface="Assistant Light" pitchFamily="2" charset="-79"/>
                <a:cs typeface="Assistant Light" pitchFamily="2" charset="-79"/>
              </a:rPr>
              <a:t> כאשר משתמשים אחרים נמצאים כבר ב</a:t>
            </a:r>
            <a:r>
              <a:rPr lang="en-US" sz="1600" dirty="0">
                <a:latin typeface="Assistant Light" pitchFamily="2" charset="-79"/>
                <a:cs typeface="Assistant Light" pitchFamily="2" charset="-79"/>
              </a:rPr>
              <a:t>configure/configure private</a:t>
            </a:r>
            <a:r>
              <a:rPr lang="he-IL" sz="1600" dirty="0">
                <a:latin typeface="Assistant Light" pitchFamily="2" charset="-79"/>
                <a:cs typeface="Assistant Light" pitchFamily="2" charset="-79"/>
              </a:rPr>
              <a:t>. </a:t>
            </a:r>
          </a:p>
          <a:p>
            <a:r>
              <a:rPr lang="he-IL" sz="1600" dirty="0">
                <a:latin typeface="Assistant Light" pitchFamily="2" charset="-79"/>
                <a:cs typeface="Assistant Light" pitchFamily="2" charset="-79"/>
              </a:rPr>
              <a:t>ה</a:t>
            </a:r>
            <a:r>
              <a:rPr lang="en-US" sz="1600" dirty="0">
                <a:latin typeface="Assistant Light" pitchFamily="2" charset="-79"/>
                <a:cs typeface="Assistant Light" pitchFamily="2" charset="-79"/>
              </a:rPr>
              <a:t>candidate config</a:t>
            </a:r>
            <a:r>
              <a:rPr lang="he-IL" sz="1600" dirty="0">
                <a:latin typeface="Assistant Light" pitchFamily="2" charset="-79"/>
                <a:cs typeface="Assistant Light" pitchFamily="2" charset="-79"/>
              </a:rPr>
              <a:t> נמחק ביציאה מהמצב. לא משתמשים במצב זה ב</a:t>
            </a:r>
            <a:r>
              <a:rPr lang="en-US" sz="1600" dirty="0" err="1">
                <a:latin typeface="Assistant Light" pitchFamily="2" charset="-79"/>
                <a:cs typeface="Assistant Light" pitchFamily="2" charset="-79"/>
              </a:rPr>
              <a:t>pe</a:t>
            </a:r>
            <a:r>
              <a:rPr lang="he-IL" sz="1600" dirty="0">
                <a:latin typeface="Assistant Light" pitchFamily="2" charset="-79"/>
                <a:cs typeface="Assistant Light" pitchFamily="2" charset="-79"/>
              </a:rPr>
              <a:t> מכיוון שהוא מונע ממשתמשים אחרים לבצע את עבודתם. </a:t>
            </a:r>
          </a:p>
          <a:p>
            <a:endParaRPr lang="he-IL" sz="1600" dirty="0">
              <a:latin typeface="Assistant Light" pitchFamily="2" charset="-79"/>
              <a:cs typeface="Assistant Light" pitchFamily="2" charset="-79"/>
            </a:endParaRPr>
          </a:p>
          <a:p>
            <a:r>
              <a:rPr lang="en-US" sz="1600" b="1" dirty="0">
                <a:latin typeface="Assistant Light" pitchFamily="2" charset="-79"/>
                <a:cs typeface="Assistant Light" pitchFamily="2" charset="-79"/>
              </a:rPr>
              <a:t>Configure private</a:t>
            </a:r>
            <a:r>
              <a:rPr lang="he-IL" sz="1600" b="1" dirty="0">
                <a:latin typeface="Assistant Light" pitchFamily="2" charset="-79"/>
                <a:cs typeface="Assistant Light" pitchFamily="2" charset="-79"/>
              </a:rPr>
              <a:t> </a:t>
            </a:r>
            <a:r>
              <a:rPr lang="he-IL" sz="1600" dirty="0">
                <a:latin typeface="Assistant Light" pitchFamily="2" charset="-79"/>
                <a:cs typeface="Assistant Light" pitchFamily="2" charset="-79"/>
              </a:rPr>
              <a:t>– מספר משתמשים יכולים לערוך את ההגדרות במקביל. </a:t>
            </a:r>
          </a:p>
          <a:p>
            <a:r>
              <a:rPr lang="he-IL" sz="1600" dirty="0">
                <a:latin typeface="Assistant Light" pitchFamily="2" charset="-79"/>
                <a:cs typeface="Assistant Light" pitchFamily="2" charset="-79"/>
              </a:rPr>
              <a:t>המערכת תציג את השם של מי שעורך. לכל משתמש יש </a:t>
            </a:r>
            <a:r>
              <a:rPr lang="en-US" sz="1600" dirty="0">
                <a:latin typeface="Assistant Light" pitchFamily="2" charset="-79"/>
                <a:cs typeface="Assistant Light" pitchFamily="2" charset="-79"/>
              </a:rPr>
              <a:t>candidate config</a:t>
            </a:r>
            <a:r>
              <a:rPr lang="he-IL" sz="1600" dirty="0">
                <a:latin typeface="Assistant Light" pitchFamily="2" charset="-79"/>
                <a:cs typeface="Assistant Light" pitchFamily="2" charset="-79"/>
              </a:rPr>
              <a:t> משלו ועורך אותו בנפרד. </a:t>
            </a:r>
          </a:p>
          <a:p>
            <a:r>
              <a:rPr lang="he-IL" sz="1600" dirty="0">
                <a:latin typeface="Assistant Light" pitchFamily="2" charset="-79"/>
                <a:cs typeface="Assistant Light" pitchFamily="2" charset="-79"/>
              </a:rPr>
              <a:t>במידה ויש התנגשות בעריכות המשתמשים, העריכה של הראשון שיעשה </a:t>
            </a:r>
            <a:r>
              <a:rPr lang="en-US" sz="1600" dirty="0">
                <a:latin typeface="Assistant Light" pitchFamily="2" charset="-79"/>
                <a:cs typeface="Assistant Light" pitchFamily="2" charset="-79"/>
              </a:rPr>
              <a:t>commit</a:t>
            </a:r>
            <a:r>
              <a:rPr lang="he-IL" sz="1600" dirty="0">
                <a:latin typeface="Assistant Light" pitchFamily="2" charset="-79"/>
                <a:cs typeface="Assistant Light" pitchFamily="2" charset="-79"/>
              </a:rPr>
              <a:t> תישמר. </a:t>
            </a:r>
          </a:p>
          <a:p>
            <a:r>
              <a:rPr lang="he-IL" sz="1600" dirty="0">
                <a:latin typeface="Assistant Light" pitchFamily="2" charset="-79"/>
                <a:cs typeface="Assistant Light" pitchFamily="2" charset="-79"/>
              </a:rPr>
              <a:t>ה</a:t>
            </a:r>
            <a:r>
              <a:rPr lang="en-US" sz="1600" dirty="0">
                <a:latin typeface="Assistant Light" pitchFamily="2" charset="-79"/>
                <a:cs typeface="Assistant Light" pitchFamily="2" charset="-79"/>
              </a:rPr>
              <a:t>candidate config</a:t>
            </a:r>
            <a:r>
              <a:rPr lang="he-IL" sz="1600" dirty="0">
                <a:latin typeface="Assistant Light" pitchFamily="2" charset="-79"/>
                <a:cs typeface="Assistant Light" pitchFamily="2" charset="-79"/>
              </a:rPr>
              <a:t> נמחק ביציאה מהמצב. ב</a:t>
            </a:r>
            <a:r>
              <a:rPr lang="en-US" sz="1600" dirty="0" err="1">
                <a:latin typeface="Assistant Light" pitchFamily="2" charset="-79"/>
                <a:cs typeface="Assistant Light" pitchFamily="2" charset="-79"/>
              </a:rPr>
              <a:t>pe</a:t>
            </a:r>
            <a:r>
              <a:rPr lang="he-IL" sz="1600" dirty="0">
                <a:latin typeface="Assistant Light" pitchFamily="2" charset="-79"/>
                <a:cs typeface="Assistant Light" pitchFamily="2" charset="-79"/>
              </a:rPr>
              <a:t> תמיד נשתמש במצב זה.</a:t>
            </a:r>
          </a:p>
        </p:txBody>
      </p:sp>
      <p:sp>
        <p:nvSpPr>
          <p:cNvPr id="5" name="TextBox 4"/>
          <p:cNvSpPr txBox="1"/>
          <p:nvPr/>
        </p:nvSpPr>
        <p:spPr>
          <a:xfrm>
            <a:off x="5220072" y="87015"/>
            <a:ext cx="3384376" cy="461665"/>
          </a:xfrm>
          <a:prstGeom prst="rect">
            <a:avLst/>
          </a:prstGeom>
          <a:noFill/>
        </p:spPr>
        <p:txBody>
          <a:bodyPr wrap="square" rtlCol="1">
            <a:spAutoFit/>
          </a:bodyPr>
          <a:lstStyle/>
          <a:p>
            <a:r>
              <a:rPr lang="he-IL" sz="2400" b="1" dirty="0">
                <a:latin typeface="Assistant Light" pitchFamily="2" charset="-79"/>
                <a:cs typeface="Assistant Light" pitchFamily="2" charset="-79"/>
              </a:rPr>
              <a:t>התמצאות בממשק - המשך</a:t>
            </a:r>
          </a:p>
        </p:txBody>
      </p:sp>
      <p:sp>
        <p:nvSpPr>
          <p:cNvPr id="6" name="TextBox 5"/>
          <p:cNvSpPr txBox="1"/>
          <p:nvPr/>
        </p:nvSpPr>
        <p:spPr>
          <a:xfrm>
            <a:off x="8532440" y="44624"/>
            <a:ext cx="576064" cy="584775"/>
          </a:xfrm>
          <a:prstGeom prst="rect">
            <a:avLst/>
          </a:prstGeom>
          <a:noFill/>
        </p:spPr>
        <p:txBody>
          <a:bodyPr wrap="square" rtlCol="1">
            <a:spAutoFit/>
          </a:bodyPr>
          <a:lstStyle/>
          <a:p>
            <a:r>
              <a:rPr lang="en-US" sz="3200" dirty="0">
                <a:latin typeface="Comic Sans MS" pitchFamily="66" charset="0"/>
                <a:cs typeface="Guttman Adii" pitchFamily="2" charset="-79"/>
              </a:rPr>
              <a:t>2</a:t>
            </a:r>
            <a:endParaRPr lang="he-IL" sz="3200" dirty="0">
              <a:latin typeface="Comic Sans MS" pitchFamily="66" charset="0"/>
              <a:cs typeface="Guttman Adii" pitchFamily="2" charset="-79"/>
            </a:endParaRPr>
          </a:p>
        </p:txBody>
      </p:sp>
    </p:spTree>
    <p:extLst>
      <p:ext uri="{BB962C8B-B14F-4D97-AF65-F5344CB8AC3E}">
        <p14:creationId xmlns:p14="http://schemas.microsoft.com/office/powerpoint/2010/main" val="3457869251"/>
      </p:ext>
    </p:extLst>
  </p:cSld>
  <p:clrMapOvr>
    <a:masterClrMapping/>
  </p:clrMapOvr>
</p:sld>
</file>

<file path=ppt/theme/theme1.xml><?xml version="1.0" encoding="utf-8"?>
<a:theme xmlns:a="http://schemas.openxmlformats.org/drawingml/2006/main" name="ערכת נושא של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760</TotalTime>
  <Words>2881</Words>
  <Application>Microsoft Office PowerPoint</Application>
  <PresentationFormat>On-screen Show (4:3)</PresentationFormat>
  <Paragraphs>168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Assistant Light</vt:lpstr>
      <vt:lpstr>Calibri</vt:lpstr>
      <vt:lpstr>Comic Sans MS</vt:lpstr>
      <vt:lpstr>ערכת נושא של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Omer</dc:creator>
  <cp:lastModifiedBy>Omer</cp:lastModifiedBy>
  <cp:revision>150</cp:revision>
  <dcterms:created xsi:type="dcterms:W3CDTF">2020-05-06T21:44:13Z</dcterms:created>
  <dcterms:modified xsi:type="dcterms:W3CDTF">2023-12-13T07:38:18Z</dcterms:modified>
</cp:coreProperties>
</file>