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8" r:id="rId2"/>
    <p:sldId id="308" r:id="rId3"/>
    <p:sldId id="256" r:id="rId4"/>
    <p:sldId id="270" r:id="rId5"/>
    <p:sldId id="29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292" r:id="rId20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9" autoAdjust="0"/>
  </p:normalViewPr>
  <p:slideViewPr>
    <p:cSldViewPr>
      <p:cViewPr varScale="1">
        <p:scale>
          <a:sx n="154" d="100"/>
          <a:sy n="154" d="100"/>
        </p:scale>
        <p:origin x="116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16288" y="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C1590-671F-48BB-BBBA-A7220FB6DFA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971E-CBAA-486B-8821-BFF11316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for the confusion. Here's a simpler introduction:</a:t>
            </a:r>
          </a:p>
          <a:p>
            <a:endParaRPr lang="en-US" dirty="0" smtClean="0"/>
          </a:p>
          <a:p>
            <a:r>
              <a:rPr lang="en-US" dirty="0" smtClean="0"/>
              <a:t>- **Streamlining Petrol Pump Operations:** The Petrol Pump Management System is a modern solution designed to simplify and automate the daily tasks of fuel station management.</a:t>
            </a:r>
          </a:p>
          <a:p>
            <a:endParaRPr lang="en-US" dirty="0" smtClean="0"/>
          </a:p>
          <a:p>
            <a:r>
              <a:rPr lang="en-US" dirty="0" smtClean="0"/>
              <a:t>- **From Manual to Automated:** This system replaces traditional manual processes, introducing automation to tasks such as sales recording, credit calculations, stock management, and data reading.</a:t>
            </a:r>
          </a:p>
          <a:p>
            <a:endParaRPr lang="en-US" dirty="0" smtClean="0"/>
          </a:p>
          <a:p>
            <a:r>
              <a:rPr lang="en-US" dirty="0" smtClean="0"/>
              <a:t>- **Efficiency at its Core:** With a focus on efficiency, the system aims to reduce errors, save time, and enhance overall productivity in the management of petrol pump stations.</a:t>
            </a:r>
          </a:p>
          <a:p>
            <a:endParaRPr lang="en-US" dirty="0" smtClean="0"/>
          </a:p>
          <a:p>
            <a:r>
              <a:rPr lang="en-US" dirty="0" smtClean="0"/>
              <a:t>- **Introduction to Automation:** Embracing advanced technology, the Petrol Pump Management System marks a shift towards a more automated and streamlined approach in the petroleum industry.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971E-CBAA-486B-8821-BFF11316D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2924175" cy="3288029"/>
          </a:xfrm>
          <a:custGeom>
            <a:avLst/>
            <a:gdLst/>
            <a:ahLst/>
            <a:cxnLst/>
            <a:rect l="l" t="t" r="r" b="b"/>
            <a:pathLst>
              <a:path w="2924175" h="3288029">
                <a:moveTo>
                  <a:pt x="2923757" y="0"/>
                </a:moveTo>
                <a:lnTo>
                  <a:pt x="0" y="0"/>
                </a:lnTo>
                <a:lnTo>
                  <a:pt x="0" y="3287938"/>
                </a:lnTo>
                <a:lnTo>
                  <a:pt x="2923757" y="3287938"/>
                </a:lnTo>
                <a:lnTo>
                  <a:pt x="2923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118" y="468939"/>
            <a:ext cx="4914462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342" y="1045433"/>
            <a:ext cx="4960015" cy="1009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84555"/>
              </p:ext>
            </p:extLst>
          </p:nvPr>
        </p:nvGraphicFramePr>
        <p:xfrm>
          <a:off x="0" y="-28575"/>
          <a:ext cx="5975350" cy="333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Presentation" r:id="rId3" imgW="6350040" imgH="3571920" progId="PowerPoint.Show.12">
                  <p:embed/>
                </p:oleObj>
              </mc:Choice>
              <mc:Fallback>
                <p:oleObj name="Presentation" r:id="rId3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28575"/>
                        <a:ext cx="5975350" cy="3335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1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8527" y="830729"/>
            <a:ext cx="2793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preprocessing helps to clean the data from errors, missing values, and outliers.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It improves the quality of the data, which in turn can lead to better models.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preprocessing makes it possible to transform data into a form that is more suitable for machine learning algorithms.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8"/>
            <a:ext cx="2698751" cy="3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8527" y="830729"/>
            <a:ext cx="2793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SVM </a:t>
            </a:r>
            <a:r>
              <a:rPr lang="en-US" sz="1200" dirty="0" smtClean="0">
                <a:solidFill>
                  <a:schemeClr val="bg1"/>
                </a:solidFill>
              </a:rPr>
              <a:t>technique tries </a:t>
            </a:r>
            <a:r>
              <a:rPr lang="en-US" sz="1200" dirty="0">
                <a:solidFill>
                  <a:schemeClr val="bg1"/>
                </a:solidFill>
              </a:rPr>
              <a:t>to find the optimal classifier to separate two different </a:t>
            </a:r>
            <a:r>
              <a:rPr lang="en-US" sz="1200" dirty="0" smtClean="0">
                <a:solidFill>
                  <a:schemeClr val="bg1"/>
                </a:solidFill>
              </a:rPr>
              <a:t>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t tries to find the best dividing function (hyperplane) among an unconstrained number of functions to divide two types of </a:t>
            </a:r>
            <a:r>
              <a:rPr lang="en-US" sz="1200" dirty="0" smtClean="0">
                <a:solidFill>
                  <a:schemeClr val="bg1"/>
                </a:solidFill>
              </a:rPr>
              <a:t>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 good hyperplane is one that lies in the middle between two sets of objects from two classes. </a:t>
            </a:r>
          </a:p>
        </p:txBody>
      </p:sp>
      <p:pic>
        <p:nvPicPr>
          <p:cNvPr id="24578" name="Picture 2" descr="General classification hyperplane representation of SVM algorithm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72"/>
            <a:ext cx="2774950" cy="341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74430" y="13274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430" y="854796"/>
            <a:ext cx="279324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Data Loading and </a:t>
            </a:r>
            <a:r>
              <a:rPr lang="en-US" sz="1400" b="1" dirty="0" smtClean="0">
                <a:solidFill>
                  <a:schemeClr val="bg1"/>
                </a:solidFill>
              </a:rPr>
              <a:t>Cleaning</a:t>
            </a:r>
          </a:p>
          <a:p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dataset was successfully loaded from a CSV </a:t>
            </a:r>
            <a:r>
              <a:rPr lang="en-US" sz="1200" dirty="0" smtClean="0">
                <a:solidFill>
                  <a:schemeClr val="bg1"/>
                </a:solidFill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Rows containing missing values were removed to ensure the integrity of the dataset.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7"/>
            <a:ext cx="2773438" cy="3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35943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Splitting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6845" y="1007717"/>
            <a:ext cx="2793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dataset was divided into training and testing sets, with an 80-20 split ratio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80% training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20% testing data.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"/>
            <a:ext cx="2794756" cy="3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32524" y="153475"/>
            <a:ext cx="279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 Vector Machine (SVM) Model Training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3426" y="1343025"/>
            <a:ext cx="2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Linear Kernel function is used because data is linearly </a:t>
            </a:r>
            <a:r>
              <a:rPr lang="en-US" sz="1200" dirty="0" err="1" smtClean="0">
                <a:solidFill>
                  <a:schemeClr val="bg1"/>
                </a:solidFill>
              </a:rPr>
              <a:t>seperable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Training SVM classifier on prepared training data.</a:t>
            </a:r>
          </a:p>
        </p:txBody>
      </p:sp>
      <p:pic>
        <p:nvPicPr>
          <p:cNvPr id="28674" name="Picture 2" descr="Data filter Royalty Free Vector Image - Vector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" y="8"/>
            <a:ext cx="2774954" cy="362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32524" y="153475"/>
            <a:ext cx="27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b="1" dirty="0" smtClean="0">
                <a:solidFill>
                  <a:schemeClr val="bg1"/>
                </a:solidFill>
              </a:rPr>
              <a:t>Prediction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4931" y="992119"/>
            <a:ext cx="279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trained SVM model demonstrated its predictive capabilities by forecasting rainfall or no rainfall on the test set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1760" name="Picture 16" descr="Prediction Stock Photos, Images and Background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6987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32524" y="153475"/>
            <a:ext cx="27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31" y="992119"/>
            <a:ext cx="2793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Confusion Matrix is used to analyze the performance of the Support Vector Machine (SVM)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confusion matrix is a table that summarizes the model's predictions, allowing for a detailed evaluation of classification results.</a:t>
            </a:r>
          </a:p>
        </p:txBody>
      </p:sp>
      <p:pic>
        <p:nvPicPr>
          <p:cNvPr id="33794" name="Picture 2" descr="Confusion Matrix for Your Multi-Class Machine Learning Model | by Joydwip  Mohajon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1" y="-9525"/>
            <a:ext cx="2747147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-107942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818" name="Picture 2" descr="Runcode - One click Online coding platform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942"/>
            <a:ext cx="5899150" cy="340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32524" y="153475"/>
            <a:ext cx="27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4931" y="992119"/>
            <a:ext cx="2793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 conclusion, the developed SVM model effectively predicted rainfall based on collected data.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model demonstrated reliable performance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chemeClr val="bg1"/>
                </a:solidFill>
              </a:rPr>
              <a:t>Indicates its ability to distinguish between positive and negative rainfall events.</a:t>
            </a:r>
          </a:p>
        </p:txBody>
      </p:sp>
      <p:pic>
        <p:nvPicPr>
          <p:cNvPr id="6" name="Picture 2" descr="Prototype model: an 2023 overview in software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2851150" cy="347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8" name="Picture 6" descr="https://www.cienotes.com/wp-content/uploads/2019/07/summaryblack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46"/>
            <a:ext cx="5854700" cy="33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Thank You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46"/>
            <a:ext cx="5984875" cy="33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51" y="0"/>
            <a:ext cx="3480599" cy="3476625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70951" cy="3295650"/>
          </a:xfrm>
          <a:prstGeom prst="rect">
            <a:avLst/>
          </a:prstGeom>
        </p:spPr>
      </p:pic>
      <p:pic>
        <p:nvPicPr>
          <p:cNvPr id="5" name="Picture 2" descr="https://s3-us-west-2.amazonaws.com/courses-images/wp-content/uploads/sites/855/2017/03/16201455/2137737248_e9f3e429d1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279479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78170" y="268991"/>
            <a:ext cx="226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</a:rPr>
              <a:t>INTRODUCTION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2272" y="1276646"/>
            <a:ext cx="249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Muhammad </a:t>
            </a:r>
            <a:r>
              <a:rPr lang="en-US" b="1" dirty="0" err="1" smtClean="0">
                <a:solidFill>
                  <a:schemeClr val="bg1"/>
                </a:solidFill>
              </a:rPr>
              <a:t>Adil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BCS213002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Omer Tanveer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BCS213004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51" y="-1"/>
            <a:ext cx="3480599" cy="3476625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999974" y="461038"/>
            <a:ext cx="2622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Rainfall Prediction with Support Vector Machines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277495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Introduction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3132" y="809625"/>
            <a:ext cx="283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Kepulauan</a:t>
            </a:r>
            <a:r>
              <a:rPr lang="en-US" sz="1200" dirty="0">
                <a:solidFill>
                  <a:schemeClr val="bg1"/>
                </a:solidFill>
              </a:rPr>
              <a:t> Riau, Indonesia: 96% ocean, 2,400+ islands, prone to tropical storms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Accurate </a:t>
            </a:r>
            <a:r>
              <a:rPr lang="en-US" sz="1200" dirty="0">
                <a:solidFill>
                  <a:schemeClr val="bg1"/>
                </a:solidFill>
              </a:rPr>
              <a:t>rainfall forecasts for limited water resources, agriculture, and extreme weather </a:t>
            </a:r>
            <a:r>
              <a:rPr lang="en-US" sz="1200" dirty="0" smtClean="0">
                <a:solidFill>
                  <a:schemeClr val="bg1"/>
                </a:solidFill>
              </a:rPr>
              <a:t>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Unique </a:t>
            </a:r>
            <a:r>
              <a:rPr lang="en-US" sz="1200" dirty="0">
                <a:solidFill>
                  <a:schemeClr val="bg1"/>
                </a:solidFill>
              </a:rPr>
              <a:t>geography makes accurate forecasting </a:t>
            </a:r>
            <a:r>
              <a:rPr lang="en-US" sz="1200" dirty="0" smtClean="0">
                <a:solidFill>
                  <a:schemeClr val="bg1"/>
                </a:solidFill>
              </a:rPr>
              <a:t>challenging.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Use of SVM improves accuracy.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1506" name="Picture 2" descr="1,401,300+ Rain Stock Photos, Pictures &amp; Royalty-Free Images - iStock |  Umbrella rain, Rain storm, Umbrel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"/>
            <a:ext cx="2774950" cy="340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Problem Statement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0082" y="962025"/>
            <a:ext cx="2793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Safety precautions for Natural disasters.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 Reliance on rain for freshwater supply</a:t>
            </a:r>
            <a:r>
              <a:rPr lang="en-US" sz="120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Extreme climate change.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Less accuracy in rainfall prediction due to geographical nature of archipelago.</a:t>
            </a:r>
          </a:p>
        </p:txBody>
      </p:sp>
      <p:pic>
        <p:nvPicPr>
          <p:cNvPr id="14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7"/>
            <a:ext cx="2849635" cy="3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Objective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6628" y="1100050"/>
            <a:ext cx="279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Develop and evaluate a specialized Support Vector Machine (SVM) model tailored for island conditions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Prediction should be rain or no rain, means Binary classification.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"/>
            <a:ext cx="2774950" cy="3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Methodology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6628" y="1038225"/>
            <a:ext cx="2793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We are using (SVM) Support Vector Machine in our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For Binary Classification as, rain or no rain.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2530" name="Picture 2" descr="Breaking Down the Support Vector Machine (SVM) Algorith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78" y="8"/>
            <a:ext cx="2879528" cy="340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6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Preparation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6628" y="1038225"/>
            <a:ext cx="2793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Utilized tools such as Google </a:t>
            </a:r>
            <a:r>
              <a:rPr lang="en-US" sz="1200" dirty="0" err="1" smtClean="0">
                <a:solidFill>
                  <a:schemeClr val="bg1"/>
                </a:solidFill>
              </a:rPr>
              <a:t>collab</a:t>
            </a:r>
            <a:r>
              <a:rPr lang="en-US" sz="1200" dirty="0" smtClean="0">
                <a:solidFill>
                  <a:schemeClr val="bg1"/>
                </a:solidFill>
              </a:rPr>
              <a:t>, a cloud based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Panda, a data analysis library for structured data </a:t>
            </a:r>
            <a:r>
              <a:rPr lang="en-US" sz="1200" dirty="0" smtClean="0">
                <a:solidFill>
                  <a:schemeClr val="bg1"/>
                </a:solidFill>
              </a:rPr>
              <a:t>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Matplotlib</a:t>
            </a:r>
            <a:r>
              <a:rPr lang="en-US" sz="1200" dirty="0">
                <a:solidFill>
                  <a:schemeClr val="bg1"/>
                </a:solidFill>
              </a:rPr>
              <a:t> was utilized for data visualization through graphs and plots.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3554" name="Picture 2" descr="6,024,126 Preparation Images, Stock Photos, 3D objects, &amp; Vector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" y="0"/>
            <a:ext cx="2925838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97638" cy="3400417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79750" y="200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6628" y="1038225"/>
            <a:ext cx="2793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Collected data </a:t>
            </a:r>
            <a:r>
              <a:rPr lang="en-US" sz="1200" dirty="0" smtClean="0">
                <a:solidFill>
                  <a:schemeClr val="bg1"/>
                </a:solidFill>
              </a:rPr>
              <a:t>from </a:t>
            </a:r>
            <a:r>
              <a:rPr lang="en-US" sz="1200" dirty="0">
                <a:solidFill>
                  <a:schemeClr val="bg1"/>
                </a:solidFill>
              </a:rPr>
              <a:t>meteorological and geophysical </a:t>
            </a:r>
            <a:r>
              <a:rPr lang="en-US" sz="1200" dirty="0" smtClean="0">
                <a:solidFill>
                  <a:schemeClr val="bg1"/>
                </a:solidFill>
              </a:rPr>
              <a:t>stations in different areas.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Attributes included crucial factors in weather prediction.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Data divided into 80% training, 20% testing.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410" y="0"/>
            <a:ext cx="285655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641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Tanveer</dc:creator>
  <cp:lastModifiedBy>Omer Tanveer</cp:lastModifiedBy>
  <cp:revision>72</cp:revision>
  <dcterms:created xsi:type="dcterms:W3CDTF">2023-12-07T14:38:24Z</dcterms:created>
  <dcterms:modified xsi:type="dcterms:W3CDTF">2024-06-10T05:24:49Z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LastSaved">
    <vt:filetime>2023-12-07T00:00:00Z</vt:filetime>
  </property>
</Properties>
</file>