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Montserrat" panose="020B0604020202020204" charset="0"/>
      <p:regular r:id="rId11"/>
    </p:embeddedFont>
    <p:embeddedFont>
      <p:font typeface="Glacial Indifference" panose="020B0604020202020204" charset="0"/>
      <p:regular r:id="rId12"/>
    </p:embeddedFont>
    <p:embeddedFont>
      <p:font typeface="Glacial Indifference Bold" panose="020B0604020202020204" charset="0"/>
      <p:regular r:id="rId13"/>
    </p:embeddedFont>
    <p:embeddedFont>
      <p:font typeface="Arimo"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58231" autoAdjust="0"/>
  </p:normalViewPr>
  <p:slideViewPr>
    <p:cSldViewPr>
      <p:cViewPr varScale="1">
        <p:scale>
          <a:sx n="34" d="100"/>
          <a:sy n="34" d="100"/>
        </p:scale>
        <p:origin x="19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21C703AF-9CDB-4CD7-8B13-3A7E340FD58F}" type="datetimeFigureOut">
              <a:rPr lang="he-IL" smtClean="0"/>
              <a:t>כ"ב/טבת/תשפ"ב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E3A740F-66CF-453F-9D73-31FC4E423B16}" type="slidenum">
              <a:rPr lang="he-IL" smtClean="0"/>
              <a:t>‹#›</a:t>
            </a:fld>
            <a:endParaRPr lang="he-IL"/>
          </a:p>
        </p:txBody>
      </p:sp>
    </p:spTree>
    <p:extLst>
      <p:ext uri="{BB962C8B-B14F-4D97-AF65-F5344CB8AC3E}">
        <p14:creationId xmlns:p14="http://schemas.microsoft.com/office/powerpoint/2010/main" val="256672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E3A740F-66CF-453F-9D73-31FC4E423B16}" type="slidenum">
              <a:rPr lang="he-IL" smtClean="0"/>
              <a:t>1</a:t>
            </a:fld>
            <a:endParaRPr lang="he-IL"/>
          </a:p>
        </p:txBody>
      </p:sp>
    </p:spTree>
    <p:extLst>
      <p:ext uri="{BB962C8B-B14F-4D97-AF65-F5344CB8AC3E}">
        <p14:creationId xmlns:p14="http://schemas.microsoft.com/office/powerpoint/2010/main" val="163180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אתגרי</a:t>
            </a:r>
            <a:r>
              <a:rPr lang="he-IL" baseline="0" dirty="0" smtClean="0"/>
              <a:t> הדאטה:</a:t>
            </a:r>
          </a:p>
          <a:p>
            <a:pPr algn="r" rtl="1"/>
            <a:r>
              <a:rPr lang="he-IL" baseline="0" dirty="0" smtClean="0"/>
              <a:t>זיהוי ולמידה של קטעי טקסט – משימת למידה יחסית מורכבת</a:t>
            </a:r>
          </a:p>
          <a:p>
            <a:pPr algn="r" rtl="1"/>
            <a:r>
              <a:rPr lang="he-IL" baseline="0" dirty="0" smtClean="0"/>
              <a:t>דאטה מגוונת – סוגי דאטה שונים – קטעי טקסט, קטעי קול, קטעי ודיאו, פירוטי אקסל וכו'</a:t>
            </a:r>
          </a:p>
          <a:p>
            <a:pPr algn="r" rtl="1"/>
            <a:r>
              <a:rPr lang="he-IL" baseline="0" dirty="0" smtClean="0"/>
              <a:t>חשוב לשמור על רמת גבוהה של אמינות בנתונים – בסופו של דבר מדובר בחיי אדם – שלא נפליל אדם חף מפשע, שלא נחדור לפרטיות שלא לצורך וכו'. </a:t>
            </a:r>
            <a:endParaRPr lang="he-IL" dirty="0"/>
          </a:p>
        </p:txBody>
      </p:sp>
      <p:sp>
        <p:nvSpPr>
          <p:cNvPr id="4" name="Slide Number Placeholder 3"/>
          <p:cNvSpPr>
            <a:spLocks noGrp="1"/>
          </p:cNvSpPr>
          <p:nvPr>
            <p:ph type="sldNum" sz="quarter" idx="10"/>
          </p:nvPr>
        </p:nvSpPr>
        <p:spPr/>
        <p:txBody>
          <a:bodyPr/>
          <a:lstStyle/>
          <a:p>
            <a:fld id="{AE3A740F-66CF-453F-9D73-31FC4E423B16}" type="slidenum">
              <a:rPr lang="he-IL" smtClean="0"/>
              <a:t>7</a:t>
            </a:fld>
            <a:endParaRPr lang="he-IL"/>
          </a:p>
        </p:txBody>
      </p:sp>
    </p:spTree>
    <p:extLst>
      <p:ext uri="{BB962C8B-B14F-4D97-AF65-F5344CB8AC3E}">
        <p14:creationId xmlns:p14="http://schemas.microsoft.com/office/powerpoint/2010/main" val="333857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lgn="r">
              <a:buNone/>
            </a:pPr>
            <a:r>
              <a:rPr lang="he-IL" dirty="0" smtClean="0"/>
              <a:t>פתרון למידת המכונה שאנו מציעות מתבסס על גישה מונחית –כיוון שהלייבלים הינם ידועים.</a:t>
            </a:r>
          </a:p>
          <a:p>
            <a:pPr marL="139700" indent="0" algn="r">
              <a:buNone/>
            </a:pPr>
            <a:r>
              <a:rPr lang="he-IL" dirty="0" smtClean="0"/>
              <a:t>בחרנו להשתמש במודל מבוסס עצי החלטה לחיזוי כיוון שכלל הפיצ'רים שלנו הינם קטגוריאלים. </a:t>
            </a:r>
          </a:p>
          <a:p>
            <a:pPr marL="139700" indent="0" algn="r">
              <a:buNone/>
            </a:pPr>
            <a:r>
              <a:rPr lang="he-IL" dirty="0" smtClean="0"/>
              <a:t>בנוסף האלגוריתם יקל על הסברת התופעה , יתרון זה שימושי ביותר בהתחשב שהתופעה קשה להסברה. </a:t>
            </a:r>
          </a:p>
          <a:p>
            <a:pPr marL="139700" indent="0" algn="r">
              <a:buNone/>
            </a:pPr>
            <a:r>
              <a:rPr lang="he-IL" dirty="0" smtClean="0"/>
              <a:t>קביעת נקודות החלוקה וסדר הוספת הפיצ'רים לעץ יבוצע עפ"י מזעור מדד האס אס אר.</a:t>
            </a:r>
          </a:p>
          <a:p>
            <a:pPr marL="139700" indent="0" algn="r">
              <a:buNone/>
            </a:pPr>
            <a:r>
              <a:rPr lang="he-IL" dirty="0" smtClean="0"/>
              <a:t>בחרנו להשתמש באלגוריתם "רנדום פורסט" – אלגוריתם זה מפרק את הבעיה לתתי בעיות , מחלק את הדאטה לתתי עצים לפי קבוצות ראנדומאליות של סאמפלים ופיצ'רים , האלגוריתם מקטין את השונות מדויק יותר. הקיימת בדאטה ולכן מאפשר למידה ממוקדת ורגישה יותר , נוסף על כך האלגוריתם מבצע באופן מלאכותי פיצר סלקשיין (נחוץ לדאטה במקרה זה כיוון שיש לנו מספר רב של פיצ'רים) ,</a:t>
            </a:r>
          </a:p>
          <a:p>
            <a:pPr marL="139700" indent="0" algn="r">
              <a:buNone/>
            </a:pPr>
            <a:r>
              <a:rPr lang="he-IL" dirty="0" smtClean="0"/>
              <a:t>בסיום נבצע ממוצע בין תוצאות העצים ,פעולה זו תאפשר מציאת ערך חזוי </a:t>
            </a:r>
            <a:endParaRPr lang="en-US" dirty="0" smtClean="0"/>
          </a:p>
        </p:txBody>
      </p:sp>
      <p:sp>
        <p:nvSpPr>
          <p:cNvPr id="4" name="Slide Number Placeholder 3"/>
          <p:cNvSpPr>
            <a:spLocks noGrp="1"/>
          </p:cNvSpPr>
          <p:nvPr>
            <p:ph type="sldNum" sz="quarter" idx="10"/>
          </p:nvPr>
        </p:nvSpPr>
        <p:spPr/>
        <p:txBody>
          <a:bodyPr/>
          <a:lstStyle/>
          <a:p>
            <a:fld id="{AE3A740F-66CF-453F-9D73-31FC4E423B16}" type="slidenum">
              <a:rPr lang="he-IL" smtClean="0"/>
              <a:t>8</a:t>
            </a:fld>
            <a:endParaRPr lang="he-IL"/>
          </a:p>
        </p:txBody>
      </p:sp>
    </p:spTree>
    <p:extLst>
      <p:ext uri="{BB962C8B-B14F-4D97-AF65-F5344CB8AC3E}">
        <p14:creationId xmlns:p14="http://schemas.microsoft.com/office/powerpoint/2010/main" val="185602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12.svg"/><Relationship Id="rId12" Type="http://schemas.openxmlformats.org/officeDocument/2006/relationships/image" Target="../media/image9.jpeg"/><Relationship Id="rId2" Type="http://schemas.openxmlformats.org/officeDocument/2006/relationships/image" Target="../media/image1.png"/><Relationship Id="rId16" Type="http://schemas.openxmlformats.org/officeDocument/2006/relationships/image" Target="../media/image21.svg"/><Relationship Id="rId1" Type="http://schemas.openxmlformats.org/officeDocument/2006/relationships/slideLayout" Target="../slideLayouts/slideLayout7.xml"/><Relationship Id="rId11" Type="http://schemas.openxmlformats.org/officeDocument/2006/relationships/image" Target="../media/image16.svg"/><Relationship Id="rId1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14.svg"/><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18.jpeg"/><Relationship Id="rId5" Type="http://schemas.openxmlformats.org/officeDocument/2006/relationships/image" Target="../media/image15.png"/><Relationship Id="rId10" Type="http://schemas.openxmlformats.org/officeDocument/2006/relationships/image" Target="../media/image27.svg"/><Relationship Id="rId4" Type="http://schemas.openxmlformats.org/officeDocument/2006/relationships/image" Target="../media/image4.sv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223B"/>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2330784">
            <a:off x="12720942" y="-1735936"/>
            <a:ext cx="8422052" cy="8727515"/>
          </a:xfrm>
          <a:prstGeom prst="rect">
            <a:avLst/>
          </a:prstGeom>
        </p:spPr>
      </p:pic>
      <p:pic>
        <p:nvPicPr>
          <p:cNvPr id="5" name="Picture 5"/>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rot="-9653010">
            <a:off x="-2653501" y="-3517467"/>
            <a:ext cx="8774102" cy="9092333"/>
          </a:xfrm>
          <a:prstGeom prst="rect">
            <a:avLst/>
          </a:prstGeom>
        </p:spPr>
      </p:pic>
      <p:pic>
        <p:nvPicPr>
          <p:cNvPr id="10" name="Picture 10"/>
          <p:cNvPicPr>
            <a:picLocks noChangeAspect="1"/>
          </p:cNvPicPr>
          <p:nvPr/>
        </p:nvPicPr>
        <p:blipFill>
          <a:blip r:embed="rId6"/>
          <a:srcRect/>
          <a:stretch>
            <a:fillRect/>
          </a:stretch>
        </p:blipFill>
        <p:spPr>
          <a:xfrm>
            <a:off x="12383762" y="6193663"/>
            <a:ext cx="5615129" cy="3748099"/>
          </a:xfrm>
          <a:prstGeom prst="rect">
            <a:avLst/>
          </a:prstGeom>
        </p:spPr>
      </p:pic>
      <p:sp>
        <p:nvSpPr>
          <p:cNvPr id="11" name="TextBox 11"/>
          <p:cNvSpPr txBox="1"/>
          <p:nvPr/>
        </p:nvSpPr>
        <p:spPr>
          <a:xfrm>
            <a:off x="-245656" y="7808632"/>
            <a:ext cx="5143900" cy="518160"/>
          </a:xfrm>
          <a:prstGeom prst="rect">
            <a:avLst/>
          </a:prstGeom>
        </p:spPr>
        <p:txBody>
          <a:bodyPr lIns="0" tIns="0" rIns="0" bIns="0" rtlCol="0" anchor="t">
            <a:spAutoFit/>
          </a:bodyPr>
          <a:lstStyle/>
          <a:p>
            <a:pPr algn="ctr">
              <a:lnSpc>
                <a:spcPts val="4080"/>
              </a:lnSpc>
            </a:pPr>
            <a:r>
              <a:rPr lang="en-US" sz="3400" spc="340">
                <a:solidFill>
                  <a:srgbClr val="6BD4CD"/>
                </a:solidFill>
                <a:latin typeface="Glacial Indifference"/>
              </a:rPr>
              <a:t>OMER WAIZMAN</a:t>
            </a:r>
          </a:p>
        </p:txBody>
      </p:sp>
      <p:sp>
        <p:nvSpPr>
          <p:cNvPr id="12" name="TextBox 12"/>
          <p:cNvSpPr txBox="1"/>
          <p:nvPr/>
        </p:nvSpPr>
        <p:spPr>
          <a:xfrm>
            <a:off x="4588484" y="7808632"/>
            <a:ext cx="4856635" cy="518032"/>
          </a:xfrm>
          <a:prstGeom prst="rect">
            <a:avLst/>
          </a:prstGeom>
        </p:spPr>
        <p:txBody>
          <a:bodyPr lIns="0" tIns="0" rIns="0" bIns="0" rtlCol="0" anchor="t">
            <a:spAutoFit/>
          </a:bodyPr>
          <a:lstStyle/>
          <a:p>
            <a:pPr algn="ctr">
              <a:lnSpc>
                <a:spcPts val="4078"/>
              </a:lnSpc>
            </a:pPr>
            <a:r>
              <a:rPr lang="en-US" sz="3398" spc="339">
                <a:solidFill>
                  <a:srgbClr val="6BD4CD"/>
                </a:solidFill>
                <a:latin typeface="Glacial Indifference"/>
              </a:rPr>
              <a:t>MICHAEL ALFASY</a:t>
            </a:r>
          </a:p>
        </p:txBody>
      </p:sp>
      <p:sp>
        <p:nvSpPr>
          <p:cNvPr id="13" name="TextBox 13"/>
          <p:cNvSpPr txBox="1"/>
          <p:nvPr/>
        </p:nvSpPr>
        <p:spPr>
          <a:xfrm>
            <a:off x="2326294" y="795503"/>
            <a:ext cx="13635413" cy="2762251"/>
          </a:xfrm>
          <a:prstGeom prst="rect">
            <a:avLst/>
          </a:prstGeom>
        </p:spPr>
        <p:txBody>
          <a:bodyPr lIns="0" tIns="0" rIns="0" bIns="0" rtlCol="0" anchor="t">
            <a:spAutoFit/>
          </a:bodyPr>
          <a:lstStyle/>
          <a:p>
            <a:pPr algn="ctr">
              <a:lnSpc>
                <a:spcPts val="7349"/>
              </a:lnSpc>
            </a:pPr>
            <a:r>
              <a:rPr lang="en-US" sz="5249">
                <a:solidFill>
                  <a:srgbClr val="6BD4CD"/>
                </a:solidFill>
                <a:latin typeface="Montserrat"/>
              </a:rPr>
              <a:t>Identify people who transmitted sensitive information about the state of Israel to enemy states</a:t>
            </a:r>
          </a:p>
        </p:txBody>
      </p:sp>
      <p:sp>
        <p:nvSpPr>
          <p:cNvPr id="14" name="TextBox 14"/>
          <p:cNvSpPr txBox="1"/>
          <p:nvPr/>
        </p:nvSpPr>
        <p:spPr>
          <a:xfrm>
            <a:off x="2326294" y="8983963"/>
            <a:ext cx="5143900" cy="548674"/>
          </a:xfrm>
          <a:prstGeom prst="rect">
            <a:avLst/>
          </a:prstGeom>
        </p:spPr>
        <p:txBody>
          <a:bodyPr lIns="0" tIns="0" rIns="0" bIns="0" rtlCol="0" anchor="t">
            <a:spAutoFit/>
          </a:bodyPr>
          <a:lstStyle/>
          <a:p>
            <a:pPr algn="ctr">
              <a:lnSpc>
                <a:spcPts val="4320"/>
              </a:lnSpc>
            </a:pPr>
            <a:r>
              <a:rPr lang="en-US" sz="3599" spc="359">
                <a:solidFill>
                  <a:srgbClr val="6BD4CD"/>
                </a:solidFill>
                <a:latin typeface="Glacial Indifference"/>
              </a:rPr>
              <a:t>GROUP 27</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8761" y="5432208"/>
            <a:ext cx="2055066" cy="2055066"/>
          </a:xfrm>
          <a:prstGeom prst="rect">
            <a:avLst/>
          </a:prstGeom>
        </p:spPr>
      </p:pic>
      <p:pic>
        <p:nvPicPr>
          <p:cNvPr id="4" name="Picture 3"/>
          <p:cNvPicPr>
            <a:picLocks noChangeAspect="1"/>
          </p:cNvPicPr>
          <p:nvPr/>
        </p:nvPicPr>
        <p:blipFill>
          <a:blip r:embed="rId8"/>
          <a:stretch>
            <a:fillRect/>
          </a:stretch>
        </p:blipFill>
        <p:spPr>
          <a:xfrm>
            <a:off x="5846640" y="5434895"/>
            <a:ext cx="2109760" cy="209606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22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998464">
            <a:off x="296285" y="166191"/>
            <a:ext cx="7704669" cy="7984113"/>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891201">
            <a:off x="11004063" y="3277317"/>
            <a:ext cx="7249060" cy="7511979"/>
          </a:xfrm>
          <a:prstGeom prst="rect">
            <a:avLst/>
          </a:prstGeom>
        </p:spPr>
      </p:pic>
      <p:pic>
        <p:nvPicPr>
          <p:cNvPr id="4" name="Picture 4"/>
          <p:cNvPicPr>
            <a:picLocks noChangeAspect="1"/>
          </p:cNvPicPr>
          <p:nvPr/>
        </p:nvPicPr>
        <p:blipFill>
          <a:blip r:embed="rId4"/>
          <a:srcRect/>
          <a:stretch>
            <a:fillRect/>
          </a:stretch>
        </p:blipFill>
        <p:spPr>
          <a:xfrm>
            <a:off x="9013648" y="649473"/>
            <a:ext cx="4493315" cy="3171872"/>
          </a:xfrm>
          <a:prstGeom prst="rect">
            <a:avLst/>
          </a:prstGeom>
        </p:spPr>
      </p:pic>
      <p:grpSp>
        <p:nvGrpSpPr>
          <p:cNvPr id="5" name="Group 5"/>
          <p:cNvGrpSpPr/>
          <p:nvPr/>
        </p:nvGrpSpPr>
        <p:grpSpPr>
          <a:xfrm>
            <a:off x="1028700" y="1718946"/>
            <a:ext cx="6555948" cy="5649738"/>
            <a:chOff x="0" y="0"/>
            <a:chExt cx="8741264" cy="7532983"/>
          </a:xfrm>
        </p:grpSpPr>
        <p:sp>
          <p:nvSpPr>
            <p:cNvPr id="6" name="TextBox 6"/>
            <p:cNvSpPr txBox="1"/>
            <p:nvPr/>
          </p:nvSpPr>
          <p:spPr>
            <a:xfrm>
              <a:off x="0" y="0"/>
              <a:ext cx="8741264" cy="975360"/>
            </a:xfrm>
            <a:prstGeom prst="rect">
              <a:avLst/>
            </a:prstGeom>
          </p:spPr>
          <p:txBody>
            <a:bodyPr lIns="0" tIns="0" rIns="0" bIns="0" rtlCol="0" anchor="t">
              <a:spAutoFit/>
            </a:bodyPr>
            <a:lstStyle/>
            <a:p>
              <a:pPr algn="ctr">
                <a:lnSpc>
                  <a:spcPts val="5759"/>
                </a:lnSpc>
              </a:pPr>
              <a:r>
                <a:rPr lang="en-US" sz="4800" spc="480">
                  <a:solidFill>
                    <a:srgbClr val="6BD4CD"/>
                  </a:solidFill>
                  <a:latin typeface="Glacial Indifference"/>
                </a:rPr>
                <a:t>THE PROBLEM</a:t>
              </a:r>
            </a:p>
          </p:txBody>
        </p:sp>
        <p:sp>
          <p:nvSpPr>
            <p:cNvPr id="7" name="TextBox 7"/>
            <p:cNvSpPr txBox="1"/>
            <p:nvPr/>
          </p:nvSpPr>
          <p:spPr>
            <a:xfrm>
              <a:off x="0" y="926363"/>
              <a:ext cx="8741264" cy="6606621"/>
            </a:xfrm>
            <a:prstGeom prst="rect">
              <a:avLst/>
            </a:prstGeom>
          </p:spPr>
          <p:txBody>
            <a:bodyPr lIns="0" tIns="0" rIns="0" bIns="0" rtlCol="0" anchor="t">
              <a:spAutoFit/>
            </a:bodyPr>
            <a:lstStyle/>
            <a:p>
              <a:pPr algn="ctr">
                <a:lnSpc>
                  <a:spcPts val="4800"/>
                </a:lnSpc>
              </a:pPr>
              <a:r>
                <a:rPr lang="en-US" sz="3200">
                  <a:solidFill>
                    <a:srgbClr val="6BD4CD"/>
                  </a:solidFill>
                  <a:latin typeface="Glacial Indifference"/>
                </a:rPr>
                <a:t>Despite major efforts to resist the  phenomenon of Information leak, there are still workers in key positions that leak information and it may cause a severe damage to the state of Israel.</a:t>
              </a: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a:p>
              <a:pPr algn="ctr">
                <a:lnSpc>
                  <a:spcPts val="1023"/>
                </a:lnSpc>
              </a:pPr>
              <a:endParaRPr lang="en-US" sz="3200">
                <a:solidFill>
                  <a:srgbClr val="6BD4CD"/>
                </a:solidFill>
                <a:latin typeface="Glacial Indifference"/>
              </a:endParaRPr>
            </a:p>
          </p:txBody>
        </p:sp>
      </p:grpSp>
      <p:grpSp>
        <p:nvGrpSpPr>
          <p:cNvPr id="8" name="Group 8"/>
          <p:cNvGrpSpPr/>
          <p:nvPr/>
        </p:nvGrpSpPr>
        <p:grpSpPr>
          <a:xfrm>
            <a:off x="11260306" y="5200696"/>
            <a:ext cx="6229756" cy="3665220"/>
            <a:chOff x="0" y="0"/>
            <a:chExt cx="8306342" cy="4886960"/>
          </a:xfrm>
        </p:grpSpPr>
        <p:sp>
          <p:nvSpPr>
            <p:cNvPr id="9" name="TextBox 9"/>
            <p:cNvSpPr txBox="1"/>
            <p:nvPr/>
          </p:nvSpPr>
          <p:spPr>
            <a:xfrm>
              <a:off x="0" y="-9525"/>
              <a:ext cx="8306342" cy="984885"/>
            </a:xfrm>
            <a:prstGeom prst="rect">
              <a:avLst/>
            </a:prstGeom>
          </p:spPr>
          <p:txBody>
            <a:bodyPr lIns="0" tIns="0" rIns="0" bIns="0" rtlCol="0" anchor="t">
              <a:spAutoFit/>
            </a:bodyPr>
            <a:lstStyle/>
            <a:p>
              <a:pPr algn="ctr">
                <a:lnSpc>
                  <a:spcPts val="5759"/>
                </a:lnSpc>
              </a:pPr>
              <a:r>
                <a:rPr lang="en-US" sz="4799" spc="479">
                  <a:solidFill>
                    <a:srgbClr val="6BD4CD"/>
                  </a:solidFill>
                  <a:latin typeface="Glacial Indifference"/>
                </a:rPr>
                <a:t>THE GAP</a:t>
              </a:r>
            </a:p>
          </p:txBody>
        </p:sp>
        <p:sp>
          <p:nvSpPr>
            <p:cNvPr id="10" name="TextBox 10"/>
            <p:cNvSpPr txBox="1"/>
            <p:nvPr/>
          </p:nvSpPr>
          <p:spPr>
            <a:xfrm>
              <a:off x="0" y="1143635"/>
              <a:ext cx="8306342" cy="3743325"/>
            </a:xfrm>
            <a:prstGeom prst="rect">
              <a:avLst/>
            </a:prstGeom>
          </p:spPr>
          <p:txBody>
            <a:bodyPr lIns="0" tIns="0" rIns="0" bIns="0" rtlCol="0" anchor="t">
              <a:spAutoFit/>
            </a:bodyPr>
            <a:lstStyle/>
            <a:p>
              <a:pPr algn="ctr">
                <a:lnSpc>
                  <a:spcPts val="4499"/>
                </a:lnSpc>
              </a:pPr>
              <a:r>
                <a:rPr lang="en-US" sz="2999">
                  <a:solidFill>
                    <a:srgbClr val="6BD4CD"/>
                  </a:solidFill>
                  <a:latin typeface="Glacial Indifference"/>
                </a:rPr>
                <a:t>Despite all the effort invested to prevent information leakage, there are still leaks to the media and hostile countries, and any such leak is irreversible damage to the country</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22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4444223" y="5750572"/>
            <a:ext cx="5630153" cy="583435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3858459">
            <a:off x="11785864" y="-1420005"/>
            <a:ext cx="7958550" cy="8247202"/>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9653010">
            <a:off x="-2653501" y="-3517467"/>
            <a:ext cx="8774102" cy="909233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2419394" y="4344369"/>
            <a:ext cx="1881833" cy="1881833"/>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810072" y="4417443"/>
            <a:ext cx="1846956" cy="1846956"/>
          </a:xfrm>
          <a:prstGeom prst="rect">
            <a:avLst/>
          </a:prstGeom>
        </p:spPr>
      </p:pic>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a:off x="3021127" y="4358578"/>
            <a:ext cx="1994604" cy="1964685"/>
          </a:xfrm>
          <a:prstGeom prst="rect">
            <a:avLst/>
          </a:prstGeom>
        </p:spPr>
      </p:pic>
      <p:pic>
        <p:nvPicPr>
          <p:cNvPr id="11" name="Picture 11"/>
          <p:cNvPicPr>
            <a:picLocks noChangeAspect="1"/>
          </p:cNvPicPr>
          <p:nvPr/>
        </p:nvPicPr>
        <p:blipFill>
          <a:blip r:embed="rId12"/>
          <a:srcRect l="13417" r="16700"/>
          <a:stretch>
            <a:fillRect/>
          </a:stretch>
        </p:blipFill>
        <p:spPr>
          <a:xfrm>
            <a:off x="14930324" y="4638326"/>
            <a:ext cx="2054875" cy="1587876"/>
          </a:xfrm>
          <a:prstGeom prst="rect">
            <a:avLst/>
          </a:prstGeom>
        </p:spPr>
      </p:pic>
      <p:pic>
        <p:nvPicPr>
          <p:cNvPr id="12" name="Picture 12"/>
          <p:cNvPicPr>
            <a:picLocks noChangeAspect="1"/>
          </p:cNvPicPr>
          <p:nvPr/>
        </p:nvPicPr>
        <p:blipFill>
          <a:blip r:embed="rId13">
            <a:extLst>
              <a:ext uri="{28A0092B-C50C-407E-A947-70E740481C1C}">
                <a14:useLocalDpi xmlns:a14="http://schemas.microsoft.com/office/drawing/2010/main" val="0"/>
              </a:ext>
              <a:ext uri="{96DAC541-7B7A-43D3-8B79-37D633B846F1}">
                <asvg:svgBlip xmlns="" xmlns:asvg="http://schemas.microsoft.com/office/drawing/2016/SVG/main" r:embed="rId14"/>
              </a:ext>
            </a:extLst>
          </a:blip>
          <a:srcRect/>
          <a:stretch>
            <a:fillRect/>
          </a:stretch>
        </p:blipFill>
        <p:spPr>
          <a:xfrm>
            <a:off x="7822039" y="7037839"/>
            <a:ext cx="1948802" cy="2078723"/>
          </a:xfrm>
          <a:prstGeom prst="rect">
            <a:avLst/>
          </a:prstGeom>
        </p:spPr>
      </p:pic>
      <p:pic>
        <p:nvPicPr>
          <p:cNvPr id="13" name="Picture 13"/>
          <p:cNvPicPr>
            <a:picLocks noChangeAspect="1"/>
          </p:cNvPicPr>
          <p:nvPr/>
        </p:nvPicPr>
        <p:blipFill>
          <a:blip r:embed="rId15">
            <a:extLst>
              <a:ext uri="{28A0092B-C50C-407E-A947-70E740481C1C}">
                <a14:useLocalDpi xmlns:a14="http://schemas.microsoft.com/office/drawing/2010/main" val="0"/>
              </a:ext>
              <a:ext uri="{96DAC541-7B7A-43D3-8B79-37D633B846F1}">
                <asvg:svgBlip xmlns="" xmlns:asvg="http://schemas.microsoft.com/office/drawing/2016/SVG/main" r:embed="rId16"/>
              </a:ext>
            </a:extLst>
          </a:blip>
          <a:srcRect/>
          <a:stretch>
            <a:fillRect/>
          </a:stretch>
        </p:blipFill>
        <p:spPr>
          <a:xfrm>
            <a:off x="8023632" y="1818302"/>
            <a:ext cx="1545617" cy="2303765"/>
          </a:xfrm>
          <a:prstGeom prst="rect">
            <a:avLst/>
          </a:prstGeom>
        </p:spPr>
      </p:pic>
      <p:sp>
        <p:nvSpPr>
          <p:cNvPr id="14" name="TextBox 14"/>
          <p:cNvSpPr txBox="1"/>
          <p:nvPr/>
        </p:nvSpPr>
        <p:spPr>
          <a:xfrm>
            <a:off x="6422291" y="9235440"/>
            <a:ext cx="4499342" cy="613410"/>
          </a:xfrm>
          <a:prstGeom prst="rect">
            <a:avLst/>
          </a:prstGeom>
        </p:spPr>
        <p:txBody>
          <a:bodyPr lIns="0" tIns="0" rIns="0" bIns="0" rtlCol="0" anchor="t">
            <a:spAutoFit/>
          </a:bodyPr>
          <a:lstStyle/>
          <a:p>
            <a:pPr algn="r">
              <a:lnSpc>
                <a:spcPts val="5099"/>
              </a:lnSpc>
            </a:pPr>
            <a:r>
              <a:rPr lang="en-US" sz="3399">
                <a:solidFill>
                  <a:srgbClr val="6BD4CD"/>
                </a:solidFill>
                <a:latin typeface="Glacial Indifference"/>
              </a:rPr>
              <a:t>Strict penalties in law</a:t>
            </a:r>
          </a:p>
        </p:txBody>
      </p:sp>
      <p:sp>
        <p:nvSpPr>
          <p:cNvPr id="15" name="TextBox 15"/>
          <p:cNvSpPr txBox="1"/>
          <p:nvPr/>
        </p:nvSpPr>
        <p:spPr>
          <a:xfrm>
            <a:off x="11782672" y="6406552"/>
            <a:ext cx="5323103" cy="613410"/>
          </a:xfrm>
          <a:prstGeom prst="rect">
            <a:avLst/>
          </a:prstGeom>
        </p:spPr>
        <p:txBody>
          <a:bodyPr lIns="0" tIns="0" rIns="0" bIns="0" rtlCol="0" anchor="t">
            <a:spAutoFit/>
          </a:bodyPr>
          <a:lstStyle/>
          <a:p>
            <a:pPr algn="r">
              <a:lnSpc>
                <a:spcPts val="5099"/>
              </a:lnSpc>
            </a:pPr>
            <a:r>
              <a:rPr lang="en-US" sz="3399">
                <a:solidFill>
                  <a:srgbClr val="6BD4CD"/>
                </a:solidFill>
                <a:latin typeface="Glacial Indifference"/>
              </a:rPr>
              <a:t>Strict security classification</a:t>
            </a:r>
          </a:p>
        </p:txBody>
      </p:sp>
      <p:sp>
        <p:nvSpPr>
          <p:cNvPr id="16" name="TextBox 16"/>
          <p:cNvSpPr txBox="1"/>
          <p:nvPr/>
        </p:nvSpPr>
        <p:spPr>
          <a:xfrm>
            <a:off x="-297493" y="6589866"/>
            <a:ext cx="4499342" cy="613410"/>
          </a:xfrm>
          <a:prstGeom prst="rect">
            <a:avLst/>
          </a:prstGeom>
        </p:spPr>
        <p:txBody>
          <a:bodyPr lIns="0" tIns="0" rIns="0" bIns="0" rtlCol="0" anchor="t">
            <a:spAutoFit/>
          </a:bodyPr>
          <a:lstStyle/>
          <a:p>
            <a:pPr algn="r">
              <a:lnSpc>
                <a:spcPts val="5099"/>
              </a:lnSpc>
            </a:pPr>
            <a:r>
              <a:rPr lang="en-US" sz="3399">
                <a:solidFill>
                  <a:srgbClr val="6BD4CD"/>
                </a:solidFill>
                <a:latin typeface="Glacial Indifference"/>
              </a:rPr>
              <a:t>harsh protocols</a:t>
            </a:r>
          </a:p>
        </p:txBody>
      </p:sp>
      <p:sp>
        <p:nvSpPr>
          <p:cNvPr id="17" name="TextBox 17"/>
          <p:cNvSpPr txBox="1"/>
          <p:nvPr/>
        </p:nvSpPr>
        <p:spPr>
          <a:xfrm>
            <a:off x="6919281" y="4283996"/>
            <a:ext cx="3199120" cy="613410"/>
          </a:xfrm>
          <a:prstGeom prst="rect">
            <a:avLst/>
          </a:prstGeom>
        </p:spPr>
        <p:txBody>
          <a:bodyPr lIns="0" tIns="0" rIns="0" bIns="0" rtlCol="0" anchor="t">
            <a:spAutoFit/>
          </a:bodyPr>
          <a:lstStyle/>
          <a:p>
            <a:pPr algn="r">
              <a:lnSpc>
                <a:spcPts val="5099"/>
              </a:lnSpc>
            </a:pPr>
            <a:r>
              <a:rPr lang="en-US" sz="3399" dirty="0">
                <a:solidFill>
                  <a:srgbClr val="6BD4CD"/>
                </a:solidFill>
                <a:latin typeface="Glacial Indifference"/>
              </a:rPr>
              <a:t>Sporadic tests</a:t>
            </a:r>
          </a:p>
        </p:txBody>
      </p:sp>
      <p:sp>
        <p:nvSpPr>
          <p:cNvPr id="18" name="TextBox 18"/>
          <p:cNvSpPr txBox="1"/>
          <p:nvPr/>
        </p:nvSpPr>
        <p:spPr>
          <a:xfrm>
            <a:off x="5950253" y="200397"/>
            <a:ext cx="5443418" cy="1095378"/>
          </a:xfrm>
          <a:prstGeom prst="rect">
            <a:avLst/>
          </a:prstGeom>
        </p:spPr>
        <p:txBody>
          <a:bodyPr lIns="0" tIns="0" rIns="0" bIns="0" rtlCol="0" anchor="t">
            <a:spAutoFit/>
          </a:bodyPr>
          <a:lstStyle/>
          <a:p>
            <a:pPr marL="0" lvl="0" indent="0" algn="r">
              <a:lnSpc>
                <a:spcPts val="8999"/>
              </a:lnSpc>
              <a:spcBef>
                <a:spcPct val="0"/>
              </a:spcBef>
            </a:pPr>
            <a:r>
              <a:rPr lang="en-US" sz="5999" dirty="0">
                <a:solidFill>
                  <a:srgbClr val="6BD4CD"/>
                </a:solidFill>
                <a:latin typeface="Glacial Indifference" panose="020B0604020202020204" charset="0"/>
              </a:rPr>
              <a:t> </a:t>
            </a:r>
            <a:r>
              <a:rPr lang="en-US" sz="6000" dirty="0">
                <a:solidFill>
                  <a:srgbClr val="6BD4CD"/>
                </a:solidFill>
                <a:latin typeface="Glacial Indifference" panose="020B0604020202020204" charset="0"/>
              </a:rPr>
              <a:t>Exists solutions</a:t>
            </a:r>
            <a:r>
              <a:rPr lang="en-US" sz="6000" u="none" dirty="0">
                <a:solidFill>
                  <a:srgbClr val="6BD4CD"/>
                </a:solidFill>
                <a:latin typeface="Glacial Indifference" panose="020B060402020202020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22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388" b="2388"/>
          <a:stretch>
            <a:fillRect/>
          </a:stretch>
        </p:blipFill>
        <p:spPr>
          <a:xfrm>
            <a:off x="-6809672" y="2816312"/>
            <a:ext cx="10278208" cy="2182288"/>
          </a:xfrm>
          <a:prstGeom prst="rect">
            <a:avLst/>
          </a:prstGeom>
        </p:spPr>
      </p:pic>
      <p:pic>
        <p:nvPicPr>
          <p:cNvPr id="3" name="Picture 3"/>
          <p:cNvPicPr>
            <a:picLocks noChangeAspect="1"/>
          </p:cNvPicPr>
          <p:nvPr/>
        </p:nvPicPr>
        <p:blipFill>
          <a:blip r:embed="rId3"/>
          <a:srcRect/>
          <a:stretch>
            <a:fillRect/>
          </a:stretch>
        </p:blipFill>
        <p:spPr>
          <a:xfrm>
            <a:off x="-2554383" y="6482038"/>
            <a:ext cx="9701884" cy="2185712"/>
          </a:xfrm>
          <a:prstGeom prst="rect">
            <a:avLst/>
          </a:prstGeom>
        </p:spPr>
      </p:pic>
      <p:sp>
        <p:nvSpPr>
          <p:cNvPr id="4" name="TextBox 4"/>
          <p:cNvSpPr txBox="1"/>
          <p:nvPr/>
        </p:nvSpPr>
        <p:spPr>
          <a:xfrm>
            <a:off x="4062659" y="2617771"/>
            <a:ext cx="12401726" cy="2484120"/>
          </a:xfrm>
          <a:prstGeom prst="rect">
            <a:avLst/>
          </a:prstGeom>
        </p:spPr>
        <p:txBody>
          <a:bodyPr lIns="0" tIns="0" rIns="0" bIns="0" rtlCol="0" anchor="t">
            <a:spAutoFit/>
          </a:bodyPr>
          <a:lstStyle/>
          <a:p>
            <a:pPr marL="0" lvl="0" indent="0">
              <a:lnSpc>
                <a:spcPts val="4950"/>
              </a:lnSpc>
              <a:spcBef>
                <a:spcPct val="0"/>
              </a:spcBef>
            </a:pPr>
            <a:r>
              <a:rPr lang="en-US" sz="3300">
                <a:solidFill>
                  <a:srgbClr val="6BD4CD"/>
                </a:solidFill>
                <a:latin typeface="Glacial Indifference"/>
              </a:rPr>
              <a:t>our data collection is based on personal data of the employees like martial status financial status and track data that the intelligence unit has collected, such has emails, phone calls and location, passport details, ect.. </a:t>
            </a:r>
          </a:p>
        </p:txBody>
      </p:sp>
      <p:sp>
        <p:nvSpPr>
          <p:cNvPr id="5" name="TextBox 5"/>
          <p:cNvSpPr txBox="1"/>
          <p:nvPr/>
        </p:nvSpPr>
        <p:spPr>
          <a:xfrm>
            <a:off x="2743200" y="557252"/>
            <a:ext cx="10886301" cy="1154162"/>
          </a:xfrm>
          <a:prstGeom prst="rect">
            <a:avLst/>
          </a:prstGeom>
        </p:spPr>
        <p:txBody>
          <a:bodyPr wrap="square" lIns="0" tIns="0" rIns="0" bIns="0" rtlCol="0" anchor="t">
            <a:spAutoFit/>
          </a:bodyPr>
          <a:lstStyle/>
          <a:p>
            <a:pPr marL="0" lvl="0" indent="0" algn="r">
              <a:lnSpc>
                <a:spcPts val="8999"/>
              </a:lnSpc>
              <a:spcBef>
                <a:spcPct val="0"/>
              </a:spcBef>
            </a:pPr>
            <a:r>
              <a:rPr lang="en-US" sz="5999" u="none" dirty="0">
                <a:solidFill>
                  <a:srgbClr val="6BD4CD"/>
                </a:solidFill>
                <a:latin typeface="Glacial Indifference"/>
              </a:rPr>
              <a:t>The problem and the data</a:t>
            </a:r>
          </a:p>
        </p:txBody>
      </p:sp>
      <p:sp>
        <p:nvSpPr>
          <p:cNvPr id="6" name="TextBox 6"/>
          <p:cNvSpPr txBox="1"/>
          <p:nvPr/>
        </p:nvSpPr>
        <p:spPr>
          <a:xfrm>
            <a:off x="7581513" y="6648321"/>
            <a:ext cx="9915535" cy="1855470"/>
          </a:xfrm>
          <a:prstGeom prst="rect">
            <a:avLst/>
          </a:prstGeom>
        </p:spPr>
        <p:txBody>
          <a:bodyPr lIns="0" tIns="0" rIns="0" bIns="0" rtlCol="0" anchor="t">
            <a:spAutoFit/>
          </a:bodyPr>
          <a:lstStyle/>
          <a:p>
            <a:pPr marL="0" lvl="0" indent="0">
              <a:lnSpc>
                <a:spcPts val="4950"/>
              </a:lnSpc>
              <a:spcBef>
                <a:spcPct val="0"/>
              </a:spcBef>
            </a:pPr>
            <a:r>
              <a:rPr lang="en-US" sz="3300">
                <a:solidFill>
                  <a:srgbClr val="6BD4CD"/>
                </a:solidFill>
                <a:latin typeface="Glacial Indifference"/>
              </a:rPr>
              <a:t>the data will allow us to understand the connection between what have we collected and the level of suspicious that have about the workers</a:t>
            </a:r>
          </a:p>
        </p:txBody>
      </p:sp>
      <p:pic>
        <p:nvPicPr>
          <p:cNvPr id="7" name="Picture 7"/>
          <p:cNvPicPr>
            <a:picLocks noChangeAspect="1"/>
          </p:cNvPicPr>
          <p:nvPr/>
        </p:nvPicPr>
        <p:blipFill>
          <a:blip r:embed="rId4">
            <a:alphaModFix amt="9999"/>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4444223" y="5750572"/>
            <a:ext cx="5630153" cy="5834356"/>
          </a:xfrm>
          <a:prstGeom prst="rect">
            <a:avLst/>
          </a:prstGeom>
        </p:spPr>
      </p:pic>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rot="690501">
            <a:off x="17438639" y="7467437"/>
            <a:ext cx="2410762" cy="249819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223B"/>
        </a:solidFill>
        <a:effectLst/>
      </p:bgPr>
    </p:bg>
    <p:spTree>
      <p:nvGrpSpPr>
        <p:cNvPr id="1" name=""/>
        <p:cNvGrpSpPr/>
        <p:nvPr/>
      </p:nvGrpSpPr>
      <p:grpSpPr>
        <a:xfrm>
          <a:off x="0" y="0"/>
          <a:ext cx="0" cy="0"/>
          <a:chOff x="0" y="0"/>
          <a:chExt cx="0" cy="0"/>
        </a:xfrm>
      </p:grpSpPr>
      <p:sp>
        <p:nvSpPr>
          <p:cNvPr id="2" name="TextBox 2"/>
          <p:cNvSpPr txBox="1"/>
          <p:nvPr/>
        </p:nvSpPr>
        <p:spPr>
          <a:xfrm>
            <a:off x="897612" y="390524"/>
            <a:ext cx="2547938" cy="1095378"/>
          </a:xfrm>
          <a:prstGeom prst="rect">
            <a:avLst/>
          </a:prstGeom>
        </p:spPr>
        <p:txBody>
          <a:bodyPr lIns="0" tIns="0" rIns="0" bIns="0" rtlCol="0" anchor="t">
            <a:spAutoFit/>
          </a:bodyPr>
          <a:lstStyle/>
          <a:p>
            <a:pPr marL="0" lvl="0" indent="0" algn="r">
              <a:lnSpc>
                <a:spcPts val="8999"/>
              </a:lnSpc>
              <a:spcBef>
                <a:spcPct val="0"/>
              </a:spcBef>
            </a:pPr>
            <a:r>
              <a:rPr lang="en-US" sz="5999">
                <a:solidFill>
                  <a:srgbClr val="6BD4CD"/>
                </a:solidFill>
                <a:latin typeface="Glacial Indifference"/>
              </a:rPr>
              <a:t>Sensing</a:t>
            </a:r>
          </a:p>
        </p:txBody>
      </p:sp>
      <p:sp>
        <p:nvSpPr>
          <p:cNvPr id="3" name="TextBox 3"/>
          <p:cNvSpPr txBox="1"/>
          <p:nvPr/>
        </p:nvSpPr>
        <p:spPr>
          <a:xfrm>
            <a:off x="897612" y="4597071"/>
            <a:ext cx="4754820" cy="1095378"/>
          </a:xfrm>
          <a:prstGeom prst="rect">
            <a:avLst/>
          </a:prstGeom>
        </p:spPr>
        <p:txBody>
          <a:bodyPr lIns="0" tIns="0" rIns="0" bIns="0" rtlCol="0" anchor="t">
            <a:spAutoFit/>
          </a:bodyPr>
          <a:lstStyle/>
          <a:p>
            <a:pPr marL="0" lvl="0" indent="0" algn="r">
              <a:lnSpc>
                <a:spcPts val="8999"/>
              </a:lnSpc>
              <a:spcBef>
                <a:spcPct val="0"/>
              </a:spcBef>
            </a:pPr>
            <a:r>
              <a:rPr lang="en-US" sz="5999">
                <a:solidFill>
                  <a:srgbClr val="6BD4CD"/>
                </a:solidFill>
                <a:latin typeface="Glacial Indifference"/>
              </a:rPr>
              <a:t>Segmentation</a:t>
            </a:r>
          </a:p>
        </p:txBody>
      </p:sp>
      <p:sp>
        <p:nvSpPr>
          <p:cNvPr id="4" name="TextBox 4"/>
          <p:cNvSpPr txBox="1"/>
          <p:nvPr/>
        </p:nvSpPr>
        <p:spPr>
          <a:xfrm>
            <a:off x="1028700" y="6303870"/>
            <a:ext cx="16508648" cy="3112770"/>
          </a:xfrm>
          <a:prstGeom prst="rect">
            <a:avLst/>
          </a:prstGeom>
        </p:spPr>
        <p:txBody>
          <a:bodyPr lIns="0" tIns="0" rIns="0" bIns="0" rtlCol="0" anchor="t">
            <a:spAutoFit/>
          </a:bodyPr>
          <a:lstStyle/>
          <a:p>
            <a:pPr>
              <a:lnSpc>
                <a:spcPts val="4950"/>
              </a:lnSpc>
            </a:pPr>
            <a:r>
              <a:rPr lang="en-US" sz="3300" dirty="0">
                <a:solidFill>
                  <a:srgbClr val="6BD4CD"/>
                </a:solidFill>
                <a:latin typeface="Glacial Indifference"/>
              </a:rPr>
              <a:t>We will preform </a:t>
            </a:r>
            <a:r>
              <a:rPr lang="en-US" sz="3300" dirty="0" err="1">
                <a:solidFill>
                  <a:srgbClr val="6BD4CD"/>
                </a:solidFill>
                <a:latin typeface="Glacial Indifference"/>
              </a:rPr>
              <a:t>segementation</a:t>
            </a:r>
            <a:r>
              <a:rPr lang="en-US" sz="3300" dirty="0">
                <a:solidFill>
                  <a:srgbClr val="6BD4CD"/>
                </a:solidFill>
                <a:latin typeface="Glacial Indifference"/>
              </a:rPr>
              <a:t> on our raw data to focus on the relevant information.</a:t>
            </a:r>
          </a:p>
          <a:p>
            <a:pPr algn="just">
              <a:lnSpc>
                <a:spcPts val="4950"/>
              </a:lnSpc>
            </a:pPr>
            <a:r>
              <a:rPr lang="en-US" sz="3300" dirty="0">
                <a:solidFill>
                  <a:srgbClr val="6BD4CD"/>
                </a:solidFill>
                <a:latin typeface="Glacial Indifference"/>
              </a:rPr>
              <a:t>For example, in employee conversations with external parties, we will isolate the employee to understand how he speaks, in the employee's emails we will only refer to content without the design.</a:t>
            </a:r>
          </a:p>
          <a:p>
            <a:pPr marL="0" lvl="0" indent="0">
              <a:lnSpc>
                <a:spcPts val="4950"/>
              </a:lnSpc>
              <a:spcBef>
                <a:spcPct val="0"/>
              </a:spcBef>
            </a:pPr>
            <a:endParaRPr lang="en-US" sz="1200" dirty="0">
              <a:solidFill>
                <a:srgbClr val="6BD4CD"/>
              </a:solidFill>
              <a:latin typeface="Arimo"/>
            </a:endParaRPr>
          </a:p>
        </p:txBody>
      </p:sp>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938171">
            <a:off x="-2270898" y="4249080"/>
            <a:ext cx="6599197" cy="6838546"/>
          </a:xfrm>
          <a:prstGeom prst="rect">
            <a:avLst/>
          </a:prstGeom>
        </p:spPr>
      </p:pic>
      <p:pic>
        <p:nvPicPr>
          <p:cNvPr id="6" name="Picture 6"/>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330784">
            <a:off x="12580663" y="-1619037"/>
            <a:ext cx="8422052" cy="8727515"/>
          </a:xfrm>
          <a:prstGeom prst="rect">
            <a:avLst/>
          </a:prstGeom>
        </p:spPr>
      </p:pic>
      <p:sp>
        <p:nvSpPr>
          <p:cNvPr id="7" name="TextBox 7"/>
          <p:cNvSpPr txBox="1"/>
          <p:nvPr/>
        </p:nvSpPr>
        <p:spPr>
          <a:xfrm>
            <a:off x="897612" y="1924517"/>
            <a:ext cx="16034355" cy="2484120"/>
          </a:xfrm>
          <a:prstGeom prst="rect">
            <a:avLst/>
          </a:prstGeom>
        </p:spPr>
        <p:txBody>
          <a:bodyPr lIns="0" tIns="0" rIns="0" bIns="0" rtlCol="0" anchor="t">
            <a:spAutoFit/>
          </a:bodyPr>
          <a:lstStyle/>
          <a:p>
            <a:pPr>
              <a:lnSpc>
                <a:spcPts val="4950"/>
              </a:lnSpc>
            </a:pPr>
            <a:r>
              <a:rPr lang="en-US" sz="3300">
                <a:solidFill>
                  <a:srgbClr val="6BD4CD"/>
                </a:solidFill>
                <a:latin typeface="Glacial Indifference"/>
              </a:rPr>
              <a:t>Our sensing process will be performed on each sample (worker) individually.</a:t>
            </a:r>
          </a:p>
          <a:p>
            <a:pPr>
              <a:lnSpc>
                <a:spcPts val="4950"/>
              </a:lnSpc>
            </a:pPr>
            <a:r>
              <a:rPr lang="en-US" sz="3300">
                <a:solidFill>
                  <a:srgbClr val="6BD4CD"/>
                </a:solidFill>
                <a:latin typeface="Glacial Indifference"/>
              </a:rPr>
              <a:t>We will perform a static sensing, in which we will examine the raw data that collected, and look for suspicious patterns in it.</a:t>
            </a:r>
          </a:p>
          <a:p>
            <a:pPr marL="0" lvl="0" indent="0">
              <a:lnSpc>
                <a:spcPts val="4950"/>
              </a:lnSpc>
              <a:spcBef>
                <a:spcPct val="0"/>
              </a:spcBef>
            </a:pPr>
            <a:endParaRPr lang="en-US" sz="3300">
              <a:solidFill>
                <a:srgbClr val="6BD4CD"/>
              </a:solidFill>
              <a:latin typeface="Glacial Indifference"/>
            </a:endParaRPr>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52128">
            <a:off x="17306081" y="616570"/>
            <a:ext cx="2085489" cy="2161129"/>
          </a:xfrm>
          <a:prstGeom prst="rect">
            <a:avLst/>
          </a:prstGeom>
        </p:spPr>
      </p:pic>
      <p:grpSp>
        <p:nvGrpSpPr>
          <p:cNvPr id="9" name="Group 9"/>
          <p:cNvGrpSpPr/>
          <p:nvPr/>
        </p:nvGrpSpPr>
        <p:grpSpPr>
          <a:xfrm>
            <a:off x="17225248" y="223402"/>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223B"/>
        </a:solidFill>
        <a:effectLst/>
      </p:bgPr>
    </p:bg>
    <p:spTree>
      <p:nvGrpSpPr>
        <p:cNvPr id="1" name=""/>
        <p:cNvGrpSpPr/>
        <p:nvPr/>
      </p:nvGrpSpPr>
      <p:grpSpPr>
        <a:xfrm>
          <a:off x="0" y="0"/>
          <a:ext cx="0" cy="0"/>
          <a:chOff x="0" y="0"/>
          <a:chExt cx="0" cy="0"/>
        </a:xfrm>
      </p:grpSpPr>
      <p:sp>
        <p:nvSpPr>
          <p:cNvPr id="2" name="TextBox 2"/>
          <p:cNvSpPr txBox="1"/>
          <p:nvPr/>
        </p:nvSpPr>
        <p:spPr>
          <a:xfrm>
            <a:off x="1028700" y="5609000"/>
            <a:ext cx="16034355" cy="1855470"/>
          </a:xfrm>
          <a:prstGeom prst="rect">
            <a:avLst/>
          </a:prstGeom>
        </p:spPr>
        <p:txBody>
          <a:bodyPr lIns="0" tIns="0" rIns="0" bIns="0" rtlCol="0" anchor="t">
            <a:spAutoFit/>
          </a:bodyPr>
          <a:lstStyle/>
          <a:p>
            <a:pPr marL="0" lvl="0" indent="0" algn="just">
              <a:lnSpc>
                <a:spcPts val="4950"/>
              </a:lnSpc>
              <a:spcBef>
                <a:spcPct val="0"/>
              </a:spcBef>
            </a:pPr>
            <a:r>
              <a:rPr lang="en-US" sz="3300">
                <a:solidFill>
                  <a:srgbClr val="6BD4CD"/>
                </a:solidFill>
                <a:latin typeface="Glacial Indifference"/>
              </a:rPr>
              <a:t>We will extract the features using the N-gram method to find suspicious sequences in our data. In addition, we will relies on an expert in the field of intelligence in order to help classify and focus the features that relevant to the learning task.</a:t>
            </a:r>
          </a:p>
        </p:txBody>
      </p:sp>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1769280">
            <a:off x="12822143" y="5527205"/>
            <a:ext cx="7703445" cy="7982845"/>
          </a:xfrm>
          <a:prstGeom prst="rect">
            <a:avLst/>
          </a:prstGeom>
        </p:spPr>
      </p:pic>
      <p:grpSp>
        <p:nvGrpSpPr>
          <p:cNvPr id="4" name="Group 4"/>
          <p:cNvGrpSpPr/>
          <p:nvPr/>
        </p:nvGrpSpPr>
        <p:grpSpPr>
          <a:xfrm>
            <a:off x="-320056" y="8324850"/>
            <a:ext cx="1348756" cy="1348756"/>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6" name="TextBox 6"/>
          <p:cNvSpPr txBox="1"/>
          <p:nvPr/>
        </p:nvSpPr>
        <p:spPr>
          <a:xfrm>
            <a:off x="5838268" y="390524"/>
            <a:ext cx="6611464" cy="1095378"/>
          </a:xfrm>
          <a:prstGeom prst="rect">
            <a:avLst/>
          </a:prstGeom>
        </p:spPr>
        <p:txBody>
          <a:bodyPr lIns="0" tIns="0" rIns="0" bIns="0" rtlCol="0" anchor="t">
            <a:spAutoFit/>
          </a:bodyPr>
          <a:lstStyle/>
          <a:p>
            <a:pPr marL="0" lvl="0" indent="0" algn="r">
              <a:lnSpc>
                <a:spcPts val="8999"/>
              </a:lnSpc>
              <a:spcBef>
                <a:spcPct val="0"/>
              </a:spcBef>
            </a:pPr>
            <a:r>
              <a:rPr lang="en-US" sz="5999" dirty="0">
                <a:solidFill>
                  <a:srgbClr val="6BD4CD"/>
                </a:solidFill>
                <a:latin typeface="Glacial Indifference"/>
              </a:rPr>
              <a:t>Features  extraction</a:t>
            </a:r>
          </a:p>
        </p:txBody>
      </p:sp>
      <p:sp>
        <p:nvSpPr>
          <p:cNvPr id="7" name="TextBox 7"/>
          <p:cNvSpPr txBox="1"/>
          <p:nvPr/>
        </p:nvSpPr>
        <p:spPr>
          <a:xfrm>
            <a:off x="1028700" y="2088176"/>
            <a:ext cx="16034355" cy="2484120"/>
          </a:xfrm>
          <a:prstGeom prst="rect">
            <a:avLst/>
          </a:prstGeom>
        </p:spPr>
        <p:txBody>
          <a:bodyPr lIns="0" tIns="0" rIns="0" bIns="0" rtlCol="0" anchor="t">
            <a:spAutoFit/>
          </a:bodyPr>
          <a:lstStyle/>
          <a:p>
            <a:pPr marL="0" lvl="0" indent="0">
              <a:lnSpc>
                <a:spcPts val="4950"/>
              </a:lnSpc>
              <a:spcBef>
                <a:spcPct val="0"/>
              </a:spcBef>
            </a:pPr>
            <a:r>
              <a:rPr lang="en-US" sz="3300" dirty="0">
                <a:solidFill>
                  <a:srgbClr val="6BD4CD"/>
                </a:solidFill>
                <a:latin typeface="Glacial Indifference"/>
              </a:rPr>
              <a:t>Our features will be: suspicious word sequence in messages and emails, flights to suspicious destinations, significant change in the bank account, suspicious word sequence in phone calls, attempted access to sensitive content that is not in the employee's field of work, sending heavy documents,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22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9023622">
            <a:off x="-3311325" y="-3250085"/>
            <a:ext cx="9403949" cy="9745025"/>
          </a:xfrm>
          <a:prstGeom prst="rect">
            <a:avLst/>
          </a:prstGeom>
        </p:spPr>
      </p:pic>
      <p:pic>
        <p:nvPicPr>
          <p:cNvPr id="3" name="Picture 3"/>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4426273">
            <a:off x="13726375" y="-2492852"/>
            <a:ext cx="5636585" cy="5841021"/>
          </a:xfrm>
          <a:prstGeom prst="rect">
            <a:avLst/>
          </a:prstGeom>
        </p:spPr>
      </p:pic>
      <p:pic>
        <p:nvPicPr>
          <p:cNvPr id="4" name="Picture 4"/>
          <p:cNvPicPr>
            <a:picLocks noChangeAspect="1"/>
          </p:cNvPicPr>
          <p:nvPr/>
        </p:nvPicPr>
        <p:blipFill>
          <a:blip r:embed="rId5">
            <a:alphaModFix amt="9999"/>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rot="6343374">
            <a:off x="-1445467" y="5771014"/>
            <a:ext cx="5597553" cy="5800573"/>
          </a:xfrm>
          <a:prstGeom prst="rect">
            <a:avLst/>
          </a:prstGeom>
        </p:spPr>
      </p:pic>
      <p:grpSp>
        <p:nvGrpSpPr>
          <p:cNvPr id="5" name="Group 5"/>
          <p:cNvGrpSpPr/>
          <p:nvPr/>
        </p:nvGrpSpPr>
        <p:grpSpPr>
          <a:xfrm>
            <a:off x="1028700" y="2204917"/>
            <a:ext cx="4473456" cy="4572278"/>
            <a:chOff x="0" y="0"/>
            <a:chExt cx="5964608" cy="6096370"/>
          </a:xfrm>
        </p:grpSpPr>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808647">
              <a:off x="525666" y="502446"/>
              <a:ext cx="4913277" cy="5091479"/>
            </a:xfrm>
            <a:prstGeom prst="rect">
              <a:avLst/>
            </a:prstGeom>
          </p:spPr>
        </p:pic>
        <p:pic>
          <p:nvPicPr>
            <p:cNvPr id="7" name="Picture 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a:stretch>
              <a:fillRect/>
            </a:stretch>
          </p:blipFill>
          <p:spPr>
            <a:xfrm>
              <a:off x="2047773" y="2301464"/>
              <a:ext cx="1869063" cy="1513941"/>
            </a:xfrm>
            <a:prstGeom prst="rect">
              <a:avLst/>
            </a:prstGeom>
          </p:spPr>
        </p:pic>
      </p:grpSp>
      <p:grpSp>
        <p:nvGrpSpPr>
          <p:cNvPr id="8" name="Group 8"/>
          <p:cNvGrpSpPr/>
          <p:nvPr/>
        </p:nvGrpSpPr>
        <p:grpSpPr>
          <a:xfrm>
            <a:off x="6603958" y="1931295"/>
            <a:ext cx="5080084" cy="5100431"/>
            <a:chOff x="0" y="0"/>
            <a:chExt cx="6773446" cy="6800574"/>
          </a:xfrm>
        </p:grpSpPr>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8484127">
              <a:off x="1015103" y="942650"/>
              <a:ext cx="4743240" cy="4915274"/>
            </a:xfrm>
            <a:prstGeom prst="rect">
              <a:avLst/>
            </a:prstGeom>
          </p:spPr>
        </p:pic>
        <p:pic>
          <p:nvPicPr>
            <p:cNvPr id="10" name="Picture 10"/>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rcRect/>
            <a:stretch>
              <a:fillRect/>
            </a:stretch>
          </p:blipFill>
          <p:spPr>
            <a:xfrm>
              <a:off x="2460470" y="2483929"/>
              <a:ext cx="1852506" cy="1852506"/>
            </a:xfrm>
            <a:prstGeom prst="rect">
              <a:avLst/>
            </a:prstGeom>
          </p:spPr>
        </p:pic>
      </p:grpSp>
      <p:pic>
        <p:nvPicPr>
          <p:cNvPr id="11" name="Picture 11"/>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9569807">
            <a:off x="13458663" y="2798169"/>
            <a:ext cx="3376127" cy="3498578"/>
          </a:xfrm>
          <a:prstGeom prst="rect">
            <a:avLst/>
          </a:prstGeom>
        </p:spPr>
      </p:pic>
      <p:pic>
        <p:nvPicPr>
          <p:cNvPr id="12" name="Picture 12"/>
          <p:cNvPicPr>
            <a:picLocks noChangeAspect="1"/>
          </p:cNvPicPr>
          <p:nvPr/>
        </p:nvPicPr>
        <p:blipFill>
          <a:blip r:embed="rId11"/>
          <a:srcRect r="2424"/>
          <a:stretch>
            <a:fillRect/>
          </a:stretch>
        </p:blipFill>
        <p:spPr>
          <a:xfrm>
            <a:off x="7262283" y="7385247"/>
            <a:ext cx="3763433" cy="2572105"/>
          </a:xfrm>
          <a:prstGeom prst="rect">
            <a:avLst/>
          </a:prstGeom>
        </p:spPr>
      </p:pic>
      <p:sp>
        <p:nvSpPr>
          <p:cNvPr id="13" name="TextBox 13"/>
          <p:cNvSpPr txBox="1"/>
          <p:nvPr/>
        </p:nvSpPr>
        <p:spPr>
          <a:xfrm>
            <a:off x="6340935" y="527050"/>
            <a:ext cx="5606131" cy="1095378"/>
          </a:xfrm>
          <a:prstGeom prst="rect">
            <a:avLst/>
          </a:prstGeom>
        </p:spPr>
        <p:txBody>
          <a:bodyPr lIns="0" tIns="0" rIns="0" bIns="0" rtlCol="0" anchor="t">
            <a:spAutoFit/>
          </a:bodyPr>
          <a:lstStyle/>
          <a:p>
            <a:pPr marL="0" lvl="0" indent="0" algn="r">
              <a:lnSpc>
                <a:spcPts val="8999"/>
              </a:lnSpc>
              <a:spcBef>
                <a:spcPct val="0"/>
              </a:spcBef>
            </a:pPr>
            <a:r>
              <a:rPr lang="en-US" sz="5999" dirty="0">
                <a:solidFill>
                  <a:srgbClr val="6BD4CD"/>
                </a:solidFill>
                <a:latin typeface="Glacial Indifference"/>
              </a:rPr>
              <a:t>Data Challenges</a:t>
            </a:r>
          </a:p>
        </p:txBody>
      </p:sp>
      <p:sp>
        <p:nvSpPr>
          <p:cNvPr id="14" name="TextBox 14"/>
          <p:cNvSpPr txBox="1"/>
          <p:nvPr/>
        </p:nvSpPr>
        <p:spPr>
          <a:xfrm>
            <a:off x="1353309" y="3542484"/>
            <a:ext cx="3631712" cy="1754268"/>
          </a:xfrm>
          <a:prstGeom prst="rect">
            <a:avLst/>
          </a:prstGeom>
        </p:spPr>
        <p:txBody>
          <a:bodyPr lIns="0" tIns="0" rIns="0" bIns="0" rtlCol="0" anchor="t">
            <a:spAutoFit/>
          </a:bodyPr>
          <a:lstStyle/>
          <a:p>
            <a:pPr algn="ctr">
              <a:lnSpc>
                <a:spcPts val="7049"/>
              </a:lnSpc>
              <a:spcBef>
                <a:spcPct val="0"/>
              </a:spcBef>
            </a:pPr>
            <a:r>
              <a:rPr lang="en-US" sz="4699">
                <a:solidFill>
                  <a:srgbClr val="000000"/>
                </a:solidFill>
                <a:latin typeface="Glacial Indifference"/>
              </a:rPr>
              <a:t>Text recognition </a:t>
            </a:r>
          </a:p>
        </p:txBody>
      </p:sp>
      <p:sp>
        <p:nvSpPr>
          <p:cNvPr id="15" name="TextBox 15"/>
          <p:cNvSpPr txBox="1"/>
          <p:nvPr/>
        </p:nvSpPr>
        <p:spPr>
          <a:xfrm>
            <a:off x="6603958" y="3389232"/>
            <a:ext cx="5080084" cy="1754268"/>
          </a:xfrm>
          <a:prstGeom prst="rect">
            <a:avLst/>
          </a:prstGeom>
        </p:spPr>
        <p:txBody>
          <a:bodyPr lIns="0" tIns="0" rIns="0" bIns="0" rtlCol="0" anchor="t">
            <a:spAutoFit/>
          </a:bodyPr>
          <a:lstStyle/>
          <a:p>
            <a:pPr algn="ctr">
              <a:lnSpc>
                <a:spcPts val="7049"/>
              </a:lnSpc>
              <a:spcBef>
                <a:spcPct val="0"/>
              </a:spcBef>
            </a:pPr>
            <a:r>
              <a:rPr lang="en-US" sz="4699">
                <a:solidFill>
                  <a:srgbClr val="231F20"/>
                </a:solidFill>
                <a:latin typeface="Glacial Indifference"/>
              </a:rPr>
              <a:t>High data</a:t>
            </a:r>
          </a:p>
          <a:p>
            <a:pPr algn="ctr">
              <a:lnSpc>
                <a:spcPts val="7049"/>
              </a:lnSpc>
              <a:spcBef>
                <a:spcPct val="0"/>
              </a:spcBef>
            </a:pPr>
            <a:r>
              <a:rPr lang="en-US" sz="4699">
                <a:solidFill>
                  <a:srgbClr val="231F20"/>
                </a:solidFill>
                <a:latin typeface="Glacial Indifference"/>
              </a:rPr>
              <a:t> reliability</a:t>
            </a:r>
          </a:p>
        </p:txBody>
      </p:sp>
      <p:sp>
        <p:nvSpPr>
          <p:cNvPr id="16" name="TextBox 16"/>
          <p:cNvSpPr txBox="1"/>
          <p:nvPr/>
        </p:nvSpPr>
        <p:spPr>
          <a:xfrm>
            <a:off x="12871630" y="3542484"/>
            <a:ext cx="4387670" cy="1754268"/>
          </a:xfrm>
          <a:prstGeom prst="rect">
            <a:avLst/>
          </a:prstGeom>
        </p:spPr>
        <p:txBody>
          <a:bodyPr lIns="0" tIns="0" rIns="0" bIns="0" rtlCol="0" anchor="t">
            <a:spAutoFit/>
          </a:bodyPr>
          <a:lstStyle/>
          <a:p>
            <a:pPr algn="ctr">
              <a:lnSpc>
                <a:spcPts val="7049"/>
              </a:lnSpc>
              <a:spcBef>
                <a:spcPct val="0"/>
              </a:spcBef>
            </a:pPr>
            <a:r>
              <a:rPr lang="en-US" sz="4699">
                <a:solidFill>
                  <a:srgbClr val="231F20"/>
                </a:solidFill>
                <a:latin typeface="Glacial Indifference"/>
              </a:rPr>
              <a:t>Diverse</a:t>
            </a:r>
          </a:p>
          <a:p>
            <a:pPr algn="ctr">
              <a:lnSpc>
                <a:spcPts val="7049"/>
              </a:lnSpc>
              <a:spcBef>
                <a:spcPct val="0"/>
              </a:spcBef>
            </a:pPr>
            <a:r>
              <a:rPr lang="en-US" sz="4699">
                <a:solidFill>
                  <a:srgbClr val="231F20"/>
                </a:solidFill>
                <a:latin typeface="Glacial Indifference"/>
              </a:rPr>
              <a:t>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1277" r="11277"/>
          <a:stretch>
            <a:fillRect/>
          </a:stretch>
        </p:blipFill>
        <p:spPr>
          <a:xfrm>
            <a:off x="0" y="0"/>
            <a:ext cx="18288000" cy="10287000"/>
          </a:xfrm>
          <a:prstGeom prst="rect">
            <a:avLst/>
          </a:prstGeom>
        </p:spPr>
      </p:pic>
      <p:sp>
        <p:nvSpPr>
          <p:cNvPr id="3" name="TextBox 3"/>
          <p:cNvSpPr txBox="1"/>
          <p:nvPr/>
        </p:nvSpPr>
        <p:spPr>
          <a:xfrm>
            <a:off x="7760148" y="-510367"/>
            <a:ext cx="10527852" cy="12913792"/>
          </a:xfrm>
          <a:prstGeom prst="rect">
            <a:avLst/>
          </a:prstGeom>
        </p:spPr>
        <p:txBody>
          <a:bodyPr wrap="square" lIns="0" tIns="0" rIns="0" bIns="0" rtlCol="0" anchor="t">
            <a:spAutoFit/>
          </a:bodyPr>
          <a:lstStyle/>
          <a:p>
            <a:pPr>
              <a:lnSpc>
                <a:spcPts val="6599"/>
              </a:lnSpc>
            </a:pPr>
            <a:endParaRPr dirty="0"/>
          </a:p>
          <a:p>
            <a:pPr algn="just">
              <a:lnSpc>
                <a:spcPts val="7049"/>
              </a:lnSpc>
            </a:pPr>
            <a:r>
              <a:rPr lang="en-US" sz="4699" dirty="0">
                <a:solidFill>
                  <a:srgbClr val="6BD4CD"/>
                </a:solidFill>
                <a:latin typeface="Glacial Indifference Bold"/>
              </a:rPr>
              <a:t>Proposed Solution: </a:t>
            </a:r>
          </a:p>
          <a:p>
            <a:pPr algn="just">
              <a:lnSpc>
                <a:spcPts val="6599"/>
              </a:lnSpc>
            </a:pPr>
            <a:endParaRPr lang="en-US" sz="4699" dirty="0">
              <a:solidFill>
                <a:srgbClr val="6BD4CD"/>
              </a:solidFill>
              <a:latin typeface="Glacial Indifference Bold"/>
            </a:endParaRPr>
          </a:p>
          <a:p>
            <a:pPr>
              <a:lnSpc>
                <a:spcPts val="6599"/>
              </a:lnSpc>
            </a:pPr>
            <a:r>
              <a:rPr lang="en-US" sz="4399" dirty="0">
                <a:solidFill>
                  <a:srgbClr val="6BD4CD"/>
                </a:solidFill>
                <a:latin typeface="Glacial Indifference"/>
              </a:rPr>
              <a:t>We will use forest random, this is a very efficient and accurate algorithm. The algorithm breaks down our problem into sub-problems that are solved using "small trees". These small trees are more sensitive to differences that are difficult to grasp when looking at all the data together- It is an aggregation between all the answers obtained from all the sub-trees.</a:t>
            </a:r>
          </a:p>
          <a:p>
            <a:pPr>
              <a:lnSpc>
                <a:spcPts val="6300"/>
              </a:lnSpc>
            </a:pPr>
            <a:r>
              <a:rPr lang="en-US" sz="4200" dirty="0">
                <a:solidFill>
                  <a:srgbClr val="6BD4CD"/>
                </a:solidFill>
                <a:latin typeface="Glacial Indifference"/>
              </a:rPr>
              <a:t> </a:t>
            </a:r>
          </a:p>
          <a:p>
            <a:pPr>
              <a:lnSpc>
                <a:spcPts val="4429"/>
              </a:lnSpc>
            </a:pPr>
            <a:endParaRPr lang="en-US" sz="4200" dirty="0">
              <a:solidFill>
                <a:srgbClr val="6BD4CD"/>
              </a:solidFill>
              <a:latin typeface="Glacial Indifference"/>
            </a:endParaRPr>
          </a:p>
          <a:p>
            <a:pPr>
              <a:lnSpc>
                <a:spcPts val="4429"/>
              </a:lnSpc>
            </a:pPr>
            <a:endParaRPr lang="en-US" sz="4200" dirty="0">
              <a:solidFill>
                <a:srgbClr val="6BD4CD"/>
              </a:solidFill>
              <a:latin typeface="Glacial Indifference"/>
            </a:endParaRPr>
          </a:p>
          <a:p>
            <a:pPr>
              <a:lnSpc>
                <a:spcPts val="6040"/>
              </a:lnSpc>
              <a:spcBef>
                <a:spcPct val="0"/>
              </a:spcBef>
            </a:pPr>
            <a:endParaRPr lang="en-US" sz="4200" dirty="0">
              <a:solidFill>
                <a:srgbClr val="6BD4CD"/>
              </a:solidFill>
              <a:latin typeface="Glacial Indifferenc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651</Words>
  <Application>Microsoft Office PowerPoint</Application>
  <PresentationFormat>Custom</PresentationFormat>
  <Paragraphs>58</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Montserrat</vt:lpstr>
      <vt:lpstr>Glacial Indifference</vt:lpstr>
      <vt:lpstr>Glacial Indifference Bold</vt:lpstr>
      <vt:lpstr>Arial</vt:lpstr>
      <vt:lpstr>Arimo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לימודים - עומר</dc:title>
  <cp:lastModifiedBy>Owner</cp:lastModifiedBy>
  <cp:revision>6</cp:revision>
  <dcterms:created xsi:type="dcterms:W3CDTF">2006-08-16T00:00:00Z</dcterms:created>
  <dcterms:modified xsi:type="dcterms:W3CDTF">2021-12-26T12:37:15Z</dcterms:modified>
  <dc:identifier>DAEytRQk59o</dc:identifier>
</cp:coreProperties>
</file>