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>
        <p:scale>
          <a:sx n="66" d="100"/>
          <a:sy n="66" d="100"/>
        </p:scale>
        <p:origin x="668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47DA402-C124-4C65-BB68-53118889DD14}" type="datetimeFigureOut">
              <a:rPr lang="he-IL" smtClean="0"/>
              <a:t>י'/סיון/תשפ"ג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92460AB-EFC2-412C-B107-8E07922520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0101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8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1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6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3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2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49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8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0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7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7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5/30/2023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876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7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7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7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7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7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7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C34E14-7009-4770-92C3-8FA9DFFC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F09AB8-ED40-4351-A581-146415B87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5851415-CF4E-4C41-9E36-04E444B51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E0D663D5-50C0-C6EA-A3E0-C3DFF2BE45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16" b="11759"/>
          <a:stretch/>
        </p:blipFill>
        <p:spPr>
          <a:xfrm>
            <a:off x="20" y="-3"/>
            <a:ext cx="12191980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EA2D33E-BAA2-467B-80B0-8887D9A9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1521" y="237744"/>
            <a:ext cx="3804945" cy="6382512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67C508-2065-42E3-98D2-F3A9B8339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6633" y="402336"/>
            <a:ext cx="3474720" cy="605332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2812B82-37BC-EE86-8FCE-28DDEB5D1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589" y="2841108"/>
            <a:ext cx="3081434" cy="10855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he-IL" sz="3200" b="0" i="0" u="none" strike="noStrike" normalizeH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COFFE SHOP MANAGEMENT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F8FE325A-9FB4-D8AC-A5B7-24E5301B6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41" r="2" b="6686"/>
          <a:stretch/>
        </p:blipFill>
        <p:spPr>
          <a:xfrm>
            <a:off x="8306633" y="398435"/>
            <a:ext cx="3474720" cy="2204929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5E1346E0-6DB5-0AEE-5526-3C0976A2A912}"/>
              </a:ext>
            </a:extLst>
          </p:cNvPr>
          <p:cNvSpPr txBox="1"/>
          <p:nvPr/>
        </p:nvSpPr>
        <p:spPr>
          <a:xfrm>
            <a:off x="8486588" y="4226560"/>
            <a:ext cx="3018935" cy="19651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he-IL" sz="1800" kern="100" dirty="0">
                <a:ln w="9525" cap="rnd" cmpd="sng" algn="ctr">
                  <a:solidFill>
                    <a:srgbClr val="000000"/>
                  </a:solidFill>
                  <a:prstDash val="solid"/>
                  <a:beve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מגישים: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he-IL" sz="1800" kern="100" dirty="0">
                <a:ln w="9525" cap="rnd" cmpd="sng" algn="ctr">
                  <a:solidFill>
                    <a:srgbClr val="000000"/>
                  </a:solidFill>
                  <a:prstDash val="solid"/>
                  <a:beve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he-IL" sz="1800" kern="100" dirty="0">
                <a:ln w="9525" cap="rnd" cmpd="sng" algn="ctr">
                  <a:solidFill>
                    <a:srgbClr val="000000"/>
                  </a:solidFill>
                  <a:prstDash val="solid"/>
                  <a:beve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עומר לק 319151338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he-IL" sz="1800" kern="100" dirty="0">
                <a:ln w="9525" cap="rnd" cmpd="sng" algn="ctr">
                  <a:solidFill>
                    <a:srgbClr val="000000"/>
                  </a:solidFill>
                  <a:prstDash val="solid"/>
                  <a:beve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קובי וידל 206753642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13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מלבן: פינות אלכסוניות מעוגלות 16">
            <a:extLst>
              <a:ext uri="{FF2B5EF4-FFF2-40B4-BE49-F238E27FC236}">
                <a16:creationId xmlns:a16="http://schemas.microsoft.com/office/drawing/2014/main" id="{EA4ACA6F-8919-BEA5-84C7-0F283702273C}"/>
              </a:ext>
            </a:extLst>
          </p:cNvPr>
          <p:cNvSpPr/>
          <p:nvPr/>
        </p:nvSpPr>
        <p:spPr>
          <a:xfrm>
            <a:off x="5313872" y="241541"/>
            <a:ext cx="2329132" cy="96615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9342F340-86B8-1964-69B9-79727B06E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991" y="5005693"/>
            <a:ext cx="2341067" cy="981541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010E8D0B-E6C7-FC57-2DB3-B75C9ABE5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53" y="5005693"/>
            <a:ext cx="2341067" cy="981541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EC8830FF-FD25-1F4E-7CE1-27AB4860B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579" y="2447457"/>
            <a:ext cx="2341067" cy="981541"/>
          </a:xfrm>
          <a:prstGeom prst="rect">
            <a:avLst/>
          </a:prstGeom>
        </p:spPr>
      </p:pic>
      <p:pic>
        <p:nvPicPr>
          <p:cNvPr id="21" name="תמונה 20">
            <a:extLst>
              <a:ext uri="{FF2B5EF4-FFF2-40B4-BE49-F238E27FC236}">
                <a16:creationId xmlns:a16="http://schemas.microsoft.com/office/drawing/2014/main" id="{38A11C23-5CF0-07CA-AEFB-B5D86F71D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577" y="2473336"/>
            <a:ext cx="2341067" cy="981541"/>
          </a:xfrm>
          <a:prstGeom prst="rect">
            <a:avLst/>
          </a:prstGeom>
        </p:spPr>
      </p:pic>
      <p:sp>
        <p:nvSpPr>
          <p:cNvPr id="22" name="חץ: למעלה 21">
            <a:extLst>
              <a:ext uri="{FF2B5EF4-FFF2-40B4-BE49-F238E27FC236}">
                <a16:creationId xmlns:a16="http://schemas.microsoft.com/office/drawing/2014/main" id="{6C6CA1AC-B05D-913D-D1F9-D0219DA0DA96}"/>
              </a:ext>
            </a:extLst>
          </p:cNvPr>
          <p:cNvSpPr/>
          <p:nvPr/>
        </p:nvSpPr>
        <p:spPr>
          <a:xfrm rot="2905803">
            <a:off x="4251089" y="1012779"/>
            <a:ext cx="733245" cy="131121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56150DDC-4AF4-F806-AE6D-1511A6527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912">
            <a:off x="1760229" y="3529615"/>
            <a:ext cx="774259" cy="1329043"/>
          </a:xfrm>
          <a:prstGeom prst="rect">
            <a:avLst/>
          </a:prstGeom>
        </p:spPr>
      </p:pic>
      <p:pic>
        <p:nvPicPr>
          <p:cNvPr id="24" name="תמונה 23">
            <a:extLst>
              <a:ext uri="{FF2B5EF4-FFF2-40B4-BE49-F238E27FC236}">
                <a16:creationId xmlns:a16="http://schemas.microsoft.com/office/drawing/2014/main" id="{EBF93BF2-1E5E-ED2F-7797-AC2E8819C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441645">
            <a:off x="4521301" y="3529673"/>
            <a:ext cx="774259" cy="1329043"/>
          </a:xfrm>
          <a:prstGeom prst="rect">
            <a:avLst/>
          </a:prstGeom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2D94E0B1-600B-A95D-C0BD-FE35AF3AD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801566">
            <a:off x="8114365" y="1071105"/>
            <a:ext cx="774259" cy="1329043"/>
          </a:xfrm>
          <a:prstGeom prst="rect">
            <a:avLst/>
          </a:prstGeom>
        </p:spPr>
      </p:pic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F39953C5-2D3C-8515-ECC7-12B7E0864EF2}"/>
              </a:ext>
            </a:extLst>
          </p:cNvPr>
          <p:cNvSpPr txBox="1"/>
          <p:nvPr/>
        </p:nvSpPr>
        <p:spPr>
          <a:xfrm>
            <a:off x="5359321" y="424524"/>
            <a:ext cx="207291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kern="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PRODUCTS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4C33C275-990A-0EA1-C82B-95CEA95538C9}"/>
              </a:ext>
            </a:extLst>
          </p:cNvPr>
          <p:cNvSpPr txBox="1"/>
          <p:nvPr/>
        </p:nvSpPr>
        <p:spPr>
          <a:xfrm>
            <a:off x="2309300" y="2639406"/>
            <a:ext cx="2003691" cy="8617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kern="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EATEN</a:t>
            </a: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B453B939-DC9D-53E6-164C-A7F28C9EFA64}"/>
              </a:ext>
            </a:extLst>
          </p:cNvPr>
          <p:cNvSpPr txBox="1"/>
          <p:nvPr/>
        </p:nvSpPr>
        <p:spPr>
          <a:xfrm>
            <a:off x="8743791" y="2699004"/>
            <a:ext cx="1940943" cy="8002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kern="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ToDRINK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460AD2D5-93DF-D12B-9EB7-26E95CAF4A99}"/>
              </a:ext>
            </a:extLst>
          </p:cNvPr>
          <p:cNvSpPr txBox="1"/>
          <p:nvPr/>
        </p:nvSpPr>
        <p:spPr>
          <a:xfrm>
            <a:off x="212406" y="5195641"/>
            <a:ext cx="2096894" cy="8002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kern="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SANDWICH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9B729146-E2D3-F502-12B6-7B9C14392702}"/>
              </a:ext>
            </a:extLst>
          </p:cNvPr>
          <p:cNvSpPr txBox="1"/>
          <p:nvPr/>
        </p:nvSpPr>
        <p:spPr>
          <a:xfrm>
            <a:off x="3913517" y="5210478"/>
            <a:ext cx="2182483" cy="8002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kern="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SALAD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87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7DA3F65-6E44-6690-BEB0-CF7A2D76A9E2}"/>
              </a:ext>
            </a:extLst>
          </p:cNvPr>
          <p:cNvSpPr txBox="1"/>
          <p:nvPr/>
        </p:nvSpPr>
        <p:spPr>
          <a:xfrm>
            <a:off x="535983" y="1286359"/>
            <a:ext cx="11120034" cy="495161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800" b="1" kern="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PRODUCTS</a:t>
            </a:r>
            <a:r>
              <a:rPr lang="he-IL" sz="18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he-IL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מחלקת הבסיס , מוגדרת כאבסטרקטית ומכילה תכונות של מוצר כמו שם , מחיר , קלוריות.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800" b="1" kern="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EATEN</a:t>
            </a:r>
            <a:r>
              <a:rPr lang="he-IL" sz="18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he-IL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מחלקה שיורשת ממחלקת הבסיס ומייצגת מאכלים , למאכל תכונות נוספות כמו צמחוני או לא.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800" b="1" kern="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ToDRINK</a:t>
            </a:r>
            <a:r>
              <a:rPr lang="he-IL" sz="18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he-IL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מחלקה שיורשת ממחלקת הבסיס ומייצגת משקאות , למשקה תכונות נוספות כמו האם אלכוהולי או לא.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800" b="1" kern="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SANDWICH</a:t>
            </a:r>
            <a:r>
              <a:rPr lang="he-IL" sz="18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he-IL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מחלקה שיורשת ממחלקת מאכלים ומייצגת קטגוריה בתוך מאכלים.                                                                   לסנדוויץ' תכונות כמו לחם חום או לבן, האם צמחוני או לא.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800" b="1" kern="0" dirty="0">
                <a:solidFill>
                  <a:srgbClr val="000000"/>
                </a:solidFill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800" kern="0" dirty="0">
                <a:solidFill>
                  <a:srgbClr val="000000"/>
                </a:solidFill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kern="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SALAD</a:t>
            </a: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מחלקה שיורשת ממחלקת מאכלים ומייצגת קטגוריה בתוך מאכלים.                                                                                לסלט תכונות כמו עם גבינה או בלי גבינה, האם צמחוני או לא.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795A316-595A-D90A-A81C-A9EEB3EF89CF}"/>
              </a:ext>
            </a:extLst>
          </p:cNvPr>
          <p:cNvSpPr txBox="1"/>
          <p:nvPr/>
        </p:nvSpPr>
        <p:spPr>
          <a:xfrm>
            <a:off x="2475853" y="210409"/>
            <a:ext cx="5556143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b="1" u="sng" dirty="0"/>
              <a:t>Classes:</a:t>
            </a:r>
            <a:endParaRPr lang="he-IL" sz="5400" b="1" u="sng" dirty="0"/>
          </a:p>
        </p:txBody>
      </p:sp>
    </p:spTree>
    <p:extLst>
      <p:ext uri="{BB962C8B-B14F-4D97-AF65-F5344CB8AC3E}">
        <p14:creationId xmlns:p14="http://schemas.microsoft.com/office/powerpoint/2010/main" val="3520850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F1B4B6A2-B650-180F-FA71-BE9245AB26FF}"/>
              </a:ext>
            </a:extLst>
          </p:cNvPr>
          <p:cNvSpPr txBox="1"/>
          <p:nvPr/>
        </p:nvSpPr>
        <p:spPr>
          <a:xfrm>
            <a:off x="644471" y="3585868"/>
            <a:ext cx="10903058" cy="27967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200000"/>
              </a:lnSpc>
              <a:spcAft>
                <a:spcPts val="800"/>
              </a:spcAft>
            </a:pPr>
            <a:r>
              <a:rPr lang="he-IL" sz="1800" b="1" u="sng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ארגון העצמים על-ידי </a:t>
            </a:r>
            <a:r>
              <a:rPr lang="en-US" sz="1800" b="1" u="sng" kern="0" dirty="0">
                <a:solidFill>
                  <a:srgbClr val="000000"/>
                </a:solidFill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Arial" panose="020B0604020202020204" pitchFamily="34" charset="0"/>
              </a:rPr>
              <a:t>Collection object</a:t>
            </a:r>
            <a:r>
              <a:rPr lang="he-IL" sz="1800" b="1" u="sng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200000"/>
              </a:lnSpc>
              <a:spcAft>
                <a:spcPts val="800"/>
              </a:spcAft>
            </a:pPr>
            <a:r>
              <a:rPr lang="he-IL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ארגון העצמים החדשים שנוצרים תוך כדי הפעלת התוכנית נשמרים במערך וניתנים להוספה על-ידי לחיצה על הכפתור  </a:t>
            </a:r>
            <a:r>
              <a:rPr lang="en-US" sz="1800" kern="0" dirty="0">
                <a:solidFill>
                  <a:srgbClr val="000000"/>
                </a:solidFill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Arial" panose="020B0604020202020204" pitchFamily="34" charset="0"/>
              </a:rPr>
              <a:t>ADD</a:t>
            </a:r>
            <a:r>
              <a:rPr lang="he-IL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(הוספת איבר במערך), או למחיקה על-ידי לחיצה על הכפתור </a:t>
            </a:r>
            <a:r>
              <a:rPr lang="en-US" sz="1800" kern="0" dirty="0">
                <a:solidFill>
                  <a:srgbClr val="000000"/>
                </a:solidFill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Arial" panose="020B0604020202020204" pitchFamily="34" charset="0"/>
              </a:rPr>
              <a:t>Delete</a:t>
            </a:r>
            <a:r>
              <a:rPr lang="he-IL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(לגשת לאינדקס במערך ולמחוק אותו).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27B0DDD-06A6-F40E-8689-488381893F94}"/>
              </a:ext>
            </a:extLst>
          </p:cNvPr>
          <p:cNvSpPr txBox="1"/>
          <p:nvPr/>
        </p:nvSpPr>
        <p:spPr>
          <a:xfrm>
            <a:off x="794288" y="674177"/>
            <a:ext cx="10848814" cy="16684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200000"/>
              </a:lnSpc>
            </a:pPr>
            <a:r>
              <a:rPr lang="he-IL" sz="1800" b="1" u="sng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ניהול ה</a:t>
            </a: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Classes</a:t>
            </a:r>
            <a:r>
              <a:rPr lang="he-IL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ע"י </a:t>
            </a: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:Polymorphism</a:t>
            </a:r>
            <a:endParaRPr lang="en-US" b="1" u="sng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ישנם מספר פונקציות שונות ששייכות לכמה מחלקות עקב כך שהם עוברות בהורשה, לכ</a:t>
            </a:r>
            <a:r>
              <a:rPr lang="he-IL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ן יש שימוש במערך ב-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  <a:r>
              <a:rPr lang="he-IL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כך שהקומפיילר מחליט בזמן ריצה באיזו מהפונקציות להשתמש, על פי הטיפוס של הערכים המועברים כפרמטר למערך.</a:t>
            </a:r>
            <a:endParaRPr lang="he-IL" b="1" u="sng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398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F38862C7-857B-9DD7-E24D-A3856B952471}"/>
              </a:ext>
            </a:extLst>
          </p:cNvPr>
          <p:cNvSpPr txBox="1"/>
          <p:nvPr/>
        </p:nvSpPr>
        <p:spPr>
          <a:xfrm>
            <a:off x="1010653" y="730051"/>
            <a:ext cx="10779560" cy="48553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200000"/>
              </a:lnSpc>
              <a:spcAft>
                <a:spcPts val="800"/>
              </a:spcAft>
            </a:pPr>
            <a:r>
              <a:rPr lang="he-IL" sz="1800" b="1" u="sng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יכולת להוספת אובייקטים, שינוי אובייקטים ומחיקת אובייקטים: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200000"/>
              </a:lnSpc>
              <a:spcAft>
                <a:spcPts val="800"/>
              </a:spcAft>
            </a:pPr>
            <a:endParaRPr lang="he-IL" sz="1800" b="1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 rtl="1">
              <a:lnSpc>
                <a:spcPct val="200000"/>
              </a:lnSpc>
              <a:spcAft>
                <a:spcPts val="800"/>
              </a:spcAft>
            </a:pPr>
            <a:r>
              <a:rPr lang="he-IL" sz="18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הוספת אובייקטים: </a:t>
            </a:r>
            <a:r>
              <a:rPr lang="he-IL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ניתן ליצור אובייקטים חדשים לאחר מילוי הפרטים הדרושים ולחיצה על כפתור ה-</a:t>
            </a:r>
            <a:r>
              <a:rPr lang="en-US" sz="1800" kern="0" dirty="0">
                <a:solidFill>
                  <a:srgbClr val="000000"/>
                </a:solidFill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Arial" panose="020B0604020202020204" pitchFamily="34" charset="0"/>
              </a:rPr>
              <a:t>ADD</a:t>
            </a:r>
            <a:r>
              <a:rPr lang="he-IL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האובייקט שייווצר יהיה לפי סוג המוצר שבחרת.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200000"/>
              </a:lnSpc>
              <a:spcAft>
                <a:spcPts val="800"/>
              </a:spcAft>
            </a:pPr>
            <a:r>
              <a:rPr lang="he-IL" sz="18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שינוי אובייקטים: </a:t>
            </a:r>
            <a:r>
              <a:rPr lang="he-IL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ניתן לשנות מוצר לאותו מוצר רק בעל תכונות שונות ע"פ בחירה כגון, עם גבינה או בלי גבינה, צמחוני או לא , אלכוהולי או לא ולחם חום או לחם לבן.</a:t>
            </a:r>
          </a:p>
          <a:p>
            <a:pPr algn="r" rtl="1">
              <a:lnSpc>
                <a:spcPct val="200000"/>
              </a:lnSpc>
              <a:spcAft>
                <a:spcPts val="800"/>
              </a:spcAft>
            </a:pPr>
            <a:r>
              <a:rPr lang="he-IL" sz="18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מחיקת אובייקטים:</a:t>
            </a:r>
            <a:r>
              <a:rPr lang="he-IL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ניתן למחוק מוצר ספציפי מהמערך על ידי סימון ולחיצה על כפתור ה 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Arial" panose="020B0604020202020204" pitchFamily="34" charset="0"/>
              </a:rPr>
              <a:t>remove</a:t>
            </a:r>
            <a:r>
              <a:rPr lang="he-IL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 ואפשר למחוק את כל המוצרים מהמערך על ידי לחיצה על כפתור 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</a:t>
            </a:r>
            <a:r>
              <a:rPr lang="en-US" b="1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set</a:t>
            </a:r>
            <a:r>
              <a:rPr lang="he-IL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1169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71A42106-70CA-4063-1DA9-0A5F0F363C68}"/>
              </a:ext>
            </a:extLst>
          </p:cNvPr>
          <p:cNvSpPr txBox="1"/>
          <p:nvPr/>
        </p:nvSpPr>
        <p:spPr>
          <a:xfrm>
            <a:off x="1540042" y="619360"/>
            <a:ext cx="9997848" cy="54674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200000"/>
              </a:lnSpc>
              <a:spcAft>
                <a:spcPts val="800"/>
              </a:spcAft>
            </a:pPr>
            <a:r>
              <a:rPr lang="he-IL" sz="1800" b="1" u="sng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תכנות מונחה אירועים: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200000"/>
              </a:lnSpc>
              <a:spcAft>
                <a:spcPts val="800"/>
              </a:spcAft>
            </a:pPr>
            <a:r>
              <a:rPr lang="he-IL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בפרויקט יש כפתורים רבים המאפשרים ע"י לחיצה עליהם שינוי כלשהו.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200000"/>
              </a:lnSpc>
              <a:spcAft>
                <a:spcPts val="800"/>
              </a:spcAft>
            </a:pPr>
            <a:r>
              <a:rPr lang="he-IL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ניתן ליצור במסך ראשי גם משקה וגם מאכל ולכל אחד מהם תכונות ייחודיות משלו.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200000"/>
              </a:lnSpc>
              <a:spcAft>
                <a:spcPts val="800"/>
              </a:spcAft>
            </a:pPr>
            <a:r>
              <a:rPr lang="he-IL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בנוסף יש תפריט שבעזרתו אפשר לבחור את התכונות של אותו מוצר ספציפית בשבילו.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200000"/>
              </a:lnSpc>
              <a:spcAft>
                <a:spcPts val="800"/>
              </a:spcAft>
            </a:pPr>
            <a:r>
              <a:rPr lang="he-IL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יש כפתורים שנועדו לשמירת המידע לקובץ , טעינת מידע מקובץ וכפתור יציאה מהפרויקט.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he-IL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200000"/>
              </a:lnSpc>
              <a:spcAft>
                <a:spcPts val="800"/>
              </a:spcAft>
            </a:pPr>
            <a:r>
              <a:rPr lang="he-IL" sz="1800" b="1" u="sng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ייצוג גרפי של אובייקטים: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200000"/>
              </a:lnSpc>
              <a:spcAft>
                <a:spcPts val="800"/>
              </a:spcAft>
            </a:pPr>
            <a:r>
              <a:rPr lang="he-IL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במסך הראשי של הפרויקט , יש תפריט עם מקום לבחור את הנתונים , בפינה שמאלית למעלה יש את הנושא של הפרויקט בנוסף יש לחצן שנקרא  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pictures</a:t>
            </a:r>
            <a:r>
              <a:rPr lang="he-IL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 מספר תמונות של האובייקטים.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8190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AC516CF-0E1F-2EEC-5A3A-F39A58F8903D}"/>
              </a:ext>
            </a:extLst>
          </p:cNvPr>
          <p:cNvSpPr txBox="1"/>
          <p:nvPr/>
        </p:nvSpPr>
        <p:spPr>
          <a:xfrm>
            <a:off x="-385011" y="727712"/>
            <a:ext cx="11502190" cy="57964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800" b="1" i="0" u="sng" dirty="0">
                <a:solidFill>
                  <a:srgbClr val="000000"/>
                </a:solidFill>
                <a:effectLst/>
                <a:latin typeface="David" panose="020E0502060401010101" pitchFamily="34" charset="-79"/>
                <a:cs typeface="Arial" panose="020B0604020202020204" pitchFamily="34" charset="0"/>
              </a:rPr>
              <a:t>שמירה והעלאה:</a:t>
            </a:r>
            <a:endParaRPr lang="he-IL" b="0" dirty="0">
              <a:effectLst/>
              <a:cs typeface="Arial" panose="020B0604020202020204" pitchFamily="34" charset="0"/>
            </a:endParaRPr>
          </a:p>
          <a:p>
            <a:pPr algn="r" rtl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David" panose="020E0502060401010101" pitchFamily="34" charset="-79"/>
                <a:cs typeface="Arial" panose="020B0604020202020204" pitchFamily="34" charset="0"/>
              </a:rPr>
              <a:t>שמירה: יכולת לשמור לתוך קובץ בינארי את כל המוצרים שנכנסו למערכת.</a:t>
            </a:r>
          </a:p>
          <a:p>
            <a:pPr algn="r" rtl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David" panose="020E0502060401010101" pitchFamily="34" charset="-79"/>
                <a:cs typeface="Arial" panose="020B0604020202020204" pitchFamily="34" charset="0"/>
              </a:rPr>
              <a:t>העלאה: ניתן לטעון מקובץ  נתונים ששמרנו בעבר ובכך להמשיך לעבוד על המערכת עם הנתונים הקיימים.</a:t>
            </a:r>
            <a:endParaRPr lang="he-IL" b="0" dirty="0">
              <a:effectLst/>
              <a:cs typeface="Arial" panose="020B0604020202020204" pitchFamily="34" charset="0"/>
            </a:endParaRPr>
          </a:p>
          <a:p>
            <a:pPr algn="r" rtl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br>
              <a:rPr lang="he-IL" b="0" dirty="0">
                <a:effectLst/>
                <a:cs typeface="Arial" panose="020B0604020202020204" pitchFamily="34" charset="0"/>
              </a:rPr>
            </a:br>
            <a:r>
              <a:rPr lang="he-IL" sz="1800" b="1" i="0" u="sng" dirty="0">
                <a:solidFill>
                  <a:srgbClr val="000000"/>
                </a:solidFill>
                <a:effectLst/>
                <a:latin typeface="David" panose="020E0502060401010101" pitchFamily="34" charset="-79"/>
                <a:cs typeface="Arial" panose="020B0604020202020204" pitchFamily="34" charset="0"/>
              </a:rPr>
              <a:t>המצאות נוספות:</a:t>
            </a:r>
            <a:endParaRPr lang="he-IL" b="0" dirty="0">
              <a:effectLst/>
              <a:cs typeface="Arial" panose="020B0604020202020204" pitchFamily="34" charset="0"/>
            </a:endParaRPr>
          </a:p>
          <a:p>
            <a:pPr algn="r" rtl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David" panose="020E0502060401010101" pitchFamily="34" charset="-79"/>
                <a:cs typeface="Arial" panose="020B0604020202020204" pitchFamily="34" charset="0"/>
              </a:rPr>
              <a:t>לחצן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David" panose="020E0502060401010101" pitchFamily="34" charset="-79"/>
                <a:cs typeface="Arial" panose="020B0604020202020204" pitchFamily="34" charset="0"/>
              </a:rPr>
              <a:t>pictures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David" panose="020E0502060401010101" pitchFamily="34" charset="-79"/>
                <a:cs typeface="Arial" panose="020B0604020202020204" pitchFamily="34" charset="0"/>
              </a:rPr>
              <a:t> שבכל לחיצה עליו מקפיץ תמונה רנדומלית של מוצרים הקשורים לבית קפה.</a:t>
            </a:r>
          </a:p>
          <a:p>
            <a:pPr algn="r" rtl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dirty="0">
                <a:solidFill>
                  <a:srgbClr val="000000"/>
                </a:solidFill>
                <a:latin typeface="David" panose="020E0502060401010101" pitchFamily="34" charset="-79"/>
                <a:cs typeface="Arial" panose="020B0604020202020204" pitchFamily="34" charset="0"/>
              </a:rPr>
              <a:t>בחירות מרובות מה לשים בכל מוצר.</a:t>
            </a:r>
            <a:endParaRPr lang="he-IL" sz="1800" b="0" i="0" u="none" strike="noStrike" dirty="0">
              <a:solidFill>
                <a:srgbClr val="000000"/>
              </a:solidFill>
              <a:effectLst/>
              <a:latin typeface="David" panose="020E0502060401010101" pitchFamily="34" charset="-79"/>
              <a:cs typeface="Arial" panose="020B0604020202020204" pitchFamily="34" charset="0"/>
            </a:endParaRPr>
          </a:p>
          <a:p>
            <a:pPr algn="r" rtl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David" panose="020E0502060401010101" pitchFamily="34" charset="-79"/>
                <a:cs typeface="Arial" panose="020B0604020202020204" pitchFamily="34" charset="0"/>
              </a:rPr>
              <a:t>מסך אינטראקטיבי ומעוצב לנוחות מקסימלית של המשתמש.</a:t>
            </a:r>
            <a:endParaRPr lang="he-IL" b="0" dirty="0">
              <a:effectLst/>
              <a:cs typeface="Arial" panose="020B0604020202020204" pitchFamily="34" charset="0"/>
            </a:endParaRPr>
          </a:p>
          <a:p>
            <a:br>
              <a:rPr lang="he-IL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1045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21373A"/>
      </a:dk2>
      <a:lt2>
        <a:srgbClr val="E8E2E2"/>
      </a:lt2>
      <a:accent1>
        <a:srgbClr val="80A9A7"/>
      </a:accent1>
      <a:accent2>
        <a:srgbClr val="75AB91"/>
      </a:accent2>
      <a:accent3>
        <a:srgbClr val="81AC86"/>
      </a:accent3>
      <a:accent4>
        <a:srgbClr val="86AC76"/>
      </a:accent4>
      <a:accent5>
        <a:srgbClr val="9AA57D"/>
      </a:accent5>
      <a:accent6>
        <a:srgbClr val="A9A274"/>
      </a:accent6>
      <a:hlink>
        <a:srgbClr val="AE696D"/>
      </a:hlink>
      <a:folHlink>
        <a:srgbClr val="7F7F7F"/>
      </a:folHlink>
    </a:clrScheme>
    <a:fontScheme name="Savon">
      <a:majorFont>
        <a:latin typeface="Hadassah Friedlaender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Hadassah Friedlaender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472</Words>
  <Application>Microsoft Office PowerPoint</Application>
  <PresentationFormat>מסך רחב</PresentationFormat>
  <Paragraphs>46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5" baseType="lpstr">
      <vt:lpstr>Arial</vt:lpstr>
      <vt:lpstr>Calibri</vt:lpstr>
      <vt:lpstr>Cascadia Mono</vt:lpstr>
      <vt:lpstr>David</vt:lpstr>
      <vt:lpstr>Garamond</vt:lpstr>
      <vt:lpstr>Hadassah Friedlaender</vt:lpstr>
      <vt:lpstr>Times New Roman</vt:lpstr>
      <vt:lpstr>SavonVTI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yoav yosef</dc:creator>
  <cp:lastModifiedBy>yoav yosef</cp:lastModifiedBy>
  <cp:revision>1</cp:revision>
  <dcterms:created xsi:type="dcterms:W3CDTF">2023-05-30T18:34:38Z</dcterms:created>
  <dcterms:modified xsi:type="dcterms:W3CDTF">2023-05-30T19:31:56Z</dcterms:modified>
</cp:coreProperties>
</file>