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2" r:id="rId16"/>
    <p:sldId id="271" r:id="rId17"/>
    <p:sldId id="274" r:id="rId18"/>
    <p:sldId id="275" r:id="rId19"/>
    <p:sldId id="276" r:id="rId20"/>
    <p:sldId id="277" r:id="rId21"/>
    <p:sldId id="278" r:id="rId22"/>
    <p:sldId id="261" r:id="rId23"/>
    <p:sldId id="279" r:id="rId2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E45F5F-EC5A-4075-8992-A6664B70FDD6}" v="6796" dt="2021-02-11T20:43:32.075"/>
    <p1510:client id="{EC05C555-D105-63FF-440F-47AB11E8FF9B}" v="106" dt="2021-02-12T09:38:54.0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2/12/2021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7926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2/12/2021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8331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2/12/2021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6502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2/12/2021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76722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2/12/2021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57782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2/12/2021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46944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2/12/2021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391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2/12/2021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9882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2/12/2021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16326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2/12/2021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44660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2/12/2021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1084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2/12/2021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732611376"/>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tr.wikipedia.org/wiki/R_(programlama_dili" TargetMode="External"/><Relationship Id="rId7" Type="http://schemas.openxmlformats.org/officeDocument/2006/relationships/hyperlink" Target="https://www.google.com/search?q=the+home+of+data+science&amp;source=lnms&amp;tbm=isch&amp;sa=X&amp;ved=2ahUKEwjr6M7xw5HuAhWQ3OAKHRkkBjsQ_AUoA3oECBMQBQ&amp;biw=1366&amp;bih=657" TargetMode="External"/><Relationship Id="rId2" Type="http://schemas.openxmlformats.org/officeDocument/2006/relationships/hyperlink" Target="https://recruitingtools.com/kaggle-home-data-science/" TargetMode="External"/><Relationship Id="rId1" Type="http://schemas.openxmlformats.org/officeDocument/2006/relationships/slideLayout" Target="../slideLayouts/slideLayout2.xml"/><Relationship Id="rId6" Type="http://schemas.openxmlformats.org/officeDocument/2006/relationships/hyperlink" Target="https://learn.datacamp.com/projects/74" TargetMode="External"/><Relationship Id="rId5" Type="http://schemas.openxmlformats.org/officeDocument/2006/relationships/hyperlink" Target="https://www.tidyverse.org/packages/" TargetMode="External"/><Relationship Id="rId4" Type="http://schemas.openxmlformats.org/officeDocument/2006/relationships/hyperlink" Target="https://tr.wikipedia.org/wiki/Python_(programlama_dili"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Omersen99/Kaggle-Veri-Kesfi" TargetMode="External"/><Relationship Id="rId2" Type="http://schemas.openxmlformats.org/officeDocument/2006/relationships/hyperlink" Target="https://github.com/zehrahaciogluu/Kaggle-Verilerinin-Kesfi" TargetMode="External"/><Relationship Id="rId1" Type="http://schemas.openxmlformats.org/officeDocument/2006/relationships/slideLayout" Target="../slideLayouts/slideLayout2.xml"/><Relationship Id="rId5" Type="http://schemas.openxmlformats.org/officeDocument/2006/relationships/hyperlink" Target="https://github.com/OlgunAslan/Kaggle-Veri-Kesfi" TargetMode="External"/><Relationship Id="rId4" Type="http://schemas.openxmlformats.org/officeDocument/2006/relationships/hyperlink" Target="https://github.com/arzumgursoy/kaggleverikesf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Sayıların ve satırların dijital biçiminde Soyutları">
            <a:extLst>
              <a:ext uri="{FF2B5EF4-FFF2-40B4-BE49-F238E27FC236}">
                <a16:creationId xmlns:a16="http://schemas.microsoft.com/office/drawing/2014/main" id="{C6EC9797-1046-433F-A6CA-3B4051B09167}"/>
              </a:ext>
            </a:extLst>
          </p:cNvPr>
          <p:cNvPicPr>
            <a:picLocks noChangeAspect="1"/>
          </p:cNvPicPr>
          <p:nvPr/>
        </p:nvPicPr>
        <p:blipFill rotWithShape="1">
          <a:blip r:embed="rId2"/>
          <a:srcRect t="9105" r="-2" b="8016"/>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11"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Alt Başlık 2"/>
          <p:cNvSpPr>
            <a:spLocks noGrp="1"/>
          </p:cNvSpPr>
          <p:nvPr>
            <p:ph type="subTitle" idx="1"/>
          </p:nvPr>
        </p:nvSpPr>
        <p:spPr>
          <a:xfrm>
            <a:off x="762000" y="4571999"/>
            <a:ext cx="4572000" cy="1524000"/>
          </a:xfrm>
        </p:spPr>
        <p:txBody>
          <a:bodyPr anchor="b">
            <a:normAutofit/>
          </a:bodyPr>
          <a:lstStyle/>
          <a:p>
            <a:pPr algn="l"/>
            <a:r>
              <a:rPr lang="tr-TR" dirty="0">
                <a:solidFill>
                  <a:srgbClr val="FFFFFF"/>
                </a:solidFill>
                <a:ea typeface="+mn-lt"/>
                <a:cs typeface="+mn-lt"/>
              </a:rPr>
              <a:t>DÖNEM SONU PROJE SUNUMU</a:t>
            </a:r>
            <a:endParaRPr lang="tr-TR" dirty="0">
              <a:solidFill>
                <a:srgbClr val="FFFFFF"/>
              </a:solidFill>
            </a:endParaRPr>
          </a:p>
        </p:txBody>
      </p:sp>
      <p:sp>
        <p:nvSpPr>
          <p:cNvPr id="2" name="Başlık 1"/>
          <p:cNvSpPr>
            <a:spLocks noGrp="1"/>
          </p:cNvSpPr>
          <p:nvPr>
            <p:ph type="ctrTitle"/>
          </p:nvPr>
        </p:nvSpPr>
        <p:spPr>
          <a:xfrm>
            <a:off x="762000" y="2299787"/>
            <a:ext cx="4572000" cy="2286000"/>
          </a:xfrm>
        </p:spPr>
        <p:txBody>
          <a:bodyPr>
            <a:normAutofit/>
          </a:bodyPr>
          <a:lstStyle/>
          <a:p>
            <a:pPr algn="l"/>
            <a:r>
              <a:rPr lang="tr-TR" sz="4400" cap="all" dirty="0">
                <a:ea typeface="+mj-lt"/>
                <a:cs typeface="+mj-lt"/>
              </a:rPr>
              <a:t>KAGGLE VERİLERİNİN KEŞFİ</a:t>
            </a:r>
            <a:endParaRPr lang="tr-TR" dirty="0"/>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BF20A2DD-21CD-4F9B-A0B2-430C97E2929D}"/>
              </a:ext>
            </a:extLst>
          </p:cNvPr>
          <p:cNvSpPr>
            <a:spLocks noGrp="1"/>
          </p:cNvSpPr>
          <p:nvPr>
            <p:ph type="body" sz="half" idx="2"/>
          </p:nvPr>
        </p:nvSpPr>
        <p:spPr/>
        <p:txBody>
          <a:bodyPr vert="horz" lIns="91440" tIns="45720" rIns="91440" bIns="45720" rtlCol="0" anchor="t">
            <a:normAutofit/>
          </a:bodyPr>
          <a:lstStyle/>
          <a:p>
            <a:r>
              <a:rPr lang="tr-TR">
                <a:solidFill>
                  <a:srgbClr val="FFFFFF"/>
                </a:solidFill>
              </a:rPr>
              <a:t>"GenderSelect" sütunu katılımcıların cinsiyetlerini içermektedir. Oluşturulan ana fonksiyon ile bu sütundaki bilgiler yandaki gibi özetlenmiştir. Bu tabloya göre katılımcıların %81.8 kadar büyük kısmı erkeklerden oluşmaktadır.  Kadın katılımcılar ise %16.7 oranında bir değere sahiptirler.</a:t>
            </a:r>
          </a:p>
        </p:txBody>
      </p:sp>
      <p:pic>
        <p:nvPicPr>
          <p:cNvPr id="8" name="Resim 8" descr="metin, ekran görüntüsü, siyah, gümüş içeren bir resim&#10;&#10;Açıklama otomatik olarak oluşturuldu">
            <a:extLst>
              <a:ext uri="{FF2B5EF4-FFF2-40B4-BE49-F238E27FC236}">
                <a16:creationId xmlns:a16="http://schemas.microsoft.com/office/drawing/2014/main" id="{05D80165-6106-4158-8E21-F40D62A49D82}"/>
              </a:ext>
            </a:extLst>
          </p:cNvPr>
          <p:cNvPicPr>
            <a:picLocks noGrp="1" noChangeAspect="1"/>
          </p:cNvPicPr>
          <p:nvPr>
            <p:ph type="pic" idx="1"/>
          </p:nvPr>
        </p:nvPicPr>
        <p:blipFill rotWithShape="1">
          <a:blip r:embed="rId2"/>
          <a:srcRect t="3172" b="3172"/>
          <a:stretch/>
        </p:blipFill>
        <p:spPr>
          <a:xfrm>
            <a:off x="5319623" y="575095"/>
            <a:ext cx="6021388" cy="5334000"/>
          </a:xfrm>
        </p:spPr>
      </p:pic>
      <p:sp>
        <p:nvSpPr>
          <p:cNvPr id="9" name="Metin kutusu 8">
            <a:extLst>
              <a:ext uri="{FF2B5EF4-FFF2-40B4-BE49-F238E27FC236}">
                <a16:creationId xmlns:a16="http://schemas.microsoft.com/office/drawing/2014/main" id="{F34FCDCF-BC6E-4711-9749-801E430FA320}"/>
              </a:ext>
            </a:extLst>
          </p:cNvPr>
          <p:cNvSpPr txBox="1"/>
          <p:nvPr/>
        </p:nvSpPr>
        <p:spPr>
          <a:xfrm>
            <a:off x="6521570" y="5903343"/>
            <a:ext cx="491418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a:t>Şekil 4. Katılımcıların cinsiyet dağılımına ait tablo</a:t>
            </a:r>
          </a:p>
        </p:txBody>
      </p:sp>
    </p:spTree>
    <p:extLst>
      <p:ext uri="{BB962C8B-B14F-4D97-AF65-F5344CB8AC3E}">
        <p14:creationId xmlns:p14="http://schemas.microsoft.com/office/powerpoint/2010/main" val="3568510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5">
            <a:extLst>
              <a:ext uri="{FF2B5EF4-FFF2-40B4-BE49-F238E27FC236}">
                <a16:creationId xmlns:a16="http://schemas.microsoft.com/office/drawing/2014/main" id="{C2840693-04DA-4E93-A4D6-F1A1C5A68289}"/>
              </a:ext>
            </a:extLst>
          </p:cNvPr>
          <p:cNvPicPr>
            <a:picLocks noGrp="1" noChangeAspect="1"/>
          </p:cNvPicPr>
          <p:nvPr>
            <p:ph type="pic" idx="1"/>
          </p:nvPr>
        </p:nvPicPr>
        <p:blipFill rotWithShape="1">
          <a:blip r:embed="rId2"/>
          <a:srcRect t="752" b="752"/>
          <a:stretch/>
        </p:blipFill>
        <p:spPr/>
      </p:pic>
      <p:sp>
        <p:nvSpPr>
          <p:cNvPr id="4" name="Metin Yer Tutucusu 3">
            <a:extLst>
              <a:ext uri="{FF2B5EF4-FFF2-40B4-BE49-F238E27FC236}">
                <a16:creationId xmlns:a16="http://schemas.microsoft.com/office/drawing/2014/main" id="{0E4E8EF1-9224-4ABD-92B0-9F32D2373997}"/>
              </a:ext>
            </a:extLst>
          </p:cNvPr>
          <p:cNvSpPr>
            <a:spLocks noGrp="1"/>
          </p:cNvSpPr>
          <p:nvPr>
            <p:ph type="body" sz="half" idx="2"/>
          </p:nvPr>
        </p:nvSpPr>
        <p:spPr>
          <a:xfrm>
            <a:off x="762001" y="1926566"/>
            <a:ext cx="3809999" cy="3810000"/>
          </a:xfrm>
        </p:spPr>
        <p:txBody>
          <a:bodyPr vert="horz" lIns="91440" tIns="45720" rIns="91440" bIns="45720" rtlCol="0" anchor="t">
            <a:normAutofit/>
          </a:bodyPr>
          <a:lstStyle/>
          <a:p>
            <a:r>
              <a:rPr lang="tr-TR">
                <a:solidFill>
                  <a:srgbClr val="FFFFFF"/>
                </a:solidFill>
              </a:rPr>
              <a:t>Sonucun daha iyi görülebilmesi için yandaki grafik çizilmiştir. Bu grafik "ggplot()" fonksiyonu kullanılarak elde edilmiştir. Buradaki "hjust=" komutu y-ekseninin uzunluğunu, "vjust=" komutu x-eksenindeki yazıların konumunu ve "angle=" komutu da x-eksenindeki yazıların eğimini belirtmek için kullanılmıştır.  Bu grafik ile katılımcıların cinsiyet dağılımları arasındaki fark daha net şekilde görülebilmektedir.</a:t>
            </a:r>
            <a:endParaRPr lang="tr-TR"/>
          </a:p>
        </p:txBody>
      </p:sp>
      <p:sp>
        <p:nvSpPr>
          <p:cNvPr id="6" name="Metin kutusu 5">
            <a:extLst>
              <a:ext uri="{FF2B5EF4-FFF2-40B4-BE49-F238E27FC236}">
                <a16:creationId xmlns:a16="http://schemas.microsoft.com/office/drawing/2014/main" id="{4A573DBC-72C2-4BA2-8CF9-00B741AFD602}"/>
              </a:ext>
            </a:extLst>
          </p:cNvPr>
          <p:cNvSpPr txBox="1"/>
          <p:nvPr/>
        </p:nvSpPr>
        <p:spPr>
          <a:xfrm>
            <a:off x="6349042" y="6190891"/>
            <a:ext cx="451161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200" b="1">
                <a:solidFill>
                  <a:srgbClr val="FFFFFF"/>
                </a:solidFill>
                <a:latin typeface="Avenir Next LT Pro"/>
              </a:rPr>
              <a:t>Şekil 5. Katılımcıların cinsiyet dağılımına ait grafik</a:t>
            </a:r>
            <a:endParaRPr lang="tr-TR" sz="1200" dirty="0"/>
          </a:p>
        </p:txBody>
      </p:sp>
    </p:spTree>
    <p:extLst>
      <p:ext uri="{BB962C8B-B14F-4D97-AF65-F5344CB8AC3E}">
        <p14:creationId xmlns:p14="http://schemas.microsoft.com/office/powerpoint/2010/main" val="4096598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5">
            <a:extLst>
              <a:ext uri="{FF2B5EF4-FFF2-40B4-BE49-F238E27FC236}">
                <a16:creationId xmlns:a16="http://schemas.microsoft.com/office/drawing/2014/main" id="{371A7D9D-5C0D-4D31-BC97-81C64DC5AED0}"/>
              </a:ext>
            </a:extLst>
          </p:cNvPr>
          <p:cNvPicPr>
            <a:picLocks noGrp="1" noChangeAspect="1"/>
          </p:cNvPicPr>
          <p:nvPr>
            <p:ph idx="1"/>
          </p:nvPr>
        </p:nvPicPr>
        <p:blipFill>
          <a:blip r:embed="rId2"/>
          <a:stretch>
            <a:fillRect/>
          </a:stretch>
        </p:blipFill>
        <p:spPr>
          <a:xfrm>
            <a:off x="5334000" y="903647"/>
            <a:ext cx="6096000" cy="5050707"/>
          </a:xfrm>
        </p:spPr>
      </p:pic>
      <p:sp>
        <p:nvSpPr>
          <p:cNvPr id="4" name="Metin Yer Tutucusu 3">
            <a:extLst>
              <a:ext uri="{FF2B5EF4-FFF2-40B4-BE49-F238E27FC236}">
                <a16:creationId xmlns:a16="http://schemas.microsoft.com/office/drawing/2014/main" id="{A175746B-7317-4E54-860C-EFE5225499DD}"/>
              </a:ext>
            </a:extLst>
          </p:cNvPr>
          <p:cNvSpPr>
            <a:spLocks noGrp="1"/>
          </p:cNvSpPr>
          <p:nvPr>
            <p:ph type="body" sz="half" idx="2"/>
          </p:nvPr>
        </p:nvSpPr>
        <p:spPr>
          <a:xfrm>
            <a:off x="762000" y="2027208"/>
            <a:ext cx="3810000" cy="3810001"/>
          </a:xfrm>
        </p:spPr>
        <p:txBody>
          <a:bodyPr vert="horz" lIns="91440" tIns="45720" rIns="91440" bIns="45720" rtlCol="0" anchor="t">
            <a:normAutofit/>
          </a:bodyPr>
          <a:lstStyle/>
          <a:p>
            <a:r>
              <a:rPr lang="tr-TR" dirty="0">
                <a:solidFill>
                  <a:srgbClr val="FFFFFF"/>
                </a:solidFill>
              </a:rPr>
              <a:t>Yandaki grafik ile katılımcıların yaşadıkları ülkelere göre ankete katılım oranları gösterilmektedir. Bu grafik sonucuna göre </a:t>
            </a:r>
            <a:r>
              <a:rPr lang="tr-TR" dirty="0">
                <a:solidFill>
                  <a:srgbClr val="FFFFFF"/>
                </a:solidFill>
                <a:ea typeface="+mn-lt"/>
                <a:cs typeface="+mn-lt"/>
              </a:rPr>
              <a:t>katılımcıların en çok katılım gösterdikleri ilk 5 ülke %25.2 oranında Birleşik Devletler, %16.2 oranında Hindistan, %6.1 oranında diğer ülkeler, %3.4 oranında Rusya ve son olarak %3.2 oranında Birleşik Krallıktır.</a:t>
            </a:r>
            <a:endParaRPr lang="tr-TR" dirty="0">
              <a:ea typeface="+mn-lt"/>
              <a:cs typeface="+mn-lt"/>
            </a:endParaRPr>
          </a:p>
        </p:txBody>
      </p:sp>
      <p:sp>
        <p:nvSpPr>
          <p:cNvPr id="8" name="Metin kutusu 7">
            <a:extLst>
              <a:ext uri="{FF2B5EF4-FFF2-40B4-BE49-F238E27FC236}">
                <a16:creationId xmlns:a16="http://schemas.microsoft.com/office/drawing/2014/main" id="{00FAD658-4F96-4B79-A4C8-B536B4C3EDB3}"/>
              </a:ext>
            </a:extLst>
          </p:cNvPr>
          <p:cNvSpPr txBox="1"/>
          <p:nvPr/>
        </p:nvSpPr>
        <p:spPr>
          <a:xfrm>
            <a:off x="6406551" y="6018362"/>
            <a:ext cx="423844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a:t>Şekil 6. Katılımcıların yaşadıkları ülkeler</a:t>
            </a:r>
          </a:p>
        </p:txBody>
      </p:sp>
    </p:spTree>
    <p:extLst>
      <p:ext uri="{BB962C8B-B14F-4D97-AF65-F5344CB8AC3E}">
        <p14:creationId xmlns:p14="http://schemas.microsoft.com/office/powerpoint/2010/main" val="1441284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5">
            <a:extLst>
              <a:ext uri="{FF2B5EF4-FFF2-40B4-BE49-F238E27FC236}">
                <a16:creationId xmlns:a16="http://schemas.microsoft.com/office/drawing/2014/main" id="{F2EC8427-7D39-4ABC-AFE8-3E6C77051231}"/>
              </a:ext>
            </a:extLst>
          </p:cNvPr>
          <p:cNvPicPr>
            <a:picLocks noGrp="1" noChangeAspect="1"/>
          </p:cNvPicPr>
          <p:nvPr>
            <p:ph idx="1"/>
          </p:nvPr>
        </p:nvPicPr>
        <p:blipFill>
          <a:blip r:embed="rId2"/>
          <a:stretch>
            <a:fillRect/>
          </a:stretch>
        </p:blipFill>
        <p:spPr>
          <a:xfrm>
            <a:off x="5334000" y="1022452"/>
            <a:ext cx="6096000" cy="4813097"/>
          </a:xfrm>
        </p:spPr>
      </p:pic>
      <p:sp>
        <p:nvSpPr>
          <p:cNvPr id="4" name="Metin Yer Tutucusu 3">
            <a:extLst>
              <a:ext uri="{FF2B5EF4-FFF2-40B4-BE49-F238E27FC236}">
                <a16:creationId xmlns:a16="http://schemas.microsoft.com/office/drawing/2014/main" id="{1D64824F-1DBA-4BE0-B809-BFC528F1E597}"/>
              </a:ext>
            </a:extLst>
          </p:cNvPr>
          <p:cNvSpPr>
            <a:spLocks noGrp="1"/>
          </p:cNvSpPr>
          <p:nvPr>
            <p:ph type="body" sz="half" idx="2"/>
          </p:nvPr>
        </p:nvSpPr>
        <p:spPr>
          <a:xfrm>
            <a:off x="762000" y="1452114"/>
            <a:ext cx="3810000" cy="4859547"/>
          </a:xfrm>
        </p:spPr>
        <p:txBody>
          <a:bodyPr vert="horz" lIns="91440" tIns="45720" rIns="91440" bIns="45720" rtlCol="0" anchor="t">
            <a:normAutofit/>
          </a:bodyPr>
          <a:lstStyle/>
          <a:p>
            <a:r>
              <a:rPr lang="tr-TR">
                <a:solidFill>
                  <a:srgbClr val="FFFFFF"/>
                </a:solidFill>
                <a:ea typeface="+mn-lt"/>
                <a:cs typeface="+mn-lt"/>
              </a:rPr>
              <a:t>En çok katılımın gerçekleştiği 5 ülke filtrelenerek yeni bir veri setine atanmıştır ve bu yeni veri seti ile en çok katılımın sağlandığı 5 ülkenin yaş aralıkları grafik ile gösterilmiştir.</a:t>
            </a:r>
            <a:endParaRPr lang="tr-TR">
              <a:solidFill>
                <a:srgbClr val="FFFFFF"/>
              </a:solidFill>
            </a:endParaRPr>
          </a:p>
          <a:p>
            <a:r>
              <a:rPr lang="tr-TR">
                <a:ea typeface="+mn-lt"/>
                <a:cs typeface="+mn-lt"/>
              </a:rPr>
              <a:t>Yaş aralığı en geniş olan grafik Birleşik Devletlere ait iken Hindistan diğer ülkelere kıyasla daha dar ve genç bir aralığa sahiptir. Bunların yanı sıra yaş aralığının en çok ABD ve Rusya’da olduğu görülmektedir. </a:t>
            </a:r>
            <a:endParaRPr lang="tr-TR"/>
          </a:p>
          <a:p>
            <a:endParaRPr lang="tr-TR" dirty="0"/>
          </a:p>
        </p:txBody>
      </p:sp>
      <p:sp>
        <p:nvSpPr>
          <p:cNvPr id="6" name="Metin kutusu 5">
            <a:extLst>
              <a:ext uri="{FF2B5EF4-FFF2-40B4-BE49-F238E27FC236}">
                <a16:creationId xmlns:a16="http://schemas.microsoft.com/office/drawing/2014/main" id="{9C34D1AA-C51E-48C7-88F6-98AE4C570695}"/>
              </a:ext>
            </a:extLst>
          </p:cNvPr>
          <p:cNvSpPr txBox="1"/>
          <p:nvPr/>
        </p:nvSpPr>
        <p:spPr>
          <a:xfrm>
            <a:off x="6090249" y="5975230"/>
            <a:ext cx="45547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a:ea typeface="+mn-lt"/>
                <a:cs typeface="+mn-lt"/>
              </a:rPr>
              <a:t>Şekil 7. Katılımcıların yaşadıkları ülkelere göre yaş dağılımları</a:t>
            </a:r>
            <a:endParaRPr lang="tr-TR"/>
          </a:p>
        </p:txBody>
      </p:sp>
    </p:spTree>
    <p:extLst>
      <p:ext uri="{BB962C8B-B14F-4D97-AF65-F5344CB8AC3E}">
        <p14:creationId xmlns:p14="http://schemas.microsoft.com/office/powerpoint/2010/main" val="1999111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5" descr="metin içeren bir resim&#10;&#10;Açıklama otomatik olarak oluşturuldu">
            <a:extLst>
              <a:ext uri="{FF2B5EF4-FFF2-40B4-BE49-F238E27FC236}">
                <a16:creationId xmlns:a16="http://schemas.microsoft.com/office/drawing/2014/main" id="{55E020F1-2A30-43C9-B476-69855E03EA48}"/>
              </a:ext>
            </a:extLst>
          </p:cNvPr>
          <p:cNvPicPr>
            <a:picLocks noGrp="1" noChangeAspect="1"/>
          </p:cNvPicPr>
          <p:nvPr>
            <p:ph idx="1"/>
          </p:nvPr>
        </p:nvPicPr>
        <p:blipFill>
          <a:blip r:embed="rId2"/>
          <a:stretch>
            <a:fillRect/>
          </a:stretch>
        </p:blipFill>
        <p:spPr>
          <a:xfrm>
            <a:off x="5567363" y="1028701"/>
            <a:ext cx="5629275" cy="4800600"/>
          </a:xfrm>
        </p:spPr>
      </p:pic>
      <p:sp>
        <p:nvSpPr>
          <p:cNvPr id="4" name="Metin Yer Tutucusu 3">
            <a:extLst>
              <a:ext uri="{FF2B5EF4-FFF2-40B4-BE49-F238E27FC236}">
                <a16:creationId xmlns:a16="http://schemas.microsoft.com/office/drawing/2014/main" id="{93BA5B19-498A-4F85-A26F-209636A53BF6}"/>
              </a:ext>
            </a:extLst>
          </p:cNvPr>
          <p:cNvSpPr>
            <a:spLocks noGrp="1"/>
          </p:cNvSpPr>
          <p:nvPr>
            <p:ph type="body" sz="half" idx="2"/>
          </p:nvPr>
        </p:nvSpPr>
        <p:spPr>
          <a:xfrm>
            <a:off x="934528" y="1524000"/>
            <a:ext cx="3810000" cy="3810001"/>
          </a:xfrm>
        </p:spPr>
        <p:txBody>
          <a:bodyPr vert="horz" lIns="91440" tIns="45720" rIns="91440" bIns="45720" rtlCol="0" anchor="t">
            <a:normAutofit/>
          </a:bodyPr>
          <a:lstStyle/>
          <a:p>
            <a:r>
              <a:rPr lang="tr-TR" dirty="0">
                <a:solidFill>
                  <a:srgbClr val="FFFFFF"/>
                </a:solidFill>
              </a:rPr>
              <a:t>Ankete katılanlara çalışma durumları sorulmuştur ve katılımcıların yanıtları </a:t>
            </a:r>
            <a:r>
              <a:rPr lang="tr-TR" dirty="0">
                <a:solidFill>
                  <a:srgbClr val="FFFFFF"/>
                </a:solidFill>
                <a:ea typeface="+mn-lt"/>
                <a:cs typeface="+mn-lt"/>
              </a:rPr>
              <a:t>"EmploymentStatus"</a:t>
            </a:r>
            <a:r>
              <a:rPr lang="tr-TR" dirty="0">
                <a:solidFill>
                  <a:srgbClr val="FFFFFF"/>
                </a:solidFill>
              </a:rPr>
              <a:t> değişkenine kaydedilmiştir. Verilen yanıtlarına göre </a:t>
            </a:r>
            <a:r>
              <a:rPr lang="tr-TR">
                <a:solidFill>
                  <a:srgbClr val="FFFFFF"/>
                </a:solidFill>
                <a:ea typeface="+mn-lt"/>
                <a:cs typeface="+mn-lt"/>
              </a:rPr>
              <a:t>ankete katılanların %65'i tam zamanlı bir işte çalışmaktadır, %12.6'sı çalışmamakta fakat iş aramaktadır. Genel olarak katılımcıların %78.5'i çalışmakta, %18.3'ü çalışmamakta, %2.5'i çalışma durumunu belirtmek istememekte ve %0.7'si ise emekli olmaktadır.</a:t>
            </a:r>
            <a:endParaRPr lang="tr-TR">
              <a:solidFill>
                <a:srgbClr val="FFFFFF"/>
              </a:solidFill>
            </a:endParaRPr>
          </a:p>
        </p:txBody>
      </p:sp>
      <p:sp>
        <p:nvSpPr>
          <p:cNvPr id="6" name="Metin kutusu 5">
            <a:extLst>
              <a:ext uri="{FF2B5EF4-FFF2-40B4-BE49-F238E27FC236}">
                <a16:creationId xmlns:a16="http://schemas.microsoft.com/office/drawing/2014/main" id="{2BECA2B3-BA2C-4DFB-AC64-43B146C7019D}"/>
              </a:ext>
            </a:extLst>
          </p:cNvPr>
          <p:cNvSpPr txBox="1"/>
          <p:nvPr/>
        </p:nvSpPr>
        <p:spPr>
          <a:xfrm>
            <a:off x="6694098" y="5888966"/>
            <a:ext cx="429595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a:ea typeface="+mn-lt"/>
                <a:cs typeface="+mn-lt"/>
              </a:rPr>
              <a:t>Şekil 8. Katılımcıların çalışma durumları</a:t>
            </a:r>
            <a:endParaRPr lang="tr-TR" sz="1400"/>
          </a:p>
        </p:txBody>
      </p:sp>
    </p:spTree>
    <p:extLst>
      <p:ext uri="{BB962C8B-B14F-4D97-AF65-F5344CB8AC3E}">
        <p14:creationId xmlns:p14="http://schemas.microsoft.com/office/powerpoint/2010/main" val="2285487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D8BD86-41E9-4A55-8FF5-5AEB7F7606CA}"/>
              </a:ext>
            </a:extLst>
          </p:cNvPr>
          <p:cNvSpPr>
            <a:spLocks noGrp="1"/>
          </p:cNvSpPr>
          <p:nvPr>
            <p:ph type="title"/>
          </p:nvPr>
        </p:nvSpPr>
        <p:spPr/>
        <p:txBody>
          <a:bodyPr vert="horz" lIns="91440" tIns="45720" rIns="91440" bIns="45720" rtlCol="0" anchor="ctr">
            <a:noAutofit/>
          </a:bodyPr>
          <a:lstStyle/>
          <a:p>
            <a:r>
              <a:rPr lang="tr-TR" sz="1600" dirty="0">
                <a:ea typeface="+mj-lt"/>
                <a:cs typeface="+mj-lt"/>
              </a:rPr>
              <a:t>Anketörler, çalışma durumlarını “çalışmıyorum fakat iş arıyorum”, “çalışmıyorum ve iş aramıyorum” ve “çalışma durumumu belirtmek istemiyorum” olarak cevaplayan katılımcılara yüksek dereceli bir okulda okuyup okumadıklarını sormuştur. Katılımcıların bu soruya verdikleri cevaplar “</a:t>
            </a:r>
            <a:r>
              <a:rPr lang="tr-TR" sz="1600" dirty="0" err="1">
                <a:ea typeface="+mj-lt"/>
                <a:cs typeface="+mj-lt"/>
              </a:rPr>
              <a:t>StudentStatus</a:t>
            </a:r>
            <a:r>
              <a:rPr lang="tr-TR" sz="1600" dirty="0">
                <a:ea typeface="+mj-lt"/>
                <a:cs typeface="+mj-lt"/>
              </a:rPr>
              <a:t>” kolonunda yer almaktadır. Verilen cevaplara göre katılımcıların eğitim seviyeleri belirlenecektir.</a:t>
            </a:r>
            <a:endParaRPr lang="tr-TR" sz="1600" dirty="0"/>
          </a:p>
          <a:p>
            <a:endParaRPr lang="tr-TR" sz="1800" dirty="0"/>
          </a:p>
        </p:txBody>
      </p:sp>
      <p:sp>
        <p:nvSpPr>
          <p:cNvPr id="3" name="Metin Yer Tutucusu 2">
            <a:extLst>
              <a:ext uri="{FF2B5EF4-FFF2-40B4-BE49-F238E27FC236}">
                <a16:creationId xmlns:a16="http://schemas.microsoft.com/office/drawing/2014/main" id="{492C8F24-E832-4714-AEFB-743FBF50F9CA}"/>
              </a:ext>
            </a:extLst>
          </p:cNvPr>
          <p:cNvSpPr>
            <a:spLocks noGrp="1"/>
          </p:cNvSpPr>
          <p:nvPr>
            <p:ph type="body" idx="1"/>
          </p:nvPr>
        </p:nvSpPr>
        <p:spPr>
          <a:xfrm>
            <a:off x="704491" y="2472905"/>
            <a:ext cx="5151119" cy="1308338"/>
          </a:xfrm>
        </p:spPr>
        <p:txBody>
          <a:bodyPr vert="horz" lIns="91440" tIns="45720" rIns="91440" bIns="45720" rtlCol="0" anchor="b">
            <a:noAutofit/>
          </a:bodyPr>
          <a:lstStyle/>
          <a:p>
            <a:r>
              <a:rPr lang="tr-TR" sz="1400" b="0">
                <a:solidFill>
                  <a:srgbClr val="FFFFFF"/>
                </a:solidFill>
                <a:ea typeface="+mn-lt"/>
                <a:cs typeface="+mn-lt"/>
              </a:rPr>
              <a:t>İstatistikler ankete katılanların %76.64’ünün yüksek dereceli bir okulda eğitim aldıklarını söylemektedir. Katılımcılara veri bilimi becerilerini geliştirmeye odaklı olup olmadıkları sorulmuştur.</a:t>
            </a:r>
            <a:endParaRPr lang="tr-TR" sz="1400">
              <a:solidFill>
                <a:srgbClr val="FFFFFF"/>
              </a:solidFill>
            </a:endParaRPr>
          </a:p>
          <a:p>
            <a:endParaRPr lang="tr-TR" dirty="0"/>
          </a:p>
        </p:txBody>
      </p:sp>
      <p:pic>
        <p:nvPicPr>
          <p:cNvPr id="7" name="Resim 7" descr="metin, ekran görüntüsü, ekran, siyah içeren bir resim&#10;&#10;Açıklama otomatik olarak oluşturuldu">
            <a:extLst>
              <a:ext uri="{FF2B5EF4-FFF2-40B4-BE49-F238E27FC236}">
                <a16:creationId xmlns:a16="http://schemas.microsoft.com/office/drawing/2014/main" id="{2178E111-83E3-49A6-945F-289AA5766AC0}"/>
              </a:ext>
            </a:extLst>
          </p:cNvPr>
          <p:cNvPicPr>
            <a:picLocks noGrp="1" noChangeAspect="1"/>
          </p:cNvPicPr>
          <p:nvPr>
            <p:ph sz="half" idx="2"/>
          </p:nvPr>
        </p:nvPicPr>
        <p:blipFill>
          <a:blip r:embed="rId2"/>
          <a:stretch>
            <a:fillRect/>
          </a:stretch>
        </p:blipFill>
        <p:spPr>
          <a:xfrm>
            <a:off x="817388" y="3425137"/>
            <a:ext cx="4609021" cy="2581275"/>
          </a:xfrm>
        </p:spPr>
      </p:pic>
      <p:sp>
        <p:nvSpPr>
          <p:cNvPr id="5" name="Metin Yer Tutucusu 4">
            <a:extLst>
              <a:ext uri="{FF2B5EF4-FFF2-40B4-BE49-F238E27FC236}">
                <a16:creationId xmlns:a16="http://schemas.microsoft.com/office/drawing/2014/main" id="{256E7C45-3FE8-4FCF-91C5-D730694B16A8}"/>
              </a:ext>
            </a:extLst>
          </p:cNvPr>
          <p:cNvSpPr>
            <a:spLocks noGrp="1"/>
          </p:cNvSpPr>
          <p:nvPr>
            <p:ph type="body" sz="quarter" idx="3"/>
          </p:nvPr>
        </p:nvSpPr>
        <p:spPr>
          <a:xfrm>
            <a:off x="6278878" y="3019245"/>
            <a:ext cx="5151122" cy="761999"/>
          </a:xfrm>
        </p:spPr>
        <p:txBody>
          <a:bodyPr vert="horz" lIns="91440" tIns="45720" rIns="91440" bIns="45720" rtlCol="0" anchor="b">
            <a:noAutofit/>
          </a:bodyPr>
          <a:lstStyle/>
          <a:p>
            <a:r>
              <a:rPr lang="tr-TR" sz="1400" b="0" dirty="0">
                <a:solidFill>
                  <a:srgbClr val="FFFFFF"/>
                </a:solidFill>
                <a:ea typeface="+mn-lt"/>
                <a:cs typeface="+mn-lt"/>
              </a:rPr>
              <a:t>Katılımcıların %62’si veri bilimi becerilerini geliştirmeye odaklandıklarını söylemektedir. Anketörlerin, ne kadar süredir veri bilimi ile ilgilendikleri sorusuna katılımcıların vermiş oldukları cevaplar aşağıdaki </a:t>
            </a:r>
            <a:r>
              <a:rPr lang="tr-TR" sz="1400" b="0">
                <a:solidFill>
                  <a:srgbClr val="FFFFFF"/>
                </a:solidFill>
                <a:ea typeface="+mn-lt"/>
                <a:cs typeface="+mn-lt"/>
              </a:rPr>
              <a:t>gibidir</a:t>
            </a:r>
            <a:r>
              <a:rPr lang="tr-TR" sz="1400" b="0" dirty="0">
                <a:solidFill>
                  <a:srgbClr val="FFFFFF"/>
                </a:solidFill>
                <a:ea typeface="+mn-lt"/>
                <a:cs typeface="+mn-lt"/>
              </a:rPr>
              <a:t>.</a:t>
            </a:r>
            <a:endParaRPr lang="tr-TR" sz="1400" dirty="0">
              <a:solidFill>
                <a:srgbClr val="FFFFFF"/>
              </a:solidFill>
            </a:endParaRPr>
          </a:p>
          <a:p>
            <a:endParaRPr lang="tr-TR" dirty="0"/>
          </a:p>
        </p:txBody>
      </p:sp>
      <p:pic>
        <p:nvPicPr>
          <p:cNvPr id="8" name="Resim 8" descr="metin içeren bir resim&#10;&#10;Açıklama otomatik olarak oluşturuldu">
            <a:extLst>
              <a:ext uri="{FF2B5EF4-FFF2-40B4-BE49-F238E27FC236}">
                <a16:creationId xmlns:a16="http://schemas.microsoft.com/office/drawing/2014/main" id="{ED0F1B9C-E252-4B4B-96D0-1560265BD511}"/>
              </a:ext>
            </a:extLst>
          </p:cNvPr>
          <p:cNvPicPr>
            <a:picLocks noGrp="1" noChangeAspect="1"/>
          </p:cNvPicPr>
          <p:nvPr>
            <p:ph sz="quarter" idx="4"/>
          </p:nvPr>
        </p:nvPicPr>
        <p:blipFill>
          <a:blip r:embed="rId3"/>
          <a:stretch>
            <a:fillRect/>
          </a:stretch>
        </p:blipFill>
        <p:spPr>
          <a:xfrm>
            <a:off x="6101146" y="3436189"/>
            <a:ext cx="4744586" cy="2674189"/>
          </a:xfrm>
        </p:spPr>
      </p:pic>
      <p:sp>
        <p:nvSpPr>
          <p:cNvPr id="9" name="Metin kutusu 8">
            <a:extLst>
              <a:ext uri="{FF2B5EF4-FFF2-40B4-BE49-F238E27FC236}">
                <a16:creationId xmlns:a16="http://schemas.microsoft.com/office/drawing/2014/main" id="{F8280F38-D571-43AA-987E-0973DBAA6D08}"/>
              </a:ext>
            </a:extLst>
          </p:cNvPr>
          <p:cNvSpPr txBox="1"/>
          <p:nvPr/>
        </p:nvSpPr>
        <p:spPr>
          <a:xfrm>
            <a:off x="1374476" y="6104626"/>
            <a:ext cx="392214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a:t>Şekil 9. Katılımcıların eğitim statüsü</a:t>
            </a:r>
            <a:endParaRPr lang="tr-TR" sz="1200" b="1" dirty="0"/>
          </a:p>
        </p:txBody>
      </p:sp>
      <p:sp>
        <p:nvSpPr>
          <p:cNvPr id="11" name="Metin kutusu 10">
            <a:extLst>
              <a:ext uri="{FF2B5EF4-FFF2-40B4-BE49-F238E27FC236}">
                <a16:creationId xmlns:a16="http://schemas.microsoft.com/office/drawing/2014/main" id="{7F80ED28-DBFE-4C6B-A185-7FE665D1EC78}"/>
              </a:ext>
            </a:extLst>
          </p:cNvPr>
          <p:cNvSpPr txBox="1"/>
          <p:nvPr/>
        </p:nvSpPr>
        <p:spPr>
          <a:xfrm>
            <a:off x="6104626" y="6147758"/>
            <a:ext cx="46266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a:ea typeface="+mn-lt"/>
                <a:cs typeface="+mn-lt"/>
              </a:rPr>
              <a:t>Şekil 10. Katılımcıların veri bilimi becerilerini geliştirme odakları</a:t>
            </a:r>
          </a:p>
        </p:txBody>
      </p:sp>
    </p:spTree>
    <p:extLst>
      <p:ext uri="{BB962C8B-B14F-4D97-AF65-F5344CB8AC3E}">
        <p14:creationId xmlns:p14="http://schemas.microsoft.com/office/powerpoint/2010/main" val="1006327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80EDD4EA-A750-47F4-9B21-382AF2C46E39}"/>
              </a:ext>
            </a:extLst>
          </p:cNvPr>
          <p:cNvSpPr>
            <a:spLocks noGrp="1"/>
          </p:cNvSpPr>
          <p:nvPr>
            <p:ph type="body" sz="half" idx="2"/>
          </p:nvPr>
        </p:nvSpPr>
        <p:spPr>
          <a:xfrm>
            <a:off x="833888" y="1380228"/>
            <a:ext cx="4011282" cy="4859546"/>
          </a:xfrm>
        </p:spPr>
        <p:txBody>
          <a:bodyPr vert="horz" lIns="91440" tIns="45720" rIns="91440" bIns="45720" rtlCol="0" anchor="t">
            <a:normAutofit/>
          </a:bodyPr>
          <a:lstStyle/>
          <a:p>
            <a:r>
              <a:rPr lang="tr-TR" dirty="0">
                <a:solidFill>
                  <a:srgbClr val="FFFFFF"/>
                </a:solidFill>
                <a:ea typeface="+mn-lt"/>
                <a:cs typeface="+mn-lt"/>
              </a:rPr>
              <a:t>Anketörlerin, ne kadar süredir veri bilimi ile ilgilendikleri sorusuna katılımcıların vermiş oldukları cevaplar yandaki gibi </a:t>
            </a:r>
            <a:r>
              <a:rPr lang="tr-TR" dirty="0" err="1">
                <a:solidFill>
                  <a:srgbClr val="FFFFFF"/>
                </a:solidFill>
                <a:ea typeface="+mn-lt"/>
                <a:cs typeface="+mn-lt"/>
              </a:rPr>
              <a:t>grafikleştirilmiştir</a:t>
            </a:r>
            <a:r>
              <a:rPr lang="tr-TR" dirty="0">
                <a:solidFill>
                  <a:srgbClr val="FFFFFF"/>
                </a:solidFill>
                <a:ea typeface="+mn-lt"/>
                <a:cs typeface="+mn-lt"/>
              </a:rPr>
              <a:t>. İstatistikler, katılımcıların %84 gibi büyük bir çoğunluğunun 2 yıldan kısa bir süredir veri bilimi ile ilgilendiklerini göstermektedir.</a:t>
            </a:r>
            <a:endParaRPr lang="tr-TR" dirty="0">
              <a:solidFill>
                <a:srgbClr val="FFFFFF"/>
              </a:solidFill>
            </a:endParaRPr>
          </a:p>
        </p:txBody>
      </p:sp>
      <p:sp>
        <p:nvSpPr>
          <p:cNvPr id="6" name="Metin kutusu 5">
            <a:extLst>
              <a:ext uri="{FF2B5EF4-FFF2-40B4-BE49-F238E27FC236}">
                <a16:creationId xmlns:a16="http://schemas.microsoft.com/office/drawing/2014/main" id="{DB4D31F4-2E2F-4970-B130-C5F2496F5126}"/>
              </a:ext>
            </a:extLst>
          </p:cNvPr>
          <p:cNvSpPr txBox="1"/>
          <p:nvPr/>
        </p:nvSpPr>
        <p:spPr>
          <a:xfrm>
            <a:off x="5845835" y="5960853"/>
            <a:ext cx="581995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a:ea typeface="+mn-lt"/>
                <a:cs typeface="+mn-lt"/>
              </a:rPr>
              <a:t>Şekil 11. Katılımcıların çalışma durumları ve yaşları arasındaki ilişki</a:t>
            </a:r>
            <a:endParaRPr lang="tr-TR" sz="1200"/>
          </a:p>
        </p:txBody>
      </p:sp>
      <p:pic>
        <p:nvPicPr>
          <p:cNvPr id="9" name="Resim 9">
            <a:extLst>
              <a:ext uri="{FF2B5EF4-FFF2-40B4-BE49-F238E27FC236}">
                <a16:creationId xmlns:a16="http://schemas.microsoft.com/office/drawing/2014/main" id="{DCB54896-337D-4563-8F4F-4AD81618CDF6}"/>
              </a:ext>
            </a:extLst>
          </p:cNvPr>
          <p:cNvPicPr>
            <a:picLocks noGrp="1" noChangeAspect="1"/>
          </p:cNvPicPr>
          <p:nvPr>
            <p:ph type="pic" idx="1"/>
          </p:nvPr>
        </p:nvPicPr>
        <p:blipFill rotWithShape="1">
          <a:blip r:embed="rId2"/>
          <a:srcRect t="3852" b="3852"/>
          <a:stretch/>
        </p:blipFill>
        <p:spPr>
          <a:xfrm>
            <a:off x="5535283" y="675737"/>
            <a:ext cx="5891992" cy="5218982"/>
          </a:xfrm>
        </p:spPr>
      </p:pic>
    </p:spTree>
    <p:extLst>
      <p:ext uri="{BB962C8B-B14F-4D97-AF65-F5344CB8AC3E}">
        <p14:creationId xmlns:p14="http://schemas.microsoft.com/office/powerpoint/2010/main" val="661193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D42651-68D2-416B-BA0A-37066D462CD3}"/>
              </a:ext>
            </a:extLst>
          </p:cNvPr>
          <p:cNvSpPr>
            <a:spLocks noGrp="1"/>
          </p:cNvSpPr>
          <p:nvPr>
            <p:ph type="title"/>
          </p:nvPr>
        </p:nvSpPr>
        <p:spPr>
          <a:xfrm>
            <a:off x="1006415" y="948906"/>
            <a:ext cx="10668000" cy="1524000"/>
          </a:xfrm>
        </p:spPr>
        <p:txBody>
          <a:bodyPr vert="horz" lIns="91440" tIns="45720" rIns="91440" bIns="45720" rtlCol="0" anchor="ctr">
            <a:noAutofit/>
          </a:bodyPr>
          <a:lstStyle/>
          <a:p>
            <a:r>
              <a:rPr lang="tr-TR" sz="1600">
                <a:ea typeface="+mj-lt"/>
                <a:cs typeface="+mj-lt"/>
              </a:rPr>
              <a:t>Katılımcılara mesleklerinin ne olduğu sorulmaktadır.  Katılımcıların %20.5' i Veri Bilimci, %14.8'i Yazılım Mühendisi, %10.4'ü farklı meslek sahibi, %10.2'si Veri Analisti olduklarını söylemektedirler. Kaggle kullanıcılarının yaklaşık% 45'i Veri Bilimciler, Yazılım Geliştiriciler / Mühendisler veya Veri Analistleridir.</a:t>
            </a:r>
            <a:endParaRPr lang="tr-TR" sz="1600"/>
          </a:p>
          <a:p>
            <a:endParaRPr lang="tr-TR" dirty="0"/>
          </a:p>
        </p:txBody>
      </p:sp>
      <p:pic>
        <p:nvPicPr>
          <p:cNvPr id="5" name="Resim 5" descr="metin içeren bir resim&#10;&#10;Açıklama otomatik olarak oluşturuldu">
            <a:extLst>
              <a:ext uri="{FF2B5EF4-FFF2-40B4-BE49-F238E27FC236}">
                <a16:creationId xmlns:a16="http://schemas.microsoft.com/office/drawing/2014/main" id="{60EC4A53-6127-4EFA-8586-9F3DB3B9F87C}"/>
              </a:ext>
            </a:extLst>
          </p:cNvPr>
          <p:cNvPicPr>
            <a:picLocks noGrp="1" noChangeAspect="1"/>
          </p:cNvPicPr>
          <p:nvPr>
            <p:ph sz="half" idx="1"/>
          </p:nvPr>
        </p:nvPicPr>
        <p:blipFill>
          <a:blip r:embed="rId2"/>
          <a:stretch>
            <a:fillRect/>
          </a:stretch>
        </p:blipFill>
        <p:spPr>
          <a:xfrm>
            <a:off x="1335199" y="2099093"/>
            <a:ext cx="4220382" cy="3810001"/>
          </a:xfrm>
        </p:spPr>
      </p:pic>
      <p:pic>
        <p:nvPicPr>
          <p:cNvPr id="6" name="Resim 6">
            <a:extLst>
              <a:ext uri="{FF2B5EF4-FFF2-40B4-BE49-F238E27FC236}">
                <a16:creationId xmlns:a16="http://schemas.microsoft.com/office/drawing/2014/main" id="{1F5EDD83-F78B-4992-B5E9-7D5B38B8C53F}"/>
              </a:ext>
            </a:extLst>
          </p:cNvPr>
          <p:cNvPicPr>
            <a:picLocks noGrp="1" noChangeAspect="1"/>
          </p:cNvPicPr>
          <p:nvPr>
            <p:ph sz="half" idx="2"/>
          </p:nvPr>
        </p:nvPicPr>
        <p:blipFill>
          <a:blip r:embed="rId3"/>
          <a:stretch>
            <a:fillRect/>
          </a:stretch>
        </p:blipFill>
        <p:spPr>
          <a:xfrm>
            <a:off x="6434130" y="2099093"/>
            <a:ext cx="4337413" cy="3810001"/>
          </a:xfrm>
        </p:spPr>
      </p:pic>
      <p:sp>
        <p:nvSpPr>
          <p:cNvPr id="7" name="Metin kutusu 6">
            <a:extLst>
              <a:ext uri="{FF2B5EF4-FFF2-40B4-BE49-F238E27FC236}">
                <a16:creationId xmlns:a16="http://schemas.microsoft.com/office/drawing/2014/main" id="{59A8A834-E0CA-4923-B6BE-BBD675C6AD1A}"/>
              </a:ext>
            </a:extLst>
          </p:cNvPr>
          <p:cNvSpPr txBox="1"/>
          <p:nvPr/>
        </p:nvSpPr>
        <p:spPr>
          <a:xfrm>
            <a:off x="1331343" y="6061494"/>
            <a:ext cx="445410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dirty="0"/>
              <a:t>Şekil 12.  </a:t>
            </a:r>
            <a:r>
              <a:rPr lang="tr-TR" sz="1200" b="1">
                <a:ea typeface="+mn-lt"/>
                <a:cs typeface="+mn-lt"/>
              </a:rPr>
              <a:t>Katılımcıların uğraştıkları mesleklere ait tablo</a:t>
            </a:r>
          </a:p>
          <a:p>
            <a:endParaRPr lang="tr-TR" sz="1200" b="1" dirty="0"/>
          </a:p>
        </p:txBody>
      </p:sp>
      <p:sp>
        <p:nvSpPr>
          <p:cNvPr id="8" name="Metin kutusu 7">
            <a:extLst>
              <a:ext uri="{FF2B5EF4-FFF2-40B4-BE49-F238E27FC236}">
                <a16:creationId xmlns:a16="http://schemas.microsoft.com/office/drawing/2014/main" id="{72553930-A2B1-41EB-BF12-09240A48E4F0}"/>
              </a:ext>
            </a:extLst>
          </p:cNvPr>
          <p:cNvSpPr txBox="1"/>
          <p:nvPr/>
        </p:nvSpPr>
        <p:spPr>
          <a:xfrm>
            <a:off x="6435305" y="6061495"/>
            <a:ext cx="498606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a:ea typeface="+mn-lt"/>
                <a:cs typeface="+mn-lt"/>
              </a:rPr>
              <a:t>Şekil 13.  Katılımcıların uğraştıkları mesleklere ait grafik</a:t>
            </a:r>
            <a:endParaRPr lang="tr-TR" sz="1400"/>
          </a:p>
        </p:txBody>
      </p:sp>
    </p:spTree>
    <p:extLst>
      <p:ext uri="{BB962C8B-B14F-4D97-AF65-F5344CB8AC3E}">
        <p14:creationId xmlns:p14="http://schemas.microsoft.com/office/powerpoint/2010/main" val="2858180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5" descr="metin, ekran görüntüsü, ekran, siyah içeren bir resim&#10;&#10;Açıklama otomatik olarak oluşturuldu">
            <a:extLst>
              <a:ext uri="{FF2B5EF4-FFF2-40B4-BE49-F238E27FC236}">
                <a16:creationId xmlns:a16="http://schemas.microsoft.com/office/drawing/2014/main" id="{12A688C5-EAD5-42B9-8EB3-D73E8499A45E}"/>
              </a:ext>
            </a:extLst>
          </p:cNvPr>
          <p:cNvPicPr>
            <a:picLocks noGrp="1" noChangeAspect="1"/>
          </p:cNvPicPr>
          <p:nvPr>
            <p:ph idx="1"/>
          </p:nvPr>
        </p:nvPicPr>
        <p:blipFill>
          <a:blip r:embed="rId2"/>
          <a:stretch>
            <a:fillRect/>
          </a:stretch>
        </p:blipFill>
        <p:spPr>
          <a:xfrm>
            <a:off x="5508401" y="675737"/>
            <a:ext cx="5747197" cy="5334000"/>
          </a:xfrm>
        </p:spPr>
      </p:pic>
      <p:sp>
        <p:nvSpPr>
          <p:cNvPr id="4" name="Metin Yer Tutucusu 3">
            <a:extLst>
              <a:ext uri="{FF2B5EF4-FFF2-40B4-BE49-F238E27FC236}">
                <a16:creationId xmlns:a16="http://schemas.microsoft.com/office/drawing/2014/main" id="{CB8948B1-FEDF-4E93-913F-66FDD5348353}"/>
              </a:ext>
            </a:extLst>
          </p:cNvPr>
          <p:cNvSpPr>
            <a:spLocks noGrp="1"/>
          </p:cNvSpPr>
          <p:nvPr>
            <p:ph type="body" sz="half" idx="2"/>
          </p:nvPr>
        </p:nvSpPr>
        <p:spPr>
          <a:xfrm>
            <a:off x="833887" y="1250831"/>
            <a:ext cx="3810000" cy="4068793"/>
          </a:xfrm>
        </p:spPr>
        <p:txBody>
          <a:bodyPr vert="horz" lIns="91440" tIns="45720" rIns="91440" bIns="45720" rtlCol="0" anchor="t">
            <a:normAutofit fontScale="92500" lnSpcReduction="10000"/>
          </a:bodyPr>
          <a:lstStyle/>
          <a:p>
            <a:r>
              <a:rPr lang="tr-TR">
                <a:solidFill>
                  <a:srgbClr val="FFFFFF"/>
                </a:solidFill>
                <a:ea typeface="+mn-lt"/>
                <a:cs typeface="+mn-lt"/>
              </a:rPr>
              <a:t>Bu ankete katılım sağlayanlara günlük hayatta kullanmış oldukları araçların neler olduğu sorulmuştur. Yandaki tablo katılımcıların günlük hayatlarında kullandıkları araçları göstermektedir. Kullanıcıların %40.7'si dizüstü bilgisayar(Macbook), %10.1'i oyun bilgisayarı, %7.4'ü dizüstü bilgisayar ve bulut hizmeti, %7.2'si iş istasyonu (teknik) bilgisayarı, %6.3'ü dizüstü veya iş istasyonu ve yerel BT destekli sunucuları kullandıklarını söylemektedirler. Genel olarak çoğunluğun %40.7 oranında dizüstü bilgisayar kullandıkları tespit edilmiştir.</a:t>
            </a:r>
          </a:p>
          <a:p>
            <a:endParaRPr lang="tr-TR" dirty="0"/>
          </a:p>
        </p:txBody>
      </p:sp>
      <p:sp>
        <p:nvSpPr>
          <p:cNvPr id="7" name="Metin kutusu 6">
            <a:extLst>
              <a:ext uri="{FF2B5EF4-FFF2-40B4-BE49-F238E27FC236}">
                <a16:creationId xmlns:a16="http://schemas.microsoft.com/office/drawing/2014/main" id="{B080DFEA-DBA6-4A34-8D15-B270EC6B1533}"/>
              </a:ext>
            </a:extLst>
          </p:cNvPr>
          <p:cNvSpPr txBox="1"/>
          <p:nvPr/>
        </p:nvSpPr>
        <p:spPr>
          <a:xfrm>
            <a:off x="6334664" y="6090249"/>
            <a:ext cx="597810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a:t>Şekil 14. Katılımcıların Günlük hayatta kullandıkları araçlar </a:t>
            </a:r>
          </a:p>
        </p:txBody>
      </p:sp>
    </p:spTree>
    <p:extLst>
      <p:ext uri="{BB962C8B-B14F-4D97-AF65-F5344CB8AC3E}">
        <p14:creationId xmlns:p14="http://schemas.microsoft.com/office/powerpoint/2010/main" val="4273630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5" descr="metin, ekran görüntüsü, siyah içeren bir resim&#10;&#10;Açıklama otomatik olarak oluşturuldu">
            <a:extLst>
              <a:ext uri="{FF2B5EF4-FFF2-40B4-BE49-F238E27FC236}">
                <a16:creationId xmlns:a16="http://schemas.microsoft.com/office/drawing/2014/main" id="{5E274FDE-A881-47B0-84CF-900EC6E45C69}"/>
              </a:ext>
            </a:extLst>
          </p:cNvPr>
          <p:cNvPicPr>
            <a:picLocks noGrp="1" noChangeAspect="1"/>
          </p:cNvPicPr>
          <p:nvPr>
            <p:ph idx="1"/>
          </p:nvPr>
        </p:nvPicPr>
        <p:blipFill>
          <a:blip r:embed="rId2"/>
          <a:stretch>
            <a:fillRect/>
          </a:stretch>
        </p:blipFill>
        <p:spPr>
          <a:xfrm>
            <a:off x="5572755" y="767483"/>
            <a:ext cx="5215925" cy="4920471"/>
          </a:xfrm>
        </p:spPr>
      </p:pic>
      <p:sp>
        <p:nvSpPr>
          <p:cNvPr id="4" name="Metin Yer Tutucusu 3">
            <a:extLst>
              <a:ext uri="{FF2B5EF4-FFF2-40B4-BE49-F238E27FC236}">
                <a16:creationId xmlns:a16="http://schemas.microsoft.com/office/drawing/2014/main" id="{2CCED851-09AF-46F8-9323-0EF3820C3835}"/>
              </a:ext>
            </a:extLst>
          </p:cNvPr>
          <p:cNvSpPr>
            <a:spLocks noGrp="1"/>
          </p:cNvSpPr>
          <p:nvPr>
            <p:ph type="body" sz="half" idx="2"/>
          </p:nvPr>
        </p:nvSpPr>
        <p:spPr>
          <a:xfrm>
            <a:off x="790755" y="1710906"/>
            <a:ext cx="3810000" cy="3810001"/>
          </a:xfrm>
        </p:spPr>
        <p:txBody>
          <a:bodyPr vert="horz" lIns="91440" tIns="45720" rIns="91440" bIns="45720" rtlCol="0" anchor="t">
            <a:normAutofit/>
          </a:bodyPr>
          <a:lstStyle/>
          <a:p>
            <a:r>
              <a:rPr lang="tr-TR" dirty="0">
                <a:solidFill>
                  <a:srgbClr val="FFFFFF"/>
                </a:solidFill>
              </a:rPr>
              <a:t>Burada katılımcıların günlük hayatta kullanmış oldukları programlara ait yüzdelikler gösterilmiştir. Bu sonuçlara göre katılımcıların </a:t>
            </a:r>
            <a:r>
              <a:rPr lang="tr-TR">
                <a:solidFill>
                  <a:srgbClr val="FFFFFF"/>
                </a:solidFill>
                <a:ea typeface="+mn-lt"/>
                <a:cs typeface="+mn-lt"/>
              </a:rPr>
              <a:t>%63 gibi büyük bir kısmı veri analizleri sırasında Python'ı tercih etmektedir. R ise %24 kullanım oranıyla Python'dan sonra en çok tercih edilen dil olmuştur. </a:t>
            </a:r>
            <a:endParaRPr lang="tr-TR">
              <a:solidFill>
                <a:srgbClr val="FFFFFF"/>
              </a:solidFill>
            </a:endParaRPr>
          </a:p>
        </p:txBody>
      </p:sp>
      <p:sp>
        <p:nvSpPr>
          <p:cNvPr id="6" name="Metin kutusu 5">
            <a:extLst>
              <a:ext uri="{FF2B5EF4-FFF2-40B4-BE49-F238E27FC236}">
                <a16:creationId xmlns:a16="http://schemas.microsoft.com/office/drawing/2014/main" id="{322BCA58-D2C9-45ED-B419-83AF2785C0F7}"/>
              </a:ext>
            </a:extLst>
          </p:cNvPr>
          <p:cNvSpPr txBox="1"/>
          <p:nvPr/>
        </p:nvSpPr>
        <p:spPr>
          <a:xfrm>
            <a:off x="6090249" y="5788324"/>
            <a:ext cx="5029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a:ea typeface="+mn-lt"/>
                <a:cs typeface="+mn-lt"/>
              </a:rPr>
              <a:t>Şekil 15. Katılımcıların Günlük hayatta kullandıkları dillere ait tablo</a:t>
            </a:r>
            <a:endParaRPr lang="tr-TR" sz="1200">
              <a:ea typeface="+mn-lt"/>
              <a:cs typeface="+mn-lt"/>
            </a:endParaRPr>
          </a:p>
        </p:txBody>
      </p:sp>
    </p:spTree>
    <p:extLst>
      <p:ext uri="{BB962C8B-B14F-4D97-AF65-F5344CB8AC3E}">
        <p14:creationId xmlns:p14="http://schemas.microsoft.com/office/powerpoint/2010/main" val="1517108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30B53E-31C3-4B81-9438-40AE61F05A60}"/>
              </a:ext>
            </a:extLst>
          </p:cNvPr>
          <p:cNvSpPr>
            <a:spLocks noGrp="1"/>
          </p:cNvSpPr>
          <p:nvPr>
            <p:ph type="title"/>
          </p:nvPr>
        </p:nvSpPr>
        <p:spPr/>
        <p:txBody>
          <a:bodyPr/>
          <a:lstStyle/>
          <a:p>
            <a:r>
              <a:rPr lang="tr-TR" dirty="0">
                <a:ea typeface="+mj-lt"/>
                <a:cs typeface="+mj-lt"/>
              </a:rPr>
              <a:t>HAZIRLAYANLAR</a:t>
            </a:r>
            <a:endParaRPr lang="tr-TR" dirty="0"/>
          </a:p>
        </p:txBody>
      </p:sp>
      <p:sp>
        <p:nvSpPr>
          <p:cNvPr id="3" name="İçerik Yer Tutucusu 2">
            <a:extLst>
              <a:ext uri="{FF2B5EF4-FFF2-40B4-BE49-F238E27FC236}">
                <a16:creationId xmlns:a16="http://schemas.microsoft.com/office/drawing/2014/main" id="{E2881B95-1FD5-4011-A038-22902E15EE63}"/>
              </a:ext>
            </a:extLst>
          </p:cNvPr>
          <p:cNvSpPr>
            <a:spLocks noGrp="1"/>
          </p:cNvSpPr>
          <p:nvPr>
            <p:ph idx="1"/>
          </p:nvPr>
        </p:nvSpPr>
        <p:spPr/>
        <p:txBody>
          <a:bodyPr vert="horz" lIns="91440" tIns="45720" rIns="91440" bIns="45720" rtlCol="0" anchor="t">
            <a:normAutofit/>
          </a:bodyPr>
          <a:lstStyle/>
          <a:p>
            <a:pPr marL="285750" indent="-285750">
              <a:lnSpc>
                <a:spcPct val="100000"/>
              </a:lnSpc>
              <a:spcBef>
                <a:spcPts val="900"/>
              </a:spcBef>
              <a:buFont typeface="Garamond,Serif" panose="020B0604020202020204" pitchFamily="34" charset="0"/>
              <a:buChar char="◦"/>
            </a:pPr>
            <a:r>
              <a:rPr lang="tr-TR" b="1" dirty="0">
                <a:solidFill>
                  <a:srgbClr val="FFFFFF"/>
                </a:solidFill>
                <a:ea typeface="+mn-lt"/>
                <a:cs typeface="+mn-lt"/>
              </a:rPr>
              <a:t>ÖMER ŞEN</a:t>
            </a:r>
            <a:endParaRPr lang="en-US" b="1">
              <a:solidFill>
                <a:srgbClr val="FFFFFF"/>
              </a:solidFill>
              <a:ea typeface="+mn-lt"/>
              <a:cs typeface="+mn-lt"/>
            </a:endParaRPr>
          </a:p>
          <a:p>
            <a:pPr marL="285750" indent="-285750">
              <a:lnSpc>
                <a:spcPct val="100000"/>
              </a:lnSpc>
              <a:spcBef>
                <a:spcPts val="900"/>
              </a:spcBef>
              <a:buFont typeface="Garamond,Serif" panose="020B0604020202020204" pitchFamily="34" charset="0"/>
              <a:buChar char="◦"/>
            </a:pPr>
            <a:r>
              <a:rPr lang="tr-TR" b="1" dirty="0">
                <a:solidFill>
                  <a:srgbClr val="FFFFFF"/>
                </a:solidFill>
                <a:ea typeface="+mn-lt"/>
                <a:cs typeface="+mn-lt"/>
              </a:rPr>
              <a:t>ZEHRA HACIOĞLU</a:t>
            </a:r>
            <a:endParaRPr lang="en-US" b="1">
              <a:solidFill>
                <a:srgbClr val="FFFFFF"/>
              </a:solidFill>
              <a:ea typeface="+mn-lt"/>
              <a:cs typeface="+mn-lt"/>
            </a:endParaRPr>
          </a:p>
          <a:p>
            <a:pPr marL="285750" indent="-285750">
              <a:lnSpc>
                <a:spcPct val="100000"/>
              </a:lnSpc>
              <a:spcBef>
                <a:spcPts val="900"/>
              </a:spcBef>
              <a:buFont typeface="Garamond,Serif" panose="020B0604020202020204" pitchFamily="34" charset="0"/>
              <a:buChar char="◦"/>
            </a:pPr>
            <a:r>
              <a:rPr lang="tr-TR" b="1" dirty="0">
                <a:solidFill>
                  <a:srgbClr val="FFFFFF"/>
                </a:solidFill>
                <a:ea typeface="+mn-lt"/>
                <a:cs typeface="+mn-lt"/>
              </a:rPr>
              <a:t>ARZUM GÜRSOY</a:t>
            </a:r>
            <a:endParaRPr lang="en-US" b="1">
              <a:solidFill>
                <a:srgbClr val="FFFFFF"/>
              </a:solidFill>
              <a:ea typeface="+mn-lt"/>
              <a:cs typeface="+mn-lt"/>
            </a:endParaRPr>
          </a:p>
          <a:p>
            <a:pPr marL="285750" indent="-285750">
              <a:lnSpc>
                <a:spcPct val="100000"/>
              </a:lnSpc>
              <a:spcBef>
                <a:spcPts val="900"/>
              </a:spcBef>
              <a:buFont typeface="Garamond,Serif" panose="020B0604020202020204" pitchFamily="34" charset="0"/>
              <a:buChar char="◦"/>
            </a:pPr>
            <a:r>
              <a:rPr lang="tr-TR" b="1" dirty="0">
                <a:solidFill>
                  <a:srgbClr val="FFFFFF"/>
                </a:solidFill>
                <a:ea typeface="+mn-lt"/>
                <a:cs typeface="+mn-lt"/>
              </a:rPr>
              <a:t>OLGUN ASLAN</a:t>
            </a:r>
            <a:endParaRPr lang="tr-TR" b="1" dirty="0">
              <a:solidFill>
                <a:srgbClr val="FFFFFF"/>
              </a:solidFill>
            </a:endParaRPr>
          </a:p>
        </p:txBody>
      </p:sp>
    </p:spTree>
    <p:extLst>
      <p:ext uri="{BB962C8B-B14F-4D97-AF65-F5344CB8AC3E}">
        <p14:creationId xmlns:p14="http://schemas.microsoft.com/office/powerpoint/2010/main" val="147458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5">
            <a:extLst>
              <a:ext uri="{FF2B5EF4-FFF2-40B4-BE49-F238E27FC236}">
                <a16:creationId xmlns:a16="http://schemas.microsoft.com/office/drawing/2014/main" id="{374AA4A3-CD03-454B-8074-34C5294BA287}"/>
              </a:ext>
            </a:extLst>
          </p:cNvPr>
          <p:cNvPicPr>
            <a:picLocks noGrp="1" noChangeAspect="1"/>
          </p:cNvPicPr>
          <p:nvPr>
            <p:ph idx="1"/>
          </p:nvPr>
        </p:nvPicPr>
        <p:blipFill>
          <a:blip r:embed="rId2"/>
          <a:stretch>
            <a:fillRect/>
          </a:stretch>
        </p:blipFill>
        <p:spPr>
          <a:xfrm>
            <a:off x="5663712" y="762001"/>
            <a:ext cx="5436577" cy="5334000"/>
          </a:xfrm>
        </p:spPr>
      </p:pic>
      <p:sp>
        <p:nvSpPr>
          <p:cNvPr id="4" name="Metin Yer Tutucusu 3">
            <a:extLst>
              <a:ext uri="{FF2B5EF4-FFF2-40B4-BE49-F238E27FC236}">
                <a16:creationId xmlns:a16="http://schemas.microsoft.com/office/drawing/2014/main" id="{6B5AD501-A966-43E6-885B-604E779561A7}"/>
              </a:ext>
            </a:extLst>
          </p:cNvPr>
          <p:cNvSpPr>
            <a:spLocks noGrp="1"/>
          </p:cNvSpPr>
          <p:nvPr>
            <p:ph type="body" sz="half" idx="2"/>
          </p:nvPr>
        </p:nvSpPr>
        <p:spPr>
          <a:xfrm>
            <a:off x="1150188" y="1610264"/>
            <a:ext cx="3810000" cy="3810001"/>
          </a:xfrm>
        </p:spPr>
        <p:txBody>
          <a:bodyPr vert="horz" lIns="91440" tIns="45720" rIns="91440" bIns="45720" rtlCol="0" anchor="t">
            <a:normAutofit/>
          </a:bodyPr>
          <a:lstStyle/>
          <a:p>
            <a:r>
              <a:rPr lang="tr-TR" dirty="0">
                <a:solidFill>
                  <a:srgbClr val="FFFFFF"/>
                </a:solidFill>
              </a:rPr>
              <a:t>Son olarak ise katılımcıların tercih ettikleri diller </a:t>
            </a:r>
            <a:r>
              <a:rPr lang="tr-TR" dirty="0" err="1">
                <a:solidFill>
                  <a:srgbClr val="FFFFFF"/>
                </a:solidFill>
              </a:rPr>
              <a:t>grafikleştirilmiştir</a:t>
            </a:r>
            <a:r>
              <a:rPr lang="tr-TR" dirty="0">
                <a:solidFill>
                  <a:srgbClr val="FFFFFF"/>
                </a:solidFill>
              </a:rPr>
              <a:t>. Burada tercih edilen diller arasında ki fark daha net bir şekilde görülmektedir. Grafiğe bakılarak </a:t>
            </a:r>
            <a:r>
              <a:rPr lang="tr-TR" dirty="0" err="1">
                <a:solidFill>
                  <a:srgbClr val="FFFFFF"/>
                </a:solidFill>
              </a:rPr>
              <a:t>Python</a:t>
            </a:r>
            <a:r>
              <a:rPr lang="tr-TR" dirty="0">
                <a:solidFill>
                  <a:srgbClr val="FFFFFF"/>
                </a:solidFill>
              </a:rPr>
              <a:t> dilinin R dilinden 2 kattan daha fazla tercih edildiği söylenebilmektedir. </a:t>
            </a:r>
            <a:endParaRPr lang="tr-TR" dirty="0">
              <a:solidFill>
                <a:srgbClr val="FFFFFF">
                  <a:alpha val="70000"/>
                </a:srgbClr>
              </a:solidFill>
            </a:endParaRPr>
          </a:p>
          <a:p>
            <a:endParaRPr lang="tr-TR">
              <a:solidFill>
                <a:srgbClr val="FFFFFF"/>
              </a:solidFill>
            </a:endParaRPr>
          </a:p>
        </p:txBody>
      </p:sp>
    </p:spTree>
    <p:extLst>
      <p:ext uri="{BB962C8B-B14F-4D97-AF65-F5344CB8AC3E}">
        <p14:creationId xmlns:p14="http://schemas.microsoft.com/office/powerpoint/2010/main" val="1544630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1F6F945-08BE-4D33-9FAA-86D383E8D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İçerik Yer Tutucusu 2">
            <a:extLst>
              <a:ext uri="{FF2B5EF4-FFF2-40B4-BE49-F238E27FC236}">
                <a16:creationId xmlns:a16="http://schemas.microsoft.com/office/drawing/2014/main" id="{AED530A3-98BA-4DD7-AB2D-04BDF3CB270E}"/>
              </a:ext>
            </a:extLst>
          </p:cNvPr>
          <p:cNvSpPr>
            <a:spLocks noGrp="1"/>
          </p:cNvSpPr>
          <p:nvPr>
            <p:ph idx="1"/>
          </p:nvPr>
        </p:nvSpPr>
        <p:spPr>
          <a:xfrm>
            <a:off x="6096000" y="2099094"/>
            <a:ext cx="5334000" cy="3810001"/>
          </a:xfrm>
        </p:spPr>
        <p:txBody>
          <a:bodyPr vert="horz" lIns="91440" tIns="45720" rIns="91440" bIns="45720" rtlCol="0" anchor="t">
            <a:normAutofit/>
          </a:bodyPr>
          <a:lstStyle/>
          <a:p>
            <a:r>
              <a:rPr lang="tr-TR" sz="2400" dirty="0">
                <a:solidFill>
                  <a:srgbClr val="FFFFFF"/>
                </a:solidFill>
                <a:ea typeface="+mn-lt"/>
                <a:cs typeface="+mn-lt"/>
              </a:rPr>
              <a:t>Sonuç olarak yapılan bu analizler gösteriyor ki  katılımcıların günlük yaşantılarında en çok </a:t>
            </a:r>
            <a:r>
              <a:rPr lang="tr-TR" sz="2400">
                <a:solidFill>
                  <a:srgbClr val="FFFFFF"/>
                </a:solidFill>
                <a:ea typeface="+mn-lt"/>
                <a:cs typeface="+mn-lt"/>
              </a:rPr>
              <a:t>kullandıkları</a:t>
            </a:r>
            <a:r>
              <a:rPr lang="tr-TR" sz="2400" dirty="0">
                <a:solidFill>
                  <a:srgbClr val="FFFFFF"/>
                </a:solidFill>
                <a:ea typeface="+mn-lt"/>
                <a:cs typeface="+mn-lt"/>
              </a:rPr>
              <a:t> araç  %40.7 oranı ile dizüstü bilgisayarken, kullanmayı en çok tercih ettikleri dil ise %63 oranında </a:t>
            </a:r>
            <a:r>
              <a:rPr lang="tr-TR" sz="2400" dirty="0" err="1">
                <a:solidFill>
                  <a:srgbClr val="FFFFFF"/>
                </a:solidFill>
                <a:ea typeface="+mn-lt"/>
                <a:cs typeface="+mn-lt"/>
              </a:rPr>
              <a:t>Python</a:t>
            </a:r>
            <a:r>
              <a:rPr lang="tr-TR" sz="2400" dirty="0">
                <a:solidFill>
                  <a:srgbClr val="FFFFFF"/>
                </a:solidFill>
                <a:ea typeface="+mn-lt"/>
                <a:cs typeface="+mn-lt"/>
              </a:rPr>
              <a:t> olmuştur.  </a:t>
            </a:r>
            <a:endParaRPr lang="tr-TR" sz="2400" dirty="0">
              <a:solidFill>
                <a:srgbClr val="FFFFFF"/>
              </a:solidFill>
            </a:endParaRPr>
          </a:p>
        </p:txBody>
      </p:sp>
      <p:sp>
        <p:nvSpPr>
          <p:cNvPr id="2" name="Başlık 1">
            <a:extLst>
              <a:ext uri="{FF2B5EF4-FFF2-40B4-BE49-F238E27FC236}">
                <a16:creationId xmlns:a16="http://schemas.microsoft.com/office/drawing/2014/main" id="{2D457A18-4D6C-452F-9B98-592B89C1262D}"/>
              </a:ext>
            </a:extLst>
          </p:cNvPr>
          <p:cNvSpPr>
            <a:spLocks noGrp="1"/>
          </p:cNvSpPr>
          <p:nvPr>
            <p:ph type="title"/>
          </p:nvPr>
        </p:nvSpPr>
        <p:spPr>
          <a:xfrm>
            <a:off x="6096000" y="762000"/>
            <a:ext cx="5334000" cy="1524000"/>
          </a:xfrm>
        </p:spPr>
        <p:txBody>
          <a:bodyPr>
            <a:normAutofit/>
          </a:bodyPr>
          <a:lstStyle/>
          <a:p>
            <a:r>
              <a:rPr lang="tr-TR" sz="3200"/>
              <a:t>Sonuç</a:t>
            </a:r>
          </a:p>
        </p:txBody>
      </p:sp>
    </p:spTree>
    <p:extLst>
      <p:ext uri="{BB962C8B-B14F-4D97-AF65-F5344CB8AC3E}">
        <p14:creationId xmlns:p14="http://schemas.microsoft.com/office/powerpoint/2010/main" val="4081531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6DDC83-ED32-4010-827C-65DE234DC5B3}"/>
              </a:ext>
            </a:extLst>
          </p:cNvPr>
          <p:cNvSpPr>
            <a:spLocks noGrp="1"/>
          </p:cNvSpPr>
          <p:nvPr>
            <p:ph type="title"/>
          </p:nvPr>
        </p:nvSpPr>
        <p:spPr/>
        <p:txBody>
          <a:bodyPr/>
          <a:lstStyle/>
          <a:p>
            <a:r>
              <a:rPr lang="tr-TR" dirty="0"/>
              <a:t>KAYNAKÇA</a:t>
            </a:r>
          </a:p>
        </p:txBody>
      </p:sp>
      <p:sp>
        <p:nvSpPr>
          <p:cNvPr id="3" name="İçerik Yer Tutucusu 2">
            <a:extLst>
              <a:ext uri="{FF2B5EF4-FFF2-40B4-BE49-F238E27FC236}">
                <a16:creationId xmlns:a16="http://schemas.microsoft.com/office/drawing/2014/main" id="{804650ED-4FBD-454E-BA91-9F89A8BDB25B}"/>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tr-TR" dirty="0">
                <a:solidFill>
                  <a:srgbClr val="FFFFFF"/>
                </a:solidFill>
              </a:rPr>
              <a:t>[1] </a:t>
            </a:r>
            <a:r>
              <a:rPr lang="tr-TR" dirty="0">
                <a:solidFill>
                  <a:srgbClr val="FFFFFF"/>
                </a:solidFill>
                <a:ea typeface="+mn-lt"/>
                <a:cs typeface="+mn-lt"/>
                <a:hlinkClick r:id="rId2">
                  <a:extLst>
                    <a:ext uri="{A12FA001-AC4F-418D-AE19-62706E023703}">
                      <ahyp:hlinkClr xmlns:ahyp="http://schemas.microsoft.com/office/drawing/2018/hyperlinkcolor" val="tx"/>
                    </a:ext>
                  </a:extLst>
                </a:hlinkClick>
              </a:rPr>
              <a:t>https://recruitingtools.com/kaggle-home-data-science/</a:t>
            </a:r>
            <a:endParaRPr lang="tr-TR" dirty="0">
              <a:solidFill>
                <a:srgbClr val="FFFFFF"/>
              </a:solidFill>
            </a:endParaRPr>
          </a:p>
          <a:p>
            <a:pPr marL="0" indent="0">
              <a:lnSpc>
                <a:spcPct val="100000"/>
              </a:lnSpc>
              <a:spcBef>
                <a:spcPts val="900"/>
              </a:spcBef>
              <a:buNone/>
            </a:pPr>
            <a:r>
              <a:rPr lang="tr-TR" dirty="0">
                <a:solidFill>
                  <a:srgbClr val="FFFFFF"/>
                </a:solidFill>
                <a:ea typeface="+mn-lt"/>
                <a:cs typeface="+mn-lt"/>
              </a:rPr>
              <a:t>[2] </a:t>
            </a:r>
            <a:r>
              <a:rPr lang="tr-TR" dirty="0">
                <a:solidFill>
                  <a:srgbClr val="FFFFFF"/>
                </a:solidFill>
                <a:ea typeface="+mn-lt"/>
                <a:cs typeface="+mn-lt"/>
                <a:hlinkClick r:id="rId3">
                  <a:extLst>
                    <a:ext uri="{A12FA001-AC4F-418D-AE19-62706E023703}">
                      <ahyp:hlinkClr xmlns:ahyp="http://schemas.microsoft.com/office/drawing/2018/hyperlinkcolor" val="tx"/>
                    </a:ext>
                  </a:extLst>
                </a:hlinkClick>
              </a:rPr>
              <a:t>https://tr.wikipedia.org/wiki/R_(programlama_dili</a:t>
            </a:r>
            <a:r>
              <a:rPr lang="tr-TR" dirty="0">
                <a:solidFill>
                  <a:srgbClr val="FFFFFF"/>
                </a:solidFill>
                <a:ea typeface="+mn-lt"/>
                <a:cs typeface="+mn-lt"/>
              </a:rPr>
              <a:t>) </a:t>
            </a:r>
            <a:endParaRPr lang="en-US" dirty="0">
              <a:solidFill>
                <a:srgbClr val="FFFFFF"/>
              </a:solidFill>
              <a:ea typeface="+mn-lt"/>
              <a:cs typeface="+mn-lt"/>
            </a:endParaRPr>
          </a:p>
          <a:p>
            <a:pPr marL="0" indent="0">
              <a:lnSpc>
                <a:spcPct val="100000"/>
              </a:lnSpc>
              <a:spcBef>
                <a:spcPts val="900"/>
              </a:spcBef>
              <a:buNone/>
            </a:pPr>
            <a:r>
              <a:rPr lang="tr-TR" dirty="0">
                <a:solidFill>
                  <a:srgbClr val="FFFFFF"/>
                </a:solidFill>
                <a:ea typeface="+mn-lt"/>
                <a:cs typeface="+mn-lt"/>
              </a:rPr>
              <a:t>[3] </a:t>
            </a:r>
            <a:r>
              <a:rPr lang="tr-TR" dirty="0">
                <a:solidFill>
                  <a:srgbClr val="FFFFFF"/>
                </a:solidFill>
                <a:ea typeface="+mn-lt"/>
                <a:cs typeface="+mn-lt"/>
                <a:hlinkClick r:id="rId4">
                  <a:extLst>
                    <a:ext uri="{A12FA001-AC4F-418D-AE19-62706E023703}">
                      <ahyp:hlinkClr xmlns:ahyp="http://schemas.microsoft.com/office/drawing/2018/hyperlinkcolor" val="tx"/>
                    </a:ext>
                  </a:extLst>
                </a:hlinkClick>
              </a:rPr>
              <a:t>https://tr.wikipedia.org/wiki/Python_(programlama_dili</a:t>
            </a:r>
            <a:r>
              <a:rPr lang="tr-TR" dirty="0">
                <a:solidFill>
                  <a:srgbClr val="FFFFFF"/>
                </a:solidFill>
                <a:ea typeface="+mn-lt"/>
                <a:cs typeface="+mn-lt"/>
              </a:rPr>
              <a:t>) </a:t>
            </a:r>
            <a:endParaRPr lang="tr-TR" dirty="0">
              <a:solidFill>
                <a:srgbClr val="FFFFFF"/>
              </a:solidFill>
            </a:endParaRPr>
          </a:p>
          <a:p>
            <a:pPr marL="0" indent="0">
              <a:lnSpc>
                <a:spcPct val="100000"/>
              </a:lnSpc>
              <a:spcBef>
                <a:spcPts val="900"/>
              </a:spcBef>
              <a:buNone/>
            </a:pPr>
            <a:r>
              <a:rPr lang="tr-TR" dirty="0">
                <a:solidFill>
                  <a:srgbClr val="FFFFFF"/>
                </a:solidFill>
              </a:rPr>
              <a:t>[4] </a:t>
            </a:r>
            <a:r>
              <a:rPr lang="tr-TR" dirty="0">
                <a:solidFill>
                  <a:srgbClr val="FFFFFF"/>
                </a:solidFill>
                <a:ea typeface="+mn-lt"/>
                <a:cs typeface="+mn-lt"/>
                <a:hlinkClick r:id="rId5">
                  <a:extLst>
                    <a:ext uri="{A12FA001-AC4F-418D-AE19-62706E023703}">
                      <ahyp:hlinkClr xmlns:ahyp="http://schemas.microsoft.com/office/drawing/2018/hyperlinkcolor" val="tx"/>
                    </a:ext>
                  </a:extLst>
                </a:hlinkClick>
              </a:rPr>
              <a:t>https://www.tidyverse.org/packages/</a:t>
            </a:r>
            <a:endParaRPr lang="tr-TR" dirty="0">
              <a:solidFill>
                <a:srgbClr val="FFFFFF"/>
              </a:solidFill>
              <a:ea typeface="+mn-lt"/>
              <a:cs typeface="+mn-lt"/>
            </a:endParaRPr>
          </a:p>
          <a:p>
            <a:pPr marL="0" indent="0">
              <a:lnSpc>
                <a:spcPct val="100000"/>
              </a:lnSpc>
              <a:spcBef>
                <a:spcPts val="900"/>
              </a:spcBef>
              <a:buNone/>
            </a:pPr>
            <a:r>
              <a:rPr lang="tr-TR" dirty="0">
                <a:solidFill>
                  <a:srgbClr val="FFFFFF"/>
                </a:solidFill>
              </a:rPr>
              <a:t>[5] </a:t>
            </a:r>
            <a:r>
              <a:rPr lang="tr-TR" dirty="0">
                <a:solidFill>
                  <a:srgbClr val="FFFFFF"/>
                </a:solidFill>
                <a:ea typeface="+mn-lt"/>
                <a:cs typeface="+mn-lt"/>
                <a:hlinkClick r:id="rId6">
                  <a:extLst>
                    <a:ext uri="{A12FA001-AC4F-418D-AE19-62706E023703}">
                      <ahyp:hlinkClr xmlns:ahyp="http://schemas.microsoft.com/office/drawing/2018/hyperlinkcolor" val="tx"/>
                    </a:ext>
                  </a:extLst>
                </a:hlinkClick>
              </a:rPr>
              <a:t>https://learn.datacamp.com/projects/74</a:t>
            </a:r>
            <a:endParaRPr lang="tr-TR" dirty="0">
              <a:solidFill>
                <a:srgbClr val="FFFFFF"/>
              </a:solidFill>
            </a:endParaRPr>
          </a:p>
          <a:p>
            <a:pPr marL="0" indent="0">
              <a:lnSpc>
                <a:spcPct val="100000"/>
              </a:lnSpc>
              <a:spcBef>
                <a:spcPts val="900"/>
              </a:spcBef>
              <a:buNone/>
            </a:pPr>
            <a:r>
              <a:rPr lang="tr-TR" dirty="0">
                <a:solidFill>
                  <a:srgbClr val="FFFFFF"/>
                </a:solidFill>
              </a:rPr>
              <a:t>[6] </a:t>
            </a:r>
            <a:r>
              <a:rPr lang="tr-TR" dirty="0">
                <a:solidFill>
                  <a:srgbClr val="FFFFFF"/>
                </a:solidFill>
                <a:ea typeface="+mn-lt"/>
                <a:cs typeface="+mn-lt"/>
                <a:hlinkClick r:id="rId7">
                  <a:extLst>
                    <a:ext uri="{A12FA001-AC4F-418D-AE19-62706E023703}">
                      <ahyp:hlinkClr xmlns:ahyp="http://schemas.microsoft.com/office/drawing/2018/hyperlinkcolor" val="tx"/>
                    </a:ext>
                  </a:extLst>
                </a:hlinkClick>
              </a:rPr>
              <a:t>https://www.google.com/search?q=the+home+of+data+science&amp;source=lnms&amp;tbm=isch&amp;sa=X&amp;ved=2ahUKEwjr6M7xw5HuAhWQ3OAKHRkkBjsQ_AUoA3oECBMQBQ&amp;biw=1366&amp;bih=657#imgrc=yCtsGvT3_OitLM</a:t>
            </a:r>
            <a:endParaRPr lang="tr-TR" dirty="0">
              <a:solidFill>
                <a:srgbClr val="FFFFFF"/>
              </a:solidFill>
            </a:endParaRPr>
          </a:p>
          <a:p>
            <a:pPr marL="0" indent="0">
              <a:lnSpc>
                <a:spcPct val="100000"/>
              </a:lnSpc>
              <a:spcBef>
                <a:spcPts val="900"/>
              </a:spcBef>
              <a:buNone/>
            </a:pPr>
            <a:endParaRPr lang="tr-TR" dirty="0">
              <a:solidFill>
                <a:srgbClr val="FFFFFF">
                  <a:alpha val="70000"/>
                </a:srgbClr>
              </a:solidFill>
            </a:endParaRPr>
          </a:p>
          <a:p>
            <a:endParaRPr lang="tr-TR" dirty="0">
              <a:solidFill>
                <a:srgbClr val="FFFFFF">
                  <a:alpha val="70000"/>
                </a:srgbClr>
              </a:solidFill>
            </a:endParaRPr>
          </a:p>
        </p:txBody>
      </p:sp>
    </p:spTree>
    <p:extLst>
      <p:ext uri="{BB962C8B-B14F-4D97-AF65-F5344CB8AC3E}">
        <p14:creationId xmlns:p14="http://schemas.microsoft.com/office/powerpoint/2010/main" val="4083992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0F51F9-3E61-48ED-8581-E0BD72185028}"/>
              </a:ext>
            </a:extLst>
          </p:cNvPr>
          <p:cNvSpPr>
            <a:spLocks noGrp="1"/>
          </p:cNvSpPr>
          <p:nvPr>
            <p:ph type="title"/>
          </p:nvPr>
        </p:nvSpPr>
        <p:spPr/>
        <p:txBody>
          <a:bodyPr/>
          <a:lstStyle/>
          <a:p>
            <a:r>
              <a:rPr lang="tr-TR"/>
              <a:t>Github Hesapları</a:t>
            </a:r>
          </a:p>
        </p:txBody>
      </p:sp>
      <p:sp>
        <p:nvSpPr>
          <p:cNvPr id="3" name="İçerik Yer Tutucusu 2">
            <a:extLst>
              <a:ext uri="{FF2B5EF4-FFF2-40B4-BE49-F238E27FC236}">
                <a16:creationId xmlns:a16="http://schemas.microsoft.com/office/drawing/2014/main" id="{115D3102-C85C-4293-A1C5-A38167B6505F}"/>
              </a:ext>
            </a:extLst>
          </p:cNvPr>
          <p:cNvSpPr>
            <a:spLocks noGrp="1"/>
          </p:cNvSpPr>
          <p:nvPr>
            <p:ph idx="1"/>
          </p:nvPr>
        </p:nvSpPr>
        <p:spPr/>
        <p:txBody>
          <a:bodyPr vert="horz" lIns="91440" tIns="45720" rIns="91440" bIns="45720" rtlCol="0" anchor="t">
            <a:normAutofit/>
          </a:bodyPr>
          <a:lstStyle/>
          <a:p>
            <a:r>
              <a:rPr lang="tr-TR" dirty="0">
                <a:solidFill>
                  <a:srgbClr val="FFFFFF"/>
                </a:solidFill>
                <a:ea typeface="+mn-lt"/>
                <a:cs typeface="+mn-lt"/>
                <a:hlinkClick r:id="rId2"/>
              </a:rPr>
              <a:t>https://github.com/zehrahaciogluu/Kaggle-Verilerinin-Kesfi</a:t>
            </a:r>
            <a:r>
              <a:rPr lang="tr-TR" dirty="0">
                <a:solidFill>
                  <a:srgbClr val="FFFFFF"/>
                </a:solidFill>
                <a:ea typeface="+mn-lt"/>
                <a:cs typeface="+mn-lt"/>
              </a:rPr>
              <a:t> </a:t>
            </a:r>
          </a:p>
          <a:p>
            <a:r>
              <a:rPr lang="tr-TR" dirty="0">
                <a:solidFill>
                  <a:srgbClr val="FFFFFF"/>
                </a:solidFill>
                <a:ea typeface="+mn-lt"/>
                <a:cs typeface="+mn-lt"/>
                <a:hlinkClick r:id="rId3"/>
              </a:rPr>
              <a:t>https://github.com/Omersen99/Kaggle-Veri-Kesfi</a:t>
            </a:r>
            <a:endParaRPr lang="tr-TR" dirty="0">
              <a:solidFill>
                <a:srgbClr val="FFFFFF">
                  <a:alpha val="70000"/>
                </a:srgbClr>
              </a:solidFill>
              <a:ea typeface="+mn-lt"/>
              <a:cs typeface="+mn-lt"/>
            </a:endParaRPr>
          </a:p>
          <a:p>
            <a:r>
              <a:rPr lang="tr-TR" dirty="0">
                <a:solidFill>
                  <a:srgbClr val="FFFFFF"/>
                </a:solidFill>
                <a:ea typeface="+mn-lt"/>
                <a:cs typeface="+mn-lt"/>
                <a:hlinkClick r:id="rId4"/>
              </a:rPr>
              <a:t>https://github.com/arzumgursoy/kaggleverikesfi</a:t>
            </a:r>
            <a:endParaRPr lang="tr-TR" dirty="0">
              <a:solidFill>
                <a:srgbClr val="FFFFFF">
                  <a:alpha val="70000"/>
                </a:srgbClr>
              </a:solidFill>
            </a:endParaRPr>
          </a:p>
          <a:p>
            <a:r>
              <a:rPr lang="tr-TR" dirty="0">
                <a:solidFill>
                  <a:srgbClr val="FFFFFF"/>
                </a:solidFill>
                <a:ea typeface="+mn-lt"/>
                <a:cs typeface="+mn-lt"/>
                <a:hlinkClick r:id="rId5"/>
              </a:rPr>
              <a:t>https://github.com/OlgunAslan/Kaggle-Veri-Kesfi</a:t>
            </a:r>
            <a:r>
              <a:rPr lang="tr-TR" dirty="0">
                <a:solidFill>
                  <a:srgbClr val="FFFFFF"/>
                </a:solidFill>
                <a:ea typeface="+mn-lt"/>
                <a:cs typeface="+mn-lt"/>
              </a:rPr>
              <a:t> </a:t>
            </a:r>
            <a:endParaRPr lang="tr-TR" dirty="0">
              <a:solidFill>
                <a:srgbClr val="FFFFFF">
                  <a:alpha val="70000"/>
                </a:srgbClr>
              </a:solidFill>
            </a:endParaRPr>
          </a:p>
          <a:p>
            <a:endParaRPr lang="tr-TR" dirty="0">
              <a:solidFill>
                <a:srgbClr val="FFFFFF">
                  <a:alpha val="70000"/>
                </a:srgbClr>
              </a:solidFill>
            </a:endParaRPr>
          </a:p>
        </p:txBody>
      </p:sp>
    </p:spTree>
    <p:extLst>
      <p:ext uri="{BB962C8B-B14F-4D97-AF65-F5344CB8AC3E}">
        <p14:creationId xmlns:p14="http://schemas.microsoft.com/office/powerpoint/2010/main" val="3692515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4088D1-DD83-48C8-A1FE-FEBB91F31945}"/>
              </a:ext>
            </a:extLst>
          </p:cNvPr>
          <p:cNvSpPr>
            <a:spLocks noGrp="1"/>
          </p:cNvSpPr>
          <p:nvPr>
            <p:ph type="title"/>
          </p:nvPr>
        </p:nvSpPr>
        <p:spPr/>
        <p:txBody>
          <a:bodyPr/>
          <a:lstStyle/>
          <a:p>
            <a:r>
              <a:rPr lang="tr-TR" dirty="0">
                <a:ea typeface="+mj-lt"/>
                <a:cs typeface="+mj-lt"/>
              </a:rPr>
              <a:t>İÇİNDEKİLER</a:t>
            </a:r>
            <a:endParaRPr lang="tr-TR" dirty="0"/>
          </a:p>
        </p:txBody>
      </p:sp>
      <p:sp>
        <p:nvSpPr>
          <p:cNvPr id="3" name="İçerik Yer Tutucusu 2">
            <a:extLst>
              <a:ext uri="{FF2B5EF4-FFF2-40B4-BE49-F238E27FC236}">
                <a16:creationId xmlns:a16="http://schemas.microsoft.com/office/drawing/2014/main" id="{8EE9CC64-0A36-44A2-9D92-B173DFBD2EF8}"/>
              </a:ext>
            </a:extLst>
          </p:cNvPr>
          <p:cNvSpPr>
            <a:spLocks noGrp="1"/>
          </p:cNvSpPr>
          <p:nvPr>
            <p:ph idx="1"/>
          </p:nvPr>
        </p:nvSpPr>
        <p:spPr/>
        <p:txBody>
          <a:bodyPr vert="horz" lIns="91440" tIns="45720" rIns="91440" bIns="45720" rtlCol="0" anchor="t">
            <a:normAutofit fontScale="92500" lnSpcReduction="20000"/>
          </a:bodyPr>
          <a:lstStyle/>
          <a:p>
            <a:r>
              <a:rPr lang="tr-TR">
                <a:solidFill>
                  <a:srgbClr val="FFFFFF"/>
                </a:solidFill>
              </a:rPr>
              <a:t>Kaggle Nedir?</a:t>
            </a:r>
            <a:endParaRPr lang="tr-TR">
              <a:solidFill>
                <a:srgbClr val="FFFFFF">
                  <a:alpha val="70000"/>
                </a:srgbClr>
              </a:solidFill>
            </a:endParaRPr>
          </a:p>
          <a:p>
            <a:r>
              <a:rPr lang="tr-TR">
                <a:solidFill>
                  <a:srgbClr val="FFFFFF"/>
                </a:solidFill>
                <a:ea typeface="+mn-lt"/>
                <a:cs typeface="+mn-lt"/>
              </a:rPr>
              <a:t> R ve Python Nedir?</a:t>
            </a:r>
            <a:endParaRPr lang="tr-TR" dirty="0">
              <a:solidFill>
                <a:srgbClr val="FFFFFF"/>
              </a:solidFill>
              <a:ea typeface="+mn-lt"/>
              <a:cs typeface="+mn-lt"/>
            </a:endParaRPr>
          </a:p>
          <a:p>
            <a:r>
              <a:rPr lang="tr-TR">
                <a:solidFill>
                  <a:srgbClr val="FFFFFF"/>
                </a:solidFill>
              </a:rPr>
              <a:t>Ön Bilgilendirme</a:t>
            </a:r>
            <a:endParaRPr lang="tr-TR"/>
          </a:p>
          <a:p>
            <a:r>
              <a:rPr lang="tr-TR">
                <a:solidFill>
                  <a:srgbClr val="FFFFFF"/>
                </a:solidFill>
              </a:rPr>
              <a:t>Kütüphanenin ve Veri Setinin Yüklenmesi</a:t>
            </a:r>
          </a:p>
          <a:p>
            <a:r>
              <a:rPr lang="tr-TR">
                <a:solidFill>
                  <a:srgbClr val="FFFFFF"/>
                </a:solidFill>
              </a:rPr>
              <a:t>Verilerin Analizi ve Yorumlanması</a:t>
            </a:r>
            <a:endParaRPr lang="tr-TR">
              <a:solidFill>
                <a:srgbClr val="FFFFFF">
                  <a:alpha val="70000"/>
                </a:srgbClr>
              </a:solidFill>
            </a:endParaRPr>
          </a:p>
          <a:p>
            <a:r>
              <a:rPr lang="tr-TR">
                <a:solidFill>
                  <a:srgbClr val="FFFFFF"/>
                </a:solidFill>
              </a:rPr>
              <a:t>Sonuç</a:t>
            </a:r>
            <a:endParaRPr lang="tr-TR" dirty="0">
              <a:solidFill>
                <a:srgbClr val="FFFFFF"/>
              </a:solidFill>
            </a:endParaRPr>
          </a:p>
          <a:p>
            <a:r>
              <a:rPr lang="tr-TR">
                <a:solidFill>
                  <a:srgbClr val="FFFFFF"/>
                </a:solidFill>
              </a:rPr>
              <a:t>Kaynakça</a:t>
            </a:r>
            <a:endParaRPr lang="tr-TR">
              <a:solidFill>
                <a:srgbClr val="FFFFFF">
                  <a:alpha val="70000"/>
                </a:srgbClr>
              </a:solidFill>
            </a:endParaRPr>
          </a:p>
          <a:p>
            <a:endParaRPr lang="tr-TR" b="1" dirty="0">
              <a:solidFill>
                <a:srgbClr val="FFFFFF">
                  <a:alpha val="70000"/>
                </a:srgbClr>
              </a:solidFill>
            </a:endParaRPr>
          </a:p>
          <a:p>
            <a:endParaRPr lang="tr-TR" dirty="0">
              <a:solidFill>
                <a:srgbClr val="FFFFFF">
                  <a:alpha val="70000"/>
                </a:srgbClr>
              </a:solidFill>
            </a:endParaRPr>
          </a:p>
        </p:txBody>
      </p:sp>
    </p:spTree>
    <p:extLst>
      <p:ext uri="{BB962C8B-B14F-4D97-AF65-F5344CB8AC3E}">
        <p14:creationId xmlns:p14="http://schemas.microsoft.com/office/powerpoint/2010/main" val="4167804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1C93EB-BA55-4E07-89BC-CA68C9901DF5}"/>
              </a:ext>
            </a:extLst>
          </p:cNvPr>
          <p:cNvSpPr>
            <a:spLocks noGrp="1"/>
          </p:cNvSpPr>
          <p:nvPr>
            <p:ph type="title"/>
          </p:nvPr>
        </p:nvSpPr>
        <p:spPr/>
        <p:txBody>
          <a:bodyPr/>
          <a:lstStyle/>
          <a:p>
            <a:r>
              <a:rPr lang="tr-TR" b="1" dirty="0">
                <a:ea typeface="+mj-lt"/>
                <a:cs typeface="+mj-lt"/>
              </a:rPr>
              <a:t> </a:t>
            </a:r>
            <a:r>
              <a:rPr lang="tr-TR" b="1" dirty="0" err="1">
                <a:ea typeface="+mj-lt"/>
                <a:cs typeface="+mj-lt"/>
              </a:rPr>
              <a:t>Kaggle</a:t>
            </a:r>
            <a:r>
              <a:rPr lang="tr-TR" b="1" dirty="0">
                <a:ea typeface="+mj-lt"/>
                <a:cs typeface="+mj-lt"/>
              </a:rPr>
              <a:t> Nedir?</a:t>
            </a:r>
            <a:endParaRPr lang="tr-TR" dirty="0"/>
          </a:p>
        </p:txBody>
      </p:sp>
      <p:sp>
        <p:nvSpPr>
          <p:cNvPr id="3" name="İçerik Yer Tutucusu 2">
            <a:extLst>
              <a:ext uri="{FF2B5EF4-FFF2-40B4-BE49-F238E27FC236}">
                <a16:creationId xmlns:a16="http://schemas.microsoft.com/office/drawing/2014/main" id="{8D9D948A-7945-4C03-BE25-1B55EB821A51}"/>
              </a:ext>
            </a:extLst>
          </p:cNvPr>
          <p:cNvSpPr>
            <a:spLocks noGrp="1"/>
          </p:cNvSpPr>
          <p:nvPr>
            <p:ph idx="1"/>
          </p:nvPr>
        </p:nvSpPr>
        <p:spPr/>
        <p:txBody>
          <a:bodyPr vert="horz" lIns="91440" tIns="45720" rIns="91440" bIns="45720" rtlCol="0" anchor="t">
            <a:normAutofit/>
          </a:bodyPr>
          <a:lstStyle/>
          <a:p>
            <a:r>
              <a:rPr lang="tr-TR" dirty="0">
                <a:solidFill>
                  <a:srgbClr val="FFFFFF"/>
                </a:solidFill>
                <a:ea typeface="+mn-lt"/>
                <a:cs typeface="+mn-lt"/>
              </a:rPr>
              <a:t> </a:t>
            </a:r>
            <a:r>
              <a:rPr lang="tr-TR" sz="1600" dirty="0" err="1">
                <a:solidFill>
                  <a:srgbClr val="FFFFFF"/>
                </a:solidFill>
                <a:ea typeface="+mn-lt"/>
                <a:cs typeface="+mn-lt"/>
              </a:rPr>
              <a:t>Kaggle</a:t>
            </a:r>
            <a:r>
              <a:rPr lang="tr-TR" sz="1600" dirty="0">
                <a:solidFill>
                  <a:srgbClr val="FFFFFF"/>
                </a:solidFill>
                <a:ea typeface="+mn-lt"/>
                <a:cs typeface="+mn-lt"/>
              </a:rPr>
              <a:t>, 2010 yılında kurulan, her yıl git gide büyüyen ve 2017 yılında Google tarafından satın alınan, “</a:t>
            </a:r>
            <a:r>
              <a:rPr lang="tr-TR" sz="1600" dirty="0" err="1">
                <a:solidFill>
                  <a:srgbClr val="FFFFFF"/>
                </a:solidFill>
                <a:ea typeface="+mn-lt"/>
                <a:cs typeface="+mn-lt"/>
              </a:rPr>
              <a:t>Your</a:t>
            </a:r>
            <a:r>
              <a:rPr lang="tr-TR" sz="1600" dirty="0">
                <a:solidFill>
                  <a:srgbClr val="FFFFFF"/>
                </a:solidFill>
                <a:ea typeface="+mn-lt"/>
                <a:cs typeface="+mn-lt"/>
              </a:rPr>
              <a:t> Home </a:t>
            </a:r>
            <a:r>
              <a:rPr lang="tr-TR" sz="1600" dirty="0" err="1">
                <a:solidFill>
                  <a:srgbClr val="FFFFFF"/>
                </a:solidFill>
                <a:ea typeface="+mn-lt"/>
                <a:cs typeface="+mn-lt"/>
              </a:rPr>
              <a:t>for</a:t>
            </a:r>
            <a:r>
              <a:rPr lang="tr-TR" sz="1600" dirty="0">
                <a:solidFill>
                  <a:srgbClr val="FFFFFF"/>
                </a:solidFill>
                <a:ea typeface="+mn-lt"/>
                <a:cs typeface="+mn-lt"/>
              </a:rPr>
              <a:t> Data </a:t>
            </a:r>
            <a:r>
              <a:rPr lang="tr-TR" sz="1600" dirty="0" err="1">
                <a:solidFill>
                  <a:srgbClr val="FFFFFF"/>
                </a:solidFill>
                <a:ea typeface="+mn-lt"/>
                <a:cs typeface="+mn-lt"/>
              </a:rPr>
              <a:t>Science</a:t>
            </a:r>
            <a:r>
              <a:rPr lang="tr-TR" sz="1600" dirty="0">
                <a:solidFill>
                  <a:srgbClr val="FFFFFF"/>
                </a:solidFill>
                <a:ea typeface="+mn-lt"/>
                <a:cs typeface="+mn-lt"/>
              </a:rPr>
              <a:t>” Mottosuyla yola çıkan bir web sitesidir. Aslen makine öğrenmesi, veri analizi, yapay zeka, istatistik, veri görselleştirme, matematik gibi bilimleri bir arada toplayan </a:t>
            </a:r>
            <a:r>
              <a:rPr lang="tr-TR" sz="1600" dirty="0" err="1">
                <a:solidFill>
                  <a:srgbClr val="FFFFFF"/>
                </a:solidFill>
                <a:ea typeface="+mn-lt"/>
                <a:cs typeface="+mn-lt"/>
              </a:rPr>
              <a:t>Kaggle'ın</a:t>
            </a:r>
            <a:r>
              <a:rPr lang="tr-TR" sz="1600" dirty="0">
                <a:solidFill>
                  <a:srgbClr val="FFFFFF"/>
                </a:solidFill>
                <a:ea typeface="+mn-lt"/>
                <a:cs typeface="+mn-lt"/>
              </a:rPr>
              <a:t> web sitesinde “</a:t>
            </a:r>
            <a:r>
              <a:rPr lang="tr-TR" sz="1600" dirty="0" err="1">
                <a:solidFill>
                  <a:srgbClr val="FFFFFF"/>
                </a:solidFill>
                <a:ea typeface="+mn-lt"/>
                <a:cs typeface="+mn-lt"/>
              </a:rPr>
              <a:t>Python</a:t>
            </a:r>
            <a:r>
              <a:rPr lang="tr-TR" sz="1600" dirty="0">
                <a:solidFill>
                  <a:srgbClr val="FFFFFF"/>
                </a:solidFill>
                <a:ea typeface="+mn-lt"/>
                <a:cs typeface="+mn-lt"/>
              </a:rPr>
              <a:t>” ve “R” programlarının kodları da site üzerinden de çalıştırabilmektedir</a:t>
            </a:r>
            <a:r>
              <a:rPr lang="tr-TR" sz="1600" baseline="30000" dirty="0">
                <a:solidFill>
                  <a:srgbClr val="FFFFFF"/>
                </a:solidFill>
                <a:ea typeface="+mn-lt"/>
                <a:cs typeface="+mn-lt"/>
              </a:rPr>
              <a:t>[1]</a:t>
            </a:r>
            <a:r>
              <a:rPr lang="tr-TR" sz="1600" dirty="0">
                <a:solidFill>
                  <a:srgbClr val="FFFFFF"/>
                </a:solidFill>
                <a:ea typeface="+mn-lt"/>
                <a:cs typeface="+mn-lt"/>
              </a:rPr>
              <a:t>.</a:t>
            </a:r>
          </a:p>
        </p:txBody>
      </p:sp>
    </p:spTree>
    <p:extLst>
      <p:ext uri="{BB962C8B-B14F-4D97-AF65-F5344CB8AC3E}">
        <p14:creationId xmlns:p14="http://schemas.microsoft.com/office/powerpoint/2010/main" val="3687466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26E479-5CF6-4F83-B51C-3F7480F72B24}"/>
              </a:ext>
            </a:extLst>
          </p:cNvPr>
          <p:cNvSpPr>
            <a:spLocks noGrp="1"/>
          </p:cNvSpPr>
          <p:nvPr>
            <p:ph type="title"/>
          </p:nvPr>
        </p:nvSpPr>
        <p:spPr/>
        <p:txBody>
          <a:bodyPr/>
          <a:lstStyle/>
          <a:p>
            <a:r>
              <a:rPr lang="tr-TR" b="1" dirty="0">
                <a:ea typeface="+mj-lt"/>
                <a:cs typeface="+mj-lt"/>
              </a:rPr>
              <a:t> R ve </a:t>
            </a:r>
            <a:r>
              <a:rPr lang="tr-TR" b="1" dirty="0" err="1">
                <a:ea typeface="+mj-lt"/>
                <a:cs typeface="+mj-lt"/>
              </a:rPr>
              <a:t>Python</a:t>
            </a:r>
            <a:r>
              <a:rPr lang="tr-TR" b="1" dirty="0">
                <a:ea typeface="+mj-lt"/>
                <a:cs typeface="+mj-lt"/>
              </a:rPr>
              <a:t> Nedir?</a:t>
            </a:r>
            <a:endParaRPr lang="tr-TR" dirty="0"/>
          </a:p>
        </p:txBody>
      </p:sp>
      <p:sp>
        <p:nvSpPr>
          <p:cNvPr id="3" name="İçerik Yer Tutucusu 2">
            <a:extLst>
              <a:ext uri="{FF2B5EF4-FFF2-40B4-BE49-F238E27FC236}">
                <a16:creationId xmlns:a16="http://schemas.microsoft.com/office/drawing/2014/main" id="{F40A09A4-E638-4690-8F80-A34793F00538}"/>
              </a:ext>
            </a:extLst>
          </p:cNvPr>
          <p:cNvSpPr>
            <a:spLocks noGrp="1"/>
          </p:cNvSpPr>
          <p:nvPr>
            <p:ph idx="1"/>
          </p:nvPr>
        </p:nvSpPr>
        <p:spPr>
          <a:xfrm>
            <a:off x="1078301" y="2286000"/>
            <a:ext cx="9891624" cy="3818083"/>
          </a:xfrm>
        </p:spPr>
        <p:txBody>
          <a:bodyPr vert="horz" lIns="91440" tIns="45720" rIns="91440" bIns="45720" rtlCol="0" anchor="t">
            <a:normAutofit/>
          </a:bodyPr>
          <a:lstStyle/>
          <a:p>
            <a:pPr marL="0" indent="0"/>
            <a:r>
              <a:rPr lang="tr-TR" sz="1600" dirty="0">
                <a:solidFill>
                  <a:srgbClr val="FFFFFF"/>
                </a:solidFill>
                <a:ea typeface="+mn-lt"/>
                <a:cs typeface="+mn-lt"/>
              </a:rPr>
              <a:t>   R, istatistiksel hesaplama ve grafikler için yazılım ortamı olup aynı zamanda bir programlama dilidir.             R  Foundation tarafından desteklenen ve GNU Tasarısının parçası olan bir özgür yazılımdır</a:t>
            </a:r>
            <a:r>
              <a:rPr lang="tr-TR" sz="1600" baseline="30000" dirty="0">
                <a:solidFill>
                  <a:srgbClr val="FFFFFF"/>
                </a:solidFill>
                <a:ea typeface="+mn-lt"/>
                <a:cs typeface="+mn-lt"/>
              </a:rPr>
              <a:t>[2]</a:t>
            </a:r>
            <a:r>
              <a:rPr lang="tr-TR" sz="1600" dirty="0">
                <a:solidFill>
                  <a:srgbClr val="FFFFFF"/>
                </a:solidFill>
                <a:ea typeface="+mn-lt"/>
                <a:cs typeface="+mn-lt"/>
              </a:rPr>
              <a:t>.</a:t>
            </a:r>
            <a:endParaRPr lang="en-US" sz="1600">
              <a:solidFill>
                <a:srgbClr val="FFFFFF"/>
              </a:solidFill>
              <a:ea typeface="+mn-lt"/>
              <a:cs typeface="+mn-lt"/>
            </a:endParaRPr>
          </a:p>
          <a:p>
            <a:r>
              <a:rPr lang="tr-TR" sz="1600" err="1">
                <a:solidFill>
                  <a:srgbClr val="FFFFFF"/>
                </a:solidFill>
                <a:ea typeface="+mn-lt"/>
                <a:cs typeface="+mn-lt"/>
              </a:rPr>
              <a:t>Python</a:t>
            </a:r>
            <a:r>
              <a:rPr lang="tr-TR" sz="1600" dirty="0">
                <a:solidFill>
                  <a:srgbClr val="FFFFFF"/>
                </a:solidFill>
                <a:ea typeface="+mn-lt"/>
                <a:cs typeface="+mn-lt"/>
              </a:rPr>
              <a:t>, nesne yönelimli, yorumlamalı, </a:t>
            </a:r>
            <a:r>
              <a:rPr lang="tr-TR" sz="1600" err="1">
                <a:solidFill>
                  <a:srgbClr val="FFFFFF"/>
                </a:solidFill>
                <a:ea typeface="+mn-lt"/>
                <a:cs typeface="+mn-lt"/>
              </a:rPr>
              <a:t>birimsel</a:t>
            </a:r>
            <a:r>
              <a:rPr lang="tr-TR" sz="1600" dirty="0">
                <a:solidFill>
                  <a:srgbClr val="FFFFFF"/>
                </a:solidFill>
                <a:ea typeface="+mn-lt"/>
                <a:cs typeface="+mn-lt"/>
              </a:rPr>
              <a:t> ve etkileşimli yüksek seviyeli bir programlama dilidir. Girintilere dayalı basit sözdizimi, dilin öğrenilmesini ve akılda kalmasını kolaylaştırır. Bu da ona söz </a:t>
            </a:r>
            <a:r>
              <a:rPr lang="tr-TR" sz="1600" err="1">
                <a:solidFill>
                  <a:srgbClr val="FFFFFF"/>
                </a:solidFill>
                <a:ea typeface="+mn-lt"/>
                <a:cs typeface="+mn-lt"/>
              </a:rPr>
              <a:t>diziminin</a:t>
            </a:r>
            <a:r>
              <a:rPr lang="tr-TR" sz="1600" dirty="0">
                <a:solidFill>
                  <a:srgbClr val="FFFFFF"/>
                </a:solidFill>
                <a:ea typeface="+mn-lt"/>
                <a:cs typeface="+mn-lt"/>
              </a:rPr>
              <a:t> ayrıntıları ile vakit yitirmeden programlama yapılmaya başlanabilen bir dil olma özelliği kazandırır</a:t>
            </a:r>
            <a:r>
              <a:rPr lang="tr-TR" sz="1600" baseline="30000" dirty="0">
                <a:solidFill>
                  <a:srgbClr val="FFFFFF"/>
                </a:solidFill>
                <a:ea typeface="+mn-lt"/>
                <a:cs typeface="+mn-lt"/>
              </a:rPr>
              <a:t>[3]</a:t>
            </a:r>
            <a:r>
              <a:rPr lang="tr-TR" sz="1600" dirty="0">
                <a:solidFill>
                  <a:srgbClr val="FFFFFF"/>
                </a:solidFill>
                <a:ea typeface="+mn-lt"/>
                <a:cs typeface="+mn-lt"/>
              </a:rPr>
              <a:t>.</a:t>
            </a:r>
          </a:p>
          <a:p>
            <a:endParaRPr lang="tr-TR" dirty="0"/>
          </a:p>
        </p:txBody>
      </p:sp>
    </p:spTree>
    <p:extLst>
      <p:ext uri="{BB962C8B-B14F-4D97-AF65-F5344CB8AC3E}">
        <p14:creationId xmlns:p14="http://schemas.microsoft.com/office/powerpoint/2010/main" val="240515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F1C4A4-C3F2-4BAB-B606-0C08FBFA2663}"/>
              </a:ext>
            </a:extLst>
          </p:cNvPr>
          <p:cNvSpPr>
            <a:spLocks noGrp="1"/>
          </p:cNvSpPr>
          <p:nvPr>
            <p:ph type="title"/>
          </p:nvPr>
        </p:nvSpPr>
        <p:spPr/>
        <p:txBody>
          <a:bodyPr/>
          <a:lstStyle/>
          <a:p>
            <a:r>
              <a:rPr lang="tr-TR" cap="all" dirty="0">
                <a:ea typeface="+mj-lt"/>
                <a:cs typeface="+mj-lt"/>
              </a:rPr>
              <a:t>Ön bilgi</a:t>
            </a:r>
            <a:endParaRPr lang="tr-TR" dirty="0"/>
          </a:p>
        </p:txBody>
      </p:sp>
      <p:sp>
        <p:nvSpPr>
          <p:cNvPr id="3" name="İçerik Yer Tutucusu 2">
            <a:extLst>
              <a:ext uri="{FF2B5EF4-FFF2-40B4-BE49-F238E27FC236}">
                <a16:creationId xmlns:a16="http://schemas.microsoft.com/office/drawing/2014/main" id="{2A672B0F-9AFF-4685-B7A4-BC948C025546}"/>
              </a:ext>
            </a:extLst>
          </p:cNvPr>
          <p:cNvSpPr>
            <a:spLocks noGrp="1"/>
          </p:cNvSpPr>
          <p:nvPr>
            <p:ph idx="1"/>
          </p:nvPr>
        </p:nvSpPr>
        <p:spPr/>
        <p:txBody>
          <a:bodyPr vert="horz" lIns="91440" tIns="45720" rIns="91440" bIns="45720" rtlCol="0" anchor="t">
            <a:noAutofit/>
          </a:bodyPr>
          <a:lstStyle/>
          <a:p>
            <a:pPr marL="285750" indent="-285750">
              <a:lnSpc>
                <a:spcPct val="100000"/>
              </a:lnSpc>
              <a:spcBef>
                <a:spcPts val="900"/>
              </a:spcBef>
              <a:buFont typeface="Garamond,Serif" panose="020B0604020202020204" pitchFamily="34" charset="0"/>
              <a:buChar char="◦"/>
            </a:pPr>
            <a:r>
              <a:rPr lang="tr-TR" sz="1600" dirty="0">
                <a:solidFill>
                  <a:srgbClr val="FFFFFF"/>
                </a:solidFill>
                <a:ea typeface="+mn-lt"/>
                <a:cs typeface="+mn-lt"/>
              </a:rPr>
              <a:t>•Bu proje ile 2017 yılı </a:t>
            </a:r>
            <a:r>
              <a:rPr lang="tr-TR" sz="1600" dirty="0" err="1">
                <a:solidFill>
                  <a:srgbClr val="FFFFFF"/>
                </a:solidFill>
                <a:ea typeface="+mn-lt"/>
                <a:cs typeface="+mn-lt"/>
              </a:rPr>
              <a:t>Kaggle</a:t>
            </a:r>
            <a:r>
              <a:rPr lang="tr-TR" sz="1600" dirty="0">
                <a:solidFill>
                  <a:srgbClr val="FFFFFF"/>
                </a:solidFill>
                <a:ea typeface="+mn-lt"/>
                <a:cs typeface="+mn-lt"/>
              </a:rPr>
              <a:t> Veri Bilimi Anket sonuçları ile profesyonellerin günlük yaşantılarında kullanmış oldukları dil ve yöntemlerin keşfedilmesi amaçlanmıştır. Paket içeriği 5 ayrı dosyadan oluşmaktadır. Bu projede kullanılan dosya anket sonuçlarının bulunduğu "</a:t>
            </a:r>
            <a:r>
              <a:rPr lang="tr-TR" sz="1600" dirty="0" err="1">
                <a:solidFill>
                  <a:srgbClr val="FFFFFF"/>
                </a:solidFill>
                <a:ea typeface="+mn-lt"/>
                <a:cs typeface="+mn-lt"/>
              </a:rPr>
              <a:t>rawMCData</a:t>
            </a:r>
            <a:r>
              <a:rPr lang="tr-TR" sz="1600" dirty="0">
                <a:solidFill>
                  <a:srgbClr val="FFFFFF"/>
                </a:solidFill>
                <a:ea typeface="+mn-lt"/>
                <a:cs typeface="+mn-lt"/>
              </a:rPr>
              <a:t>" veri setidir. Veri seti 16.716 satır ve 228 sütundan oluşmaktadır. Her bir sütun katılımcıların sorulan sorulara verdikleri cevapları içermektedir. </a:t>
            </a:r>
          </a:p>
          <a:p>
            <a:pPr marL="285750" indent="-285750">
              <a:lnSpc>
                <a:spcPct val="100000"/>
              </a:lnSpc>
              <a:spcBef>
                <a:spcPts val="900"/>
              </a:spcBef>
              <a:buFont typeface="Garamond,Serif" panose="020B0604020202020204" pitchFamily="34" charset="0"/>
              <a:buChar char="◦"/>
            </a:pPr>
            <a:r>
              <a:rPr lang="tr-TR" sz="1600" dirty="0">
                <a:solidFill>
                  <a:srgbClr val="FFFFFF"/>
                </a:solidFill>
                <a:ea typeface="+mn-lt"/>
                <a:cs typeface="+mn-lt"/>
              </a:rPr>
              <a:t>Veri paketi katılımcılara ait yaş, meslek, yaşadığı ülke, cinsiyet, eğitim statüsü, kullandıkları program ve diller gibi bir çok bilgiyi içermektedir.</a:t>
            </a:r>
            <a:endParaRPr lang="tr-TR" sz="1600" dirty="0">
              <a:solidFill>
                <a:srgbClr val="FFFFFF"/>
              </a:solidFill>
            </a:endParaRPr>
          </a:p>
        </p:txBody>
      </p:sp>
    </p:spTree>
    <p:extLst>
      <p:ext uri="{BB962C8B-B14F-4D97-AF65-F5344CB8AC3E}">
        <p14:creationId xmlns:p14="http://schemas.microsoft.com/office/powerpoint/2010/main" val="446092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986DAA00-9A17-4F37-975E-734D4E96C41D}"/>
              </a:ext>
            </a:extLst>
          </p:cNvPr>
          <p:cNvSpPr>
            <a:spLocks noGrp="1"/>
          </p:cNvSpPr>
          <p:nvPr>
            <p:ph type="body" sz="half" idx="2"/>
          </p:nvPr>
        </p:nvSpPr>
        <p:spPr/>
        <p:txBody>
          <a:bodyPr vert="horz" lIns="91440" tIns="45720" rIns="91440" bIns="45720" rtlCol="0" anchor="t">
            <a:normAutofit/>
          </a:bodyPr>
          <a:lstStyle/>
          <a:p>
            <a:r>
              <a:rPr lang="tr-TR" dirty="0">
                <a:solidFill>
                  <a:srgbClr val="FFFFFF"/>
                </a:solidFill>
                <a:ea typeface="+mn-lt"/>
                <a:cs typeface="+mn-lt"/>
              </a:rPr>
              <a:t> Gerekli kütüphaneler olan </a:t>
            </a:r>
            <a:r>
              <a:rPr lang="tr-TR" dirty="0" err="1">
                <a:solidFill>
                  <a:srgbClr val="FFFFFF"/>
                </a:solidFill>
                <a:ea typeface="+mn-lt"/>
                <a:cs typeface="+mn-lt"/>
              </a:rPr>
              <a:t>readr</a:t>
            </a:r>
            <a:r>
              <a:rPr lang="tr-TR" dirty="0">
                <a:solidFill>
                  <a:srgbClr val="FFFFFF"/>
                </a:solidFill>
                <a:ea typeface="+mn-lt"/>
                <a:cs typeface="+mn-lt"/>
              </a:rPr>
              <a:t>, </a:t>
            </a:r>
            <a:r>
              <a:rPr lang="tr-TR" dirty="0" err="1">
                <a:solidFill>
                  <a:srgbClr val="FFFFFF"/>
                </a:solidFill>
                <a:ea typeface="+mn-lt"/>
                <a:cs typeface="+mn-lt"/>
              </a:rPr>
              <a:t>tidyverse</a:t>
            </a:r>
            <a:r>
              <a:rPr lang="tr-TR" dirty="0">
                <a:solidFill>
                  <a:srgbClr val="FFFFFF"/>
                </a:solidFill>
                <a:ea typeface="+mn-lt"/>
                <a:cs typeface="+mn-lt"/>
              </a:rPr>
              <a:t>, </a:t>
            </a:r>
            <a:r>
              <a:rPr lang="tr-TR" dirty="0" err="1">
                <a:solidFill>
                  <a:srgbClr val="FFFFFF"/>
                </a:solidFill>
                <a:ea typeface="+mn-lt"/>
                <a:cs typeface="+mn-lt"/>
              </a:rPr>
              <a:t>dplyr</a:t>
            </a:r>
            <a:r>
              <a:rPr lang="tr-TR" dirty="0">
                <a:solidFill>
                  <a:srgbClr val="FFFFFF"/>
                </a:solidFill>
                <a:ea typeface="+mn-lt"/>
                <a:cs typeface="+mn-lt"/>
              </a:rPr>
              <a:t> ve ggplot2 veriyi analiz edebilmek için yüklenmiştir.  Ardından kullanılacak veri seti ‘</a:t>
            </a:r>
            <a:r>
              <a:rPr lang="tr-TR" dirty="0" err="1">
                <a:solidFill>
                  <a:srgbClr val="FFFFFF"/>
                </a:solidFill>
                <a:ea typeface="+mn-lt"/>
                <a:cs typeface="+mn-lt"/>
              </a:rPr>
              <a:t>rawMCData</a:t>
            </a:r>
            <a:r>
              <a:rPr lang="tr-TR" dirty="0">
                <a:solidFill>
                  <a:srgbClr val="FFFFFF"/>
                </a:solidFill>
                <a:ea typeface="+mn-lt"/>
                <a:cs typeface="+mn-lt"/>
              </a:rPr>
              <a:t>’ adı ile R'a yüklenmiş ve son olarak "</a:t>
            </a:r>
            <a:r>
              <a:rPr lang="tr-TR" dirty="0" err="1">
                <a:solidFill>
                  <a:srgbClr val="FFFFFF"/>
                </a:solidFill>
                <a:ea typeface="+mn-lt"/>
                <a:cs typeface="+mn-lt"/>
              </a:rPr>
              <a:t>head</a:t>
            </a:r>
            <a:r>
              <a:rPr lang="tr-TR" dirty="0">
                <a:solidFill>
                  <a:srgbClr val="FFFFFF"/>
                </a:solidFill>
                <a:ea typeface="+mn-lt"/>
                <a:cs typeface="+mn-lt"/>
              </a:rPr>
              <a:t>(</a:t>
            </a:r>
            <a:r>
              <a:rPr lang="tr-TR" dirty="0" err="1">
                <a:solidFill>
                  <a:srgbClr val="FFFFFF"/>
                </a:solidFill>
                <a:ea typeface="+mn-lt"/>
                <a:cs typeface="+mn-lt"/>
              </a:rPr>
              <a:t>rawMCData</a:t>
            </a:r>
            <a:r>
              <a:rPr lang="tr-TR">
                <a:solidFill>
                  <a:srgbClr val="FFFFFF"/>
                </a:solidFill>
                <a:ea typeface="+mn-lt"/>
                <a:cs typeface="+mn-lt"/>
              </a:rPr>
              <a:t>, n=5)"   komutu ile veri setine ait ilk 5 gözlem çağırılarak veri seti hakkında bir ön bilgi edinilmiştir. </a:t>
            </a:r>
          </a:p>
          <a:p>
            <a:endParaRPr lang="tr-TR" dirty="0"/>
          </a:p>
        </p:txBody>
      </p:sp>
      <p:pic>
        <p:nvPicPr>
          <p:cNvPr id="8" name="Resim 8">
            <a:extLst>
              <a:ext uri="{FF2B5EF4-FFF2-40B4-BE49-F238E27FC236}">
                <a16:creationId xmlns:a16="http://schemas.microsoft.com/office/drawing/2014/main" id="{9DD26B01-5CB7-403B-9D0D-6585E083C859}"/>
              </a:ext>
            </a:extLst>
          </p:cNvPr>
          <p:cNvPicPr>
            <a:picLocks noGrp="1" noChangeAspect="1"/>
          </p:cNvPicPr>
          <p:nvPr>
            <p:ph type="pic" idx="1"/>
          </p:nvPr>
        </p:nvPicPr>
        <p:blipFill rotWithShape="1">
          <a:blip r:embed="rId2"/>
          <a:srcRect l="6984" r="6984"/>
          <a:stretch/>
        </p:blipFill>
        <p:spPr>
          <a:xfrm>
            <a:off x="5305245" y="575095"/>
            <a:ext cx="6021388" cy="5334000"/>
          </a:xfrm>
        </p:spPr>
      </p:pic>
      <p:sp>
        <p:nvSpPr>
          <p:cNvPr id="9" name="Metin kutusu 8">
            <a:extLst>
              <a:ext uri="{FF2B5EF4-FFF2-40B4-BE49-F238E27FC236}">
                <a16:creationId xmlns:a16="http://schemas.microsoft.com/office/drawing/2014/main" id="{FA9B8A9B-E08A-4F66-9603-0051C5F7EBC8}"/>
              </a:ext>
            </a:extLst>
          </p:cNvPr>
          <p:cNvSpPr txBox="1"/>
          <p:nvPr/>
        </p:nvSpPr>
        <p:spPr>
          <a:xfrm>
            <a:off x="6334664" y="6003984"/>
            <a:ext cx="52017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dirty="0"/>
              <a:t>Şekil 1. Veri setinin yüklenmesi ve incelenmesi</a:t>
            </a:r>
          </a:p>
          <a:p>
            <a:endParaRPr lang="tr-TR" sz="1200" dirty="0"/>
          </a:p>
        </p:txBody>
      </p:sp>
      <p:sp>
        <p:nvSpPr>
          <p:cNvPr id="5" name="Başlık 4">
            <a:extLst>
              <a:ext uri="{FF2B5EF4-FFF2-40B4-BE49-F238E27FC236}">
                <a16:creationId xmlns:a16="http://schemas.microsoft.com/office/drawing/2014/main" id="{C7D68DD6-5FA6-484F-924F-D3F9F32AA660}"/>
              </a:ext>
            </a:extLst>
          </p:cNvPr>
          <p:cNvSpPr>
            <a:spLocks noGrp="1"/>
          </p:cNvSpPr>
          <p:nvPr>
            <p:ph type="title"/>
          </p:nvPr>
        </p:nvSpPr>
        <p:spPr>
          <a:xfrm>
            <a:off x="948907" y="762000"/>
            <a:ext cx="3809999" cy="1524000"/>
          </a:xfrm>
        </p:spPr>
        <p:txBody>
          <a:bodyPr/>
          <a:lstStyle/>
          <a:p>
            <a:r>
              <a:rPr lang="tr-TR">
                <a:ea typeface="+mj-lt"/>
                <a:cs typeface="+mj-lt"/>
              </a:rPr>
              <a:t>Kütüphanenin ve Veri Setinin Yüklenmesi</a:t>
            </a:r>
            <a:endParaRPr lang="tr-TR"/>
          </a:p>
        </p:txBody>
      </p:sp>
    </p:spTree>
    <p:extLst>
      <p:ext uri="{BB962C8B-B14F-4D97-AF65-F5344CB8AC3E}">
        <p14:creationId xmlns:p14="http://schemas.microsoft.com/office/powerpoint/2010/main" val="271650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5">
            <a:extLst>
              <a:ext uri="{FF2B5EF4-FFF2-40B4-BE49-F238E27FC236}">
                <a16:creationId xmlns:a16="http://schemas.microsoft.com/office/drawing/2014/main" id="{DBB5078A-C1BA-4EFC-9D63-40949F0898BF}"/>
              </a:ext>
            </a:extLst>
          </p:cNvPr>
          <p:cNvPicPr>
            <a:picLocks noGrp="1" noChangeAspect="1"/>
          </p:cNvPicPr>
          <p:nvPr>
            <p:ph type="pic" idx="1"/>
          </p:nvPr>
        </p:nvPicPr>
        <p:blipFill rotWithShape="1">
          <a:blip r:embed="rId2"/>
          <a:srcRect t="1361" b="1361"/>
          <a:stretch/>
        </p:blipFill>
        <p:spPr>
          <a:xfrm>
            <a:off x="5362755" y="273171"/>
            <a:ext cx="6021388" cy="5334000"/>
          </a:xfrm>
        </p:spPr>
      </p:pic>
      <p:sp>
        <p:nvSpPr>
          <p:cNvPr id="4" name="Metin Yer Tutucusu 3">
            <a:extLst>
              <a:ext uri="{FF2B5EF4-FFF2-40B4-BE49-F238E27FC236}">
                <a16:creationId xmlns:a16="http://schemas.microsoft.com/office/drawing/2014/main" id="{366073C5-C53F-487F-8788-5BF112F513D8}"/>
              </a:ext>
            </a:extLst>
          </p:cNvPr>
          <p:cNvSpPr>
            <a:spLocks noGrp="1"/>
          </p:cNvSpPr>
          <p:nvPr>
            <p:ph type="body" sz="half" idx="2"/>
          </p:nvPr>
        </p:nvSpPr>
        <p:spPr>
          <a:xfrm>
            <a:off x="977662" y="2041584"/>
            <a:ext cx="3809999" cy="3810000"/>
          </a:xfrm>
        </p:spPr>
        <p:txBody>
          <a:bodyPr vert="horz" lIns="91440" tIns="45720" rIns="91440" bIns="45720" rtlCol="0" anchor="t">
            <a:normAutofit/>
          </a:bodyPr>
          <a:lstStyle/>
          <a:p>
            <a:r>
              <a:rPr lang="tr-TR">
                <a:solidFill>
                  <a:srgbClr val="FFFFFF"/>
                </a:solidFill>
              </a:rPr>
              <a:t>İlk olarak katılımcıların yaşlarına ait histogram grafiği Şekil 2'de görülen ggplot() fonksiyonu ile elde edilmiştir. "median()" fonksiyonu ile de örnekleme ait medyan hesaplanmıştır. Bu grafiğin sonucuna göre katılımcıların yaşları yoğun olarak 20-30 yaş aralığındadır. Buradan veri biliminin daha çok genç kesimin ilgisini kazandığı çıkarımını elde edebiliriz.</a:t>
            </a:r>
            <a:endParaRPr lang="tr-TR"/>
          </a:p>
        </p:txBody>
      </p:sp>
      <p:sp>
        <p:nvSpPr>
          <p:cNvPr id="3" name="Metin kutusu 2">
            <a:extLst>
              <a:ext uri="{FF2B5EF4-FFF2-40B4-BE49-F238E27FC236}">
                <a16:creationId xmlns:a16="http://schemas.microsoft.com/office/drawing/2014/main" id="{7BE223F0-6F44-4447-8660-074315C5294B}"/>
              </a:ext>
            </a:extLst>
          </p:cNvPr>
          <p:cNvSpPr txBox="1"/>
          <p:nvPr/>
        </p:nvSpPr>
        <p:spPr>
          <a:xfrm>
            <a:off x="6377796" y="5716438"/>
            <a:ext cx="488542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a:t>Şekil 2. Katılımcıların yaşlarına ait histogram grafiği</a:t>
            </a:r>
            <a:endParaRPr lang="tr-TR" sz="1400" dirty="0"/>
          </a:p>
        </p:txBody>
      </p:sp>
      <p:sp>
        <p:nvSpPr>
          <p:cNvPr id="6" name="Metin kutusu 5">
            <a:extLst>
              <a:ext uri="{FF2B5EF4-FFF2-40B4-BE49-F238E27FC236}">
                <a16:creationId xmlns:a16="http://schemas.microsoft.com/office/drawing/2014/main" id="{1B337226-CD45-429C-8DE1-CA7511078467}"/>
              </a:ext>
            </a:extLst>
          </p:cNvPr>
          <p:cNvSpPr txBox="1"/>
          <p:nvPr/>
        </p:nvSpPr>
        <p:spPr>
          <a:xfrm>
            <a:off x="1043796" y="727494"/>
            <a:ext cx="367772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200" b="1"/>
              <a:t>Veri Setinin Analizi ve Yorumlanması</a:t>
            </a:r>
            <a:endParaRPr lang="tr-TR" sz="3200" b="1" dirty="0"/>
          </a:p>
        </p:txBody>
      </p:sp>
    </p:spTree>
    <p:extLst>
      <p:ext uri="{BB962C8B-B14F-4D97-AF65-F5344CB8AC3E}">
        <p14:creationId xmlns:p14="http://schemas.microsoft.com/office/powerpoint/2010/main" val="3370109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2" name="Freeform: Shape 1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4" name="Freeform: Shape 1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Freeform: Shape 17">
            <a:extLst>
              <a:ext uri="{FF2B5EF4-FFF2-40B4-BE49-F238E27FC236}">
                <a16:creationId xmlns:a16="http://schemas.microsoft.com/office/drawing/2014/main" id="{F798D3DD-23B7-41EE-9021-C8F9A8E2C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grpSp>
        <p:nvGrpSpPr>
          <p:cNvPr id="20" name="Group 19">
            <a:extLst>
              <a:ext uri="{FF2B5EF4-FFF2-40B4-BE49-F238E27FC236}">
                <a16:creationId xmlns:a16="http://schemas.microsoft.com/office/drawing/2014/main" id="{2C072688-BFC7-4FE8-A45E-B3C63CBB9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5829359"/>
            <a:ext cx="4333875" cy="1028642"/>
            <a:chOff x="7153921" y="5829359"/>
            <a:chExt cx="5038079" cy="1028642"/>
          </a:xfrm>
        </p:grpSpPr>
        <p:sp>
          <p:nvSpPr>
            <p:cNvPr id="21" name="Freeform: Shape 20">
              <a:extLst>
                <a:ext uri="{FF2B5EF4-FFF2-40B4-BE49-F238E27FC236}">
                  <a16:creationId xmlns:a16="http://schemas.microsoft.com/office/drawing/2014/main" id="{F3002ED9-43C6-4BA8-8941-9AFCB04E4D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6"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22" name="Freeform: Shape 21">
              <a:extLst>
                <a:ext uri="{FF2B5EF4-FFF2-40B4-BE49-F238E27FC236}">
                  <a16:creationId xmlns:a16="http://schemas.microsoft.com/office/drawing/2014/main" id="{4EB09750-C9B1-40CE-AB9B-FEB308A1F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sp>
        <p:nvSpPr>
          <p:cNvPr id="4" name="Metin Yer Tutucusu 3">
            <a:extLst>
              <a:ext uri="{FF2B5EF4-FFF2-40B4-BE49-F238E27FC236}">
                <a16:creationId xmlns:a16="http://schemas.microsoft.com/office/drawing/2014/main" id="{BD86F189-8613-4A2E-92F1-7CF6686B4E9E}"/>
              </a:ext>
            </a:extLst>
          </p:cNvPr>
          <p:cNvSpPr>
            <a:spLocks noGrp="1"/>
          </p:cNvSpPr>
          <p:nvPr>
            <p:ph type="body" sz="half" idx="2"/>
          </p:nvPr>
        </p:nvSpPr>
        <p:spPr>
          <a:xfrm>
            <a:off x="762001" y="1020794"/>
            <a:ext cx="4758904" cy="5333998"/>
          </a:xfrm>
        </p:spPr>
        <p:txBody>
          <a:bodyPr vert="horz" lIns="91440" tIns="45720" rIns="91440" bIns="45720" rtlCol="0" anchor="t">
            <a:noAutofit/>
          </a:bodyPr>
          <a:lstStyle/>
          <a:p>
            <a:r>
              <a:rPr lang="tr-TR" dirty="0">
                <a:solidFill>
                  <a:srgbClr val="FFFFFF"/>
                </a:solidFill>
                <a:ea typeface="+mn-lt"/>
                <a:cs typeface="+mn-lt"/>
              </a:rPr>
              <a:t>Yan kısımdaki fonksiyon istenilen değişken için özet bilgileri veren bir fonksiyondur. Bu fonksiyon ile ilgili değişkenin her bir faktörü için yüzdelik ve miktar hesaplamaları gerçekleştirilecektir.  Burada "</a:t>
            </a:r>
            <a:r>
              <a:rPr lang="tr-TR" dirty="0" err="1">
                <a:solidFill>
                  <a:srgbClr val="FFFFFF"/>
                </a:solidFill>
                <a:ea typeface="+mn-lt"/>
                <a:cs typeface="+mn-lt"/>
              </a:rPr>
              <a:t>filter</a:t>
            </a:r>
            <a:r>
              <a:rPr lang="tr-TR" dirty="0">
                <a:solidFill>
                  <a:srgbClr val="FFFFFF"/>
                </a:solidFill>
                <a:ea typeface="+mn-lt"/>
                <a:cs typeface="+mn-lt"/>
              </a:rPr>
              <a:t>()" fonksiyonu ile boş cevaplar işlemden çıkarılmış, "</a:t>
            </a:r>
            <a:r>
              <a:rPr lang="tr-TR" dirty="0" err="1">
                <a:solidFill>
                  <a:srgbClr val="FFFFFF"/>
                </a:solidFill>
                <a:ea typeface="+mn-lt"/>
                <a:cs typeface="+mn-lt"/>
              </a:rPr>
              <a:t>group_by</a:t>
            </a:r>
            <a:r>
              <a:rPr lang="tr-TR" dirty="0">
                <a:solidFill>
                  <a:srgbClr val="FFFFFF"/>
                </a:solidFill>
                <a:ea typeface="+mn-lt"/>
                <a:cs typeface="+mn-lt"/>
              </a:rPr>
              <a:t>_()"  fonksiyonu ile katılımcıların verdikleri cevaplara göre gruplandırma yapılmış, "</a:t>
            </a:r>
            <a:r>
              <a:rPr lang="tr-TR" dirty="0" err="1">
                <a:solidFill>
                  <a:srgbClr val="FFFFFF"/>
                </a:solidFill>
                <a:ea typeface="+mn-lt"/>
                <a:cs typeface="+mn-lt"/>
              </a:rPr>
              <a:t>summarise</a:t>
            </a:r>
            <a:r>
              <a:rPr lang="tr-TR" dirty="0">
                <a:solidFill>
                  <a:srgbClr val="FFFFFF"/>
                </a:solidFill>
                <a:ea typeface="+mn-lt"/>
                <a:cs typeface="+mn-lt"/>
              </a:rPr>
              <a:t>()" fonksiyonunu kullanarak katılımcıların aynı cevabı verme sayıları hesaplanmış, "</a:t>
            </a:r>
            <a:r>
              <a:rPr lang="tr-TR" dirty="0" err="1">
                <a:solidFill>
                  <a:srgbClr val="FFFFFF"/>
                </a:solidFill>
                <a:ea typeface="+mn-lt"/>
                <a:cs typeface="+mn-lt"/>
              </a:rPr>
              <a:t>mutate</a:t>
            </a:r>
            <a:r>
              <a:rPr lang="tr-TR" dirty="0">
                <a:solidFill>
                  <a:srgbClr val="FFFFFF"/>
                </a:solidFill>
                <a:ea typeface="+mn-lt"/>
                <a:cs typeface="+mn-lt"/>
              </a:rPr>
              <a:t>()" fonksiyonu ile katılımcıların verdikleri ortak cevapların yüzdelikleri hesaplanmış ve son olarak da "</a:t>
            </a:r>
            <a:r>
              <a:rPr lang="tr-TR" dirty="0" err="1">
                <a:solidFill>
                  <a:srgbClr val="FFFFFF"/>
                </a:solidFill>
                <a:ea typeface="+mn-lt"/>
                <a:cs typeface="+mn-lt"/>
              </a:rPr>
              <a:t>arrange</a:t>
            </a:r>
            <a:r>
              <a:rPr lang="tr-TR" dirty="0">
                <a:solidFill>
                  <a:srgbClr val="FFFFFF"/>
                </a:solidFill>
                <a:ea typeface="+mn-lt"/>
                <a:cs typeface="+mn-lt"/>
              </a:rPr>
              <a:t>(</a:t>
            </a:r>
            <a:r>
              <a:rPr lang="tr-TR" dirty="0" err="1">
                <a:solidFill>
                  <a:srgbClr val="FFFFFF"/>
                </a:solidFill>
                <a:ea typeface="+mn-lt"/>
                <a:cs typeface="+mn-lt"/>
              </a:rPr>
              <a:t>desc</a:t>
            </a:r>
            <a:r>
              <a:rPr lang="tr-TR" dirty="0">
                <a:solidFill>
                  <a:srgbClr val="FFFFFF"/>
                </a:solidFill>
                <a:ea typeface="+mn-lt"/>
                <a:cs typeface="+mn-lt"/>
              </a:rPr>
              <a:t>())" fonksiyonu ile de sonuçların azalan sırada düzenlenmesi gerçekleştirilmiştir. Tüm bu şartlar için "</a:t>
            </a:r>
            <a:r>
              <a:rPr lang="tr-TR" dirty="0" err="1">
                <a:solidFill>
                  <a:srgbClr val="FFFFFF"/>
                </a:solidFill>
                <a:ea typeface="+mn-lt"/>
                <a:cs typeface="+mn-lt"/>
              </a:rPr>
              <a:t>count</a:t>
            </a:r>
            <a:r>
              <a:rPr lang="tr-TR" dirty="0">
                <a:solidFill>
                  <a:srgbClr val="FFFFFF"/>
                </a:solidFill>
                <a:ea typeface="+mn-lt"/>
                <a:cs typeface="+mn-lt"/>
              </a:rPr>
              <a:t>" (ülkeler) değişkeni  baz alınmıştır.</a:t>
            </a:r>
            <a:endParaRPr lang="tr-TR" sz="1800" dirty="0">
              <a:solidFill>
                <a:srgbClr val="FFFFFF">
                  <a:alpha val="70000"/>
                </a:srgbClr>
              </a:solidFill>
            </a:endParaRPr>
          </a:p>
          <a:p>
            <a:endParaRPr lang="tr-TR" dirty="0"/>
          </a:p>
        </p:txBody>
      </p:sp>
      <p:pic>
        <p:nvPicPr>
          <p:cNvPr id="13" name="Resim 14" descr="metin içeren bir resim&#10;&#10;Açıklama otomatik olarak oluşturuldu">
            <a:extLst>
              <a:ext uri="{FF2B5EF4-FFF2-40B4-BE49-F238E27FC236}">
                <a16:creationId xmlns:a16="http://schemas.microsoft.com/office/drawing/2014/main" id="{915C2DD3-B0EC-4DA5-8963-DDB08D492E97}"/>
              </a:ext>
            </a:extLst>
          </p:cNvPr>
          <p:cNvPicPr>
            <a:picLocks noGrp="1" noChangeAspect="1"/>
          </p:cNvPicPr>
          <p:nvPr>
            <p:ph type="pic" idx="1"/>
          </p:nvPr>
        </p:nvPicPr>
        <p:blipFill rotWithShape="1">
          <a:blip r:embed="rId2"/>
          <a:srcRect l="4389" r="4389"/>
          <a:stretch/>
        </p:blipFill>
        <p:spPr>
          <a:xfrm>
            <a:off x="6096000" y="862643"/>
            <a:ext cx="5388785" cy="4816416"/>
          </a:xfrm>
        </p:spPr>
      </p:pic>
      <p:sp>
        <p:nvSpPr>
          <p:cNvPr id="15" name="Metin kutusu 14">
            <a:extLst>
              <a:ext uri="{FF2B5EF4-FFF2-40B4-BE49-F238E27FC236}">
                <a16:creationId xmlns:a16="http://schemas.microsoft.com/office/drawing/2014/main" id="{0C1F30F7-E4A0-4FC8-85F2-EE09612CB8FE}"/>
              </a:ext>
            </a:extLst>
          </p:cNvPr>
          <p:cNvSpPr txBox="1"/>
          <p:nvPr/>
        </p:nvSpPr>
        <p:spPr>
          <a:xfrm>
            <a:off x="7427343" y="575957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200" b="1"/>
              <a:t>Şekil 3.  Oluşturulan ana fonksiyon</a:t>
            </a:r>
            <a:endParaRPr lang="tr-TR" sz="1200" dirty="0"/>
          </a:p>
        </p:txBody>
      </p:sp>
    </p:spTree>
    <p:extLst>
      <p:ext uri="{BB962C8B-B14F-4D97-AF65-F5344CB8AC3E}">
        <p14:creationId xmlns:p14="http://schemas.microsoft.com/office/powerpoint/2010/main" val="2855702733"/>
      </p:ext>
    </p:extLst>
  </p:cSld>
  <p:clrMapOvr>
    <a:masterClrMapping/>
  </p:clrMapOvr>
</p:sld>
</file>

<file path=ppt/theme/theme1.xml><?xml version="1.0" encoding="utf-8"?>
<a:theme xmlns:a="http://schemas.openxmlformats.org/drawingml/2006/main" name="PebbleVTI">
  <a:themeElements>
    <a:clrScheme name="AnalogousFromRegularSeed_2SEEDS">
      <a:dk1>
        <a:srgbClr val="000000"/>
      </a:dk1>
      <a:lt1>
        <a:srgbClr val="FFFFFF"/>
      </a:lt1>
      <a:dk2>
        <a:srgbClr val="242E41"/>
      </a:dk2>
      <a:lt2>
        <a:srgbClr val="E2E6E8"/>
      </a:lt2>
      <a:accent1>
        <a:srgbClr val="C95423"/>
      </a:accent1>
      <a:accent2>
        <a:srgbClr val="DB3549"/>
      </a:accent2>
      <a:accent3>
        <a:srgbClr val="C89C31"/>
      </a:accent3>
      <a:accent4>
        <a:srgbClr val="20B598"/>
      </a:accent4>
      <a:accent5>
        <a:srgbClr val="34B0D4"/>
      </a:accent5>
      <a:accent6>
        <a:srgbClr val="235FC9"/>
      </a:accent6>
      <a:hlink>
        <a:srgbClr val="3A8BAE"/>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23</Slides>
  <Notes>0</Notes>
  <HiddenSlides>0</HiddenSlides>
  <MMClips>0</MMClips>
  <ScaleCrop>false</ScaleCrop>
  <HeadingPairs>
    <vt:vector size="4" baseType="variant">
      <vt:variant>
        <vt:lpstr>Tema</vt:lpstr>
      </vt:variant>
      <vt:variant>
        <vt:i4>1</vt:i4>
      </vt:variant>
      <vt:variant>
        <vt:lpstr>Slayt Başlıkları</vt:lpstr>
      </vt:variant>
      <vt:variant>
        <vt:i4>23</vt:i4>
      </vt:variant>
    </vt:vector>
  </HeadingPairs>
  <TitlesOfParts>
    <vt:vector size="24" baseType="lpstr">
      <vt:lpstr>PebbleVTI</vt:lpstr>
      <vt:lpstr>KAGGLE VERİLERİNİN KEŞFİ</vt:lpstr>
      <vt:lpstr>HAZIRLAYANLAR</vt:lpstr>
      <vt:lpstr>İÇİNDEKİLER</vt:lpstr>
      <vt:lpstr> Kaggle Nedir?</vt:lpstr>
      <vt:lpstr> R ve Python Nedir?</vt:lpstr>
      <vt:lpstr>Ön bilgi</vt:lpstr>
      <vt:lpstr>Kütüphanenin ve Veri Setinin Yüklenmesi</vt:lpstr>
      <vt:lpstr>PowerPoint Sunusu</vt:lpstr>
      <vt:lpstr>PowerPoint Sunusu</vt:lpstr>
      <vt:lpstr>PowerPoint Sunusu</vt:lpstr>
      <vt:lpstr>PowerPoint Sunusu</vt:lpstr>
      <vt:lpstr>PowerPoint Sunusu</vt:lpstr>
      <vt:lpstr>PowerPoint Sunusu</vt:lpstr>
      <vt:lpstr>PowerPoint Sunusu</vt:lpstr>
      <vt:lpstr>Anketörler, çalışma durumlarını “çalışmıyorum fakat iş arıyorum”, “çalışmıyorum ve iş aramıyorum” ve “çalışma durumumu belirtmek istemiyorum” olarak cevaplayan katılımcılara yüksek dereceli bir okulda okuyup okumadıklarını sormuştur. Katılımcıların bu soruya verdikleri cevaplar “StudentStatus” kolonunda yer almaktadır. Verilen cevaplara göre katılımcıların eğitim seviyeleri belirlenecektir. </vt:lpstr>
      <vt:lpstr>PowerPoint Sunusu</vt:lpstr>
      <vt:lpstr>Katılımcılara mesleklerinin ne olduğu sorulmaktadır.  Katılımcıların %20.5' i Veri Bilimci, %14.8'i Yazılım Mühendisi, %10.4'ü farklı meslek sahibi, %10.2'si Veri Analisti olduklarını söylemektedirler. Kaggle kullanıcılarının yaklaşık% 45'i Veri Bilimciler, Yazılım Geliştiriciler / Mühendisler veya Veri Analistleridir. </vt:lpstr>
      <vt:lpstr>PowerPoint Sunusu</vt:lpstr>
      <vt:lpstr>PowerPoint Sunusu</vt:lpstr>
      <vt:lpstr>PowerPoint Sunusu</vt:lpstr>
      <vt:lpstr>Sonuç</vt:lpstr>
      <vt:lpstr>KAYNAKÇA</vt:lpstr>
      <vt:lpstr>Github Hesapları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762</cp:revision>
  <dcterms:created xsi:type="dcterms:W3CDTF">2021-02-11T16:02:01Z</dcterms:created>
  <dcterms:modified xsi:type="dcterms:W3CDTF">2021-02-12T09:40:51Z</dcterms:modified>
</cp:coreProperties>
</file>