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80" r:id="rId6"/>
    <p:sldId id="282" r:id="rId7"/>
    <p:sldId id="269" r:id="rId8"/>
    <p:sldId id="270" r:id="rId9"/>
    <p:sldId id="271" r:id="rId10"/>
    <p:sldId id="284" r:id="rId11"/>
    <p:sldId id="285" r:id="rId12"/>
    <p:sldId id="283"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930FDA-DF5F-43A5-8082-24C544953AFB}" type="datetimeFigureOut">
              <a:rPr lang="en-IN" smtClean="0"/>
              <a:t>27-05-2024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12988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231374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416199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361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122290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930FDA-DF5F-43A5-8082-24C544953AFB}"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429460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930FDA-DF5F-43A5-8082-24C544953AFB}"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891419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30FDA-DF5F-43A5-8082-24C544953AFB}"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518685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30FDA-DF5F-43A5-8082-24C544953AFB}"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158899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30FDA-DF5F-43A5-8082-24C544953AFB}"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240196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30FDA-DF5F-43A5-8082-24C544953AFB}"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15970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1661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30FDA-DF5F-43A5-8082-24C544953AFB}"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172909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930FDA-DF5F-43A5-8082-24C544953AFB}"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338654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30FDA-DF5F-43A5-8082-24C544953AFB}"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414700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9976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30FDA-DF5F-43A5-8082-24C544953AFB}"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52F9F-290A-4D6C-915B-3C5ACA17A9E2}" type="slidenum">
              <a:rPr lang="en-IN" smtClean="0"/>
              <a:t>‹#›</a:t>
            </a:fld>
            <a:endParaRPr lang="en-IN"/>
          </a:p>
        </p:txBody>
      </p:sp>
    </p:spTree>
    <p:extLst>
      <p:ext uri="{BB962C8B-B14F-4D97-AF65-F5344CB8AC3E}">
        <p14:creationId xmlns:p14="http://schemas.microsoft.com/office/powerpoint/2010/main" val="280307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930FDA-DF5F-43A5-8082-24C544953AFB}" type="datetimeFigureOut">
              <a:rPr lang="en-IN" smtClean="0"/>
              <a:t>27-05-2024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E52F9F-290A-4D6C-915B-3C5ACA17A9E2}" type="slidenum">
              <a:rPr lang="en-IN" smtClean="0"/>
              <a:t>‹#›</a:t>
            </a:fld>
            <a:endParaRPr lang="en-IN"/>
          </a:p>
        </p:txBody>
      </p:sp>
    </p:spTree>
    <p:extLst>
      <p:ext uri="{BB962C8B-B14F-4D97-AF65-F5344CB8AC3E}">
        <p14:creationId xmlns:p14="http://schemas.microsoft.com/office/powerpoint/2010/main" val="4014561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3.png"/><Relationship Id="rId7" Type="http://schemas.openxmlformats.org/officeDocument/2006/relationships/image" Target="../media/image13.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jpg"/><Relationship Id="rId10" Type="http://schemas.openxmlformats.org/officeDocument/2006/relationships/image" Target="../media/image16.jpg"/><Relationship Id="rId4" Type="http://schemas.openxmlformats.org/officeDocument/2006/relationships/image" Target="../media/image4.jpeg"/><Relationship Id="rId9" Type="http://schemas.openxmlformats.org/officeDocument/2006/relationships/image" Target="../media/image15.jpg"/></Relationships>
</file>

<file path=ppt/slides/_rels/slide11.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4.jpeg"/><Relationship Id="rId7"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B1E0-0373-458E-84CB-B2A6B8BF6B61}"/>
              </a:ext>
            </a:extLst>
          </p:cNvPr>
          <p:cNvSpPr>
            <a:spLocks noGrp="1"/>
          </p:cNvSpPr>
          <p:nvPr>
            <p:ph type="ctrTitle"/>
          </p:nvPr>
        </p:nvSpPr>
        <p:spPr>
          <a:xfrm>
            <a:off x="1020930" y="1976339"/>
            <a:ext cx="10351363" cy="1058662"/>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FINAL PROJECT PRESENTATION</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Credit Card Fraud Detection System</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680A72-27EC-4AAD-9638-2D478D50D58C}"/>
              </a:ext>
            </a:extLst>
          </p:cNvPr>
          <p:cNvSpPr>
            <a:spLocks noGrp="1"/>
          </p:cNvSpPr>
          <p:nvPr>
            <p:ph type="subTitle" idx="1"/>
          </p:nvPr>
        </p:nvSpPr>
        <p:spPr>
          <a:xfrm>
            <a:off x="1524000" y="3936131"/>
            <a:ext cx="2562225" cy="1314519"/>
          </a:xfrm>
        </p:spPr>
        <p:txBody>
          <a:bodyPr>
            <a:noAutofit/>
          </a:bodyPr>
          <a:lstStyle/>
          <a:p>
            <a:pPr algn="l">
              <a:lnSpc>
                <a:spcPct val="100000"/>
              </a:lnSpc>
              <a:spcBef>
                <a:spcPts val="0"/>
              </a:spcBef>
            </a:pPr>
            <a:r>
              <a:rPr lang="en-US" sz="1800" b="1" cap="none" dirty="0">
                <a:solidFill>
                  <a:schemeClr val="tx1"/>
                </a:solidFill>
                <a:latin typeface="Times New Roman" panose="02020603050405020304" pitchFamily="18" charset="0"/>
                <a:cs typeface="Times New Roman" panose="02020603050405020304" pitchFamily="18" charset="0"/>
              </a:rPr>
              <a:t>Submitted By: </a:t>
            </a:r>
          </a:p>
          <a:p>
            <a:pPr algn="l">
              <a:lnSpc>
                <a:spcPct val="100000"/>
              </a:lnSpc>
              <a:spcBef>
                <a:spcPts val="0"/>
              </a:spcBef>
            </a:pPr>
            <a:r>
              <a:rPr lang="en-US" sz="1800" cap="none" dirty="0">
                <a:solidFill>
                  <a:schemeClr val="tx1"/>
                </a:solidFill>
                <a:latin typeface="Times New Roman" panose="02020603050405020304" pitchFamily="18" charset="0"/>
                <a:cs typeface="Times New Roman" panose="02020603050405020304" pitchFamily="18" charset="0"/>
              </a:rPr>
              <a:t>Mr. Omesh Satpute</a:t>
            </a:r>
          </a:p>
          <a:p>
            <a:pPr algn="l">
              <a:lnSpc>
                <a:spcPct val="100000"/>
              </a:lnSpc>
              <a:spcBef>
                <a:spcPts val="0"/>
              </a:spcBef>
            </a:pPr>
            <a:r>
              <a:rPr lang="en-US" sz="1800" cap="none" dirty="0">
                <a:solidFill>
                  <a:schemeClr val="tx1"/>
                </a:solidFill>
                <a:latin typeface="Times New Roman" panose="02020603050405020304" pitchFamily="18" charset="0"/>
                <a:cs typeface="Times New Roman" panose="02020603050405020304" pitchFamily="18" charset="0"/>
              </a:rPr>
              <a:t>Mr. Vishal  </a:t>
            </a:r>
            <a:r>
              <a:rPr lang="en-US" sz="1800" cap="none" dirty="0" err="1">
                <a:solidFill>
                  <a:schemeClr val="tx1"/>
                </a:solidFill>
                <a:latin typeface="Times New Roman" panose="02020603050405020304" pitchFamily="18" charset="0"/>
                <a:cs typeface="Times New Roman" panose="02020603050405020304" pitchFamily="18" charset="0"/>
              </a:rPr>
              <a:t>Thange</a:t>
            </a:r>
            <a:endParaRPr lang="en-US" sz="1800" cap="none"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5EE303E-C4CC-49D6-8D48-BEFBF80FB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78"/>
            <a:ext cx="2513540" cy="1508124"/>
          </a:xfrm>
          <a:prstGeom prst="rect">
            <a:avLst/>
          </a:prstGeom>
        </p:spPr>
      </p:pic>
      <p:pic>
        <p:nvPicPr>
          <p:cNvPr id="1026" name="Picture 2" descr="University Emblem">
            <a:extLst>
              <a:ext uri="{FF2B5EF4-FFF2-40B4-BE49-F238E27FC236}">
                <a16:creationId xmlns:a16="http://schemas.microsoft.com/office/drawing/2014/main" id="{876B398C-6699-4FA8-B4F9-D7037986E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D12C8E-4B81-4D4A-89B9-340A5B04F69B}"/>
              </a:ext>
            </a:extLst>
          </p:cNvPr>
          <p:cNvSpPr txBox="1"/>
          <p:nvPr/>
        </p:nvSpPr>
        <p:spPr>
          <a:xfrm>
            <a:off x="8449742" y="3990156"/>
            <a:ext cx="2332383" cy="923330"/>
          </a:xfrm>
          <a:prstGeom prst="rect">
            <a:avLst/>
          </a:prstGeom>
          <a:noFill/>
        </p:spPr>
        <p:txBody>
          <a:bodyPr wrap="square" rtlCol="0">
            <a:spAutoFit/>
          </a:bodyPr>
          <a:lstStyle/>
          <a:p>
            <a:r>
              <a:rPr lang="nl-NL" b="1" dirty="0">
                <a:latin typeface="Times New Roman" panose="02020603050405020304" pitchFamily="18" charset="0"/>
                <a:cs typeface="Times New Roman" panose="02020603050405020304" pitchFamily="18" charset="0"/>
              </a:rPr>
              <a:t>Guide: </a:t>
            </a:r>
          </a:p>
          <a:p>
            <a:r>
              <a:rPr lang="nl-NL" dirty="0">
                <a:latin typeface="Times New Roman" panose="02020603050405020304" pitchFamily="18" charset="0"/>
                <a:cs typeface="Times New Roman" panose="02020603050405020304" pitchFamily="18" charset="0"/>
              </a:rPr>
              <a:t>Prof. S. D. Bhopale</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987BC4-61C6-4543-A039-42D51B50F708}"/>
              </a:ext>
            </a:extLst>
          </p:cNvPr>
          <p:cNvSpPr txBox="1"/>
          <p:nvPr/>
        </p:nvSpPr>
        <p:spPr>
          <a:xfrm>
            <a:off x="2835965" y="5499652"/>
            <a:ext cx="7279851" cy="923330"/>
          </a:xfrm>
          <a:prstGeom prst="rect">
            <a:avLst/>
          </a:prstGeom>
          <a:noFill/>
          <a:ln>
            <a:no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Academics year 2023-2024 </a:t>
            </a:r>
          </a:p>
          <a:p>
            <a:pPr algn="ctr"/>
            <a:r>
              <a:rPr lang="en-US" b="1" dirty="0">
                <a:latin typeface="Times New Roman" panose="02020603050405020304" pitchFamily="18" charset="0"/>
                <a:cs typeface="Times New Roman" panose="02020603050405020304" pitchFamily="18" charset="0"/>
              </a:rPr>
              <a:t>DEPARTMENT OF INFORMATION TECHNOLOGY </a:t>
            </a:r>
          </a:p>
          <a:p>
            <a:pPr algn="ctr"/>
            <a:r>
              <a:rPr lang="en-US" b="1" dirty="0">
                <a:latin typeface="Times New Roman" panose="02020603050405020304" pitchFamily="18" charset="0"/>
                <a:cs typeface="Times New Roman" panose="02020603050405020304" pitchFamily="18" charset="0"/>
              </a:rPr>
              <a:t>SINHGAD INSTITUTE OF TECHNOLOGY , LONAVALA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5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BF63-6D8E-D4B1-4F6D-0437940C92DA}"/>
              </a:ext>
            </a:extLst>
          </p:cNvPr>
          <p:cNvSpPr>
            <a:spLocks noGrp="1"/>
          </p:cNvSpPr>
          <p:nvPr>
            <p:ph type="title"/>
          </p:nvPr>
        </p:nvSpPr>
        <p:spPr>
          <a:xfrm>
            <a:off x="1141413" y="294104"/>
            <a:ext cx="9905998" cy="889606"/>
          </a:xfrm>
        </p:spPr>
        <p:txBody>
          <a:bodyPr>
            <a:normAutofit/>
          </a:bodyPr>
          <a:lstStyle/>
          <a:p>
            <a:pPr algn="ctr"/>
            <a:r>
              <a:rPr lang="en-IN" sz="4400" cap="none" dirty="0">
                <a:latin typeface="Times New Roman" panose="02020603050405020304" pitchFamily="18" charset="0"/>
                <a:cs typeface="Times New Roman" panose="02020603050405020304" pitchFamily="18" charset="0"/>
              </a:rPr>
              <a:t>TESTING</a:t>
            </a:r>
            <a:endParaRPr lang="en-US" sz="4000" cap="none" dirty="0"/>
          </a:p>
        </p:txBody>
      </p:sp>
      <p:pic>
        <p:nvPicPr>
          <p:cNvPr id="7" name="Content Placeholder 6">
            <a:extLst>
              <a:ext uri="{FF2B5EF4-FFF2-40B4-BE49-F238E27FC236}">
                <a16:creationId xmlns:a16="http://schemas.microsoft.com/office/drawing/2014/main" id="{D0A7F30B-C1D8-307A-B9F0-2748180C6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5" y="1722793"/>
            <a:ext cx="2513541" cy="2188807"/>
          </a:xfrm>
        </p:spPr>
      </p:pic>
      <p:pic>
        <p:nvPicPr>
          <p:cNvPr id="4" name="Picture 3">
            <a:extLst>
              <a:ext uri="{FF2B5EF4-FFF2-40B4-BE49-F238E27FC236}">
                <a16:creationId xmlns:a16="http://schemas.microsoft.com/office/drawing/2014/main" id="{583573DC-0DA5-8F48-632C-C844FAE87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 y="115411"/>
            <a:ext cx="2513540" cy="1508124"/>
          </a:xfrm>
          <a:prstGeom prst="rect">
            <a:avLst/>
          </a:prstGeom>
        </p:spPr>
      </p:pic>
      <p:pic>
        <p:nvPicPr>
          <p:cNvPr id="5" name="Picture 2" descr="University Emblem">
            <a:extLst>
              <a:ext uri="{FF2B5EF4-FFF2-40B4-BE49-F238E27FC236}">
                <a16:creationId xmlns:a16="http://schemas.microsoft.com/office/drawing/2014/main" id="{AD0D0CE2-3ADE-C9CB-85F5-DE0879B7E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41247F90-9BE1-FA22-6733-7B4B1ECA0806}"/>
              </a:ext>
            </a:extLst>
          </p:cNvPr>
          <p:cNvCxnSpPr>
            <a:stCxn id="7" idx="3"/>
          </p:cNvCxnSpPr>
          <p:nvPr/>
        </p:nvCxnSpPr>
        <p:spPr>
          <a:xfrm>
            <a:off x="2646706" y="2817197"/>
            <a:ext cx="888974" cy="7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EB50886A-5E7A-8FAD-D2E0-D05D1577F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871" y="1802228"/>
            <a:ext cx="2513541" cy="2109372"/>
          </a:xfrm>
          <a:prstGeom prst="rect">
            <a:avLst/>
          </a:prstGeom>
        </p:spPr>
      </p:pic>
      <p:pic>
        <p:nvPicPr>
          <p:cNvPr id="15" name="Picture 14">
            <a:extLst>
              <a:ext uri="{FF2B5EF4-FFF2-40B4-BE49-F238E27FC236}">
                <a16:creationId xmlns:a16="http://schemas.microsoft.com/office/drawing/2014/main" id="{F48AFBEE-30AA-7594-772E-E2FFDBC47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5121" y="1762510"/>
            <a:ext cx="2513540" cy="2188807"/>
          </a:xfrm>
          <a:prstGeom prst="rect">
            <a:avLst/>
          </a:prstGeom>
        </p:spPr>
      </p:pic>
      <p:cxnSp>
        <p:nvCxnSpPr>
          <p:cNvPr id="17" name="Straight Arrow Connector 16">
            <a:extLst>
              <a:ext uri="{FF2B5EF4-FFF2-40B4-BE49-F238E27FC236}">
                <a16:creationId xmlns:a16="http://schemas.microsoft.com/office/drawing/2014/main" id="{05C89303-C56E-2F66-0B42-4517BA22EF49}"/>
              </a:ext>
            </a:extLst>
          </p:cNvPr>
          <p:cNvCxnSpPr>
            <a:stCxn id="13" idx="3"/>
          </p:cNvCxnSpPr>
          <p:nvPr/>
        </p:nvCxnSpPr>
        <p:spPr>
          <a:xfrm>
            <a:off x="6094412" y="2856914"/>
            <a:ext cx="580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1778778-6F90-45BD-EC3A-93FE5D2FCD55}"/>
              </a:ext>
            </a:extLst>
          </p:cNvPr>
          <p:cNvCxnSpPr>
            <a:stCxn id="15" idx="3"/>
          </p:cNvCxnSpPr>
          <p:nvPr/>
        </p:nvCxnSpPr>
        <p:spPr>
          <a:xfrm flipV="1">
            <a:off x="9188661" y="2856913"/>
            <a:ext cx="5242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53709291-7040-EDDB-D163-69708F43E5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2960" y="1802228"/>
            <a:ext cx="2513540" cy="2188807"/>
          </a:xfrm>
          <a:prstGeom prst="rect">
            <a:avLst/>
          </a:prstGeom>
        </p:spPr>
      </p:pic>
      <p:cxnSp>
        <p:nvCxnSpPr>
          <p:cNvPr id="25" name="Straight Arrow Connector 24">
            <a:extLst>
              <a:ext uri="{FF2B5EF4-FFF2-40B4-BE49-F238E27FC236}">
                <a16:creationId xmlns:a16="http://schemas.microsoft.com/office/drawing/2014/main" id="{ABA0F6CD-3593-F563-CE52-FB5A1554DEB0}"/>
              </a:ext>
            </a:extLst>
          </p:cNvPr>
          <p:cNvCxnSpPr>
            <a:stCxn id="23" idx="2"/>
          </p:cNvCxnSpPr>
          <p:nvPr/>
        </p:nvCxnSpPr>
        <p:spPr>
          <a:xfrm>
            <a:off x="10969730" y="3991035"/>
            <a:ext cx="0" cy="520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B83DA5D7-5D34-732F-ABC5-5D3A50A5C4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2960" y="4511040"/>
            <a:ext cx="2479040" cy="2149089"/>
          </a:xfrm>
          <a:prstGeom prst="rect">
            <a:avLst/>
          </a:prstGeom>
        </p:spPr>
      </p:pic>
      <p:pic>
        <p:nvPicPr>
          <p:cNvPr id="29" name="Picture 28">
            <a:extLst>
              <a:ext uri="{FF2B5EF4-FFF2-40B4-BE49-F238E27FC236}">
                <a16:creationId xmlns:a16="http://schemas.microsoft.com/office/drawing/2014/main" id="{81C3FD12-719B-3E0C-46BE-EF9595597B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5120" y="4431604"/>
            <a:ext cx="2513541" cy="2228525"/>
          </a:xfrm>
          <a:prstGeom prst="rect">
            <a:avLst/>
          </a:prstGeom>
        </p:spPr>
      </p:pic>
      <p:pic>
        <p:nvPicPr>
          <p:cNvPr id="31" name="Picture 30">
            <a:extLst>
              <a:ext uri="{FF2B5EF4-FFF2-40B4-BE49-F238E27FC236}">
                <a16:creationId xmlns:a16="http://schemas.microsoft.com/office/drawing/2014/main" id="{749739AD-A089-FE83-3A4E-E2CC083A98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80866" y="4431604"/>
            <a:ext cx="2513541" cy="2228525"/>
          </a:xfrm>
          <a:prstGeom prst="rect">
            <a:avLst/>
          </a:prstGeom>
        </p:spPr>
      </p:pic>
      <p:pic>
        <p:nvPicPr>
          <p:cNvPr id="33" name="Picture 32">
            <a:extLst>
              <a:ext uri="{FF2B5EF4-FFF2-40B4-BE49-F238E27FC236}">
                <a16:creationId xmlns:a16="http://schemas.microsoft.com/office/drawing/2014/main" id="{66FA8BA6-855D-2BA8-B363-A62F3B17CB4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164" y="4431604"/>
            <a:ext cx="2513541" cy="2228525"/>
          </a:xfrm>
          <a:prstGeom prst="rect">
            <a:avLst/>
          </a:prstGeom>
        </p:spPr>
      </p:pic>
      <p:cxnSp>
        <p:nvCxnSpPr>
          <p:cNvPr id="38" name="Straight Arrow Connector 37">
            <a:extLst>
              <a:ext uri="{FF2B5EF4-FFF2-40B4-BE49-F238E27FC236}">
                <a16:creationId xmlns:a16="http://schemas.microsoft.com/office/drawing/2014/main" id="{A03DF75F-A475-EDAF-2BC8-F4A0FFA90F66}"/>
              </a:ext>
            </a:extLst>
          </p:cNvPr>
          <p:cNvCxnSpPr>
            <a:stCxn id="29" idx="3"/>
            <a:endCxn id="27" idx="1"/>
          </p:cNvCxnSpPr>
          <p:nvPr/>
        </p:nvCxnSpPr>
        <p:spPr>
          <a:xfrm>
            <a:off x="9188661" y="5545867"/>
            <a:ext cx="524299" cy="397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2E3D2B4-E641-5E33-F5DD-7CC3B6BA47AD}"/>
              </a:ext>
            </a:extLst>
          </p:cNvPr>
          <p:cNvCxnSpPr>
            <a:stCxn id="31" idx="3"/>
            <a:endCxn id="29" idx="1"/>
          </p:cNvCxnSpPr>
          <p:nvPr/>
        </p:nvCxnSpPr>
        <p:spPr>
          <a:xfrm>
            <a:off x="6094407" y="5545867"/>
            <a:ext cx="58071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E681508-12CB-18DD-C9DC-A9543EFD348C}"/>
              </a:ext>
            </a:extLst>
          </p:cNvPr>
          <p:cNvCxnSpPr>
            <a:cxnSpLocks/>
            <a:stCxn id="33" idx="3"/>
            <a:endCxn id="31" idx="1"/>
          </p:cNvCxnSpPr>
          <p:nvPr/>
        </p:nvCxnSpPr>
        <p:spPr>
          <a:xfrm>
            <a:off x="2646705" y="5545867"/>
            <a:ext cx="93416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9460345"/>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75C1-C1DA-A462-8822-3D16E390F547}"/>
              </a:ext>
            </a:extLst>
          </p:cNvPr>
          <p:cNvSpPr>
            <a:spLocks noGrp="1"/>
          </p:cNvSpPr>
          <p:nvPr>
            <p:ph type="title"/>
          </p:nvPr>
        </p:nvSpPr>
        <p:spPr>
          <a:xfrm>
            <a:off x="1141413" y="115411"/>
            <a:ext cx="9905998" cy="1266349"/>
          </a:xfrm>
        </p:spPr>
        <p:txBody>
          <a:bodyPr>
            <a:normAutofit/>
          </a:bodyPr>
          <a:lstStyle/>
          <a:p>
            <a:pPr algn="ctr"/>
            <a:r>
              <a:rPr lang="en-US" sz="4400" cap="none" dirty="0">
                <a:latin typeface="Times New Roman" panose="02020603050405020304" pitchFamily="18" charset="0"/>
                <a:cs typeface="Times New Roman" panose="02020603050405020304" pitchFamily="18" charset="0"/>
              </a:rPr>
              <a:t>TESTING</a:t>
            </a:r>
            <a:endParaRPr lang="en-US"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2E7F95-B919-0B63-DD39-64EF8533F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 y="115411"/>
            <a:ext cx="2513540" cy="1508124"/>
          </a:xfrm>
          <a:prstGeom prst="rect">
            <a:avLst/>
          </a:prstGeom>
        </p:spPr>
      </p:pic>
      <p:pic>
        <p:nvPicPr>
          <p:cNvPr id="5" name="Picture 2" descr="University Emblem">
            <a:extLst>
              <a:ext uri="{FF2B5EF4-FFF2-40B4-BE49-F238E27FC236}">
                <a16:creationId xmlns:a16="http://schemas.microsoft.com/office/drawing/2014/main" id="{DE6CB23B-D7FD-4ABB-6A43-351A49326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6316EB8-7DB5-89F8-5467-2192CCCC3029}"/>
              </a:ext>
            </a:extLst>
          </p:cNvPr>
          <p:cNvCxnSpPr/>
          <p:nvPr/>
        </p:nvCxnSpPr>
        <p:spPr>
          <a:xfrm>
            <a:off x="538480" y="1849120"/>
            <a:ext cx="0" cy="78232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1A39043-47CC-88A8-8566-4500AF32BECA}"/>
              </a:ext>
            </a:extLst>
          </p:cNvPr>
          <p:cNvCxnSpPr/>
          <p:nvPr/>
        </p:nvCxnSpPr>
        <p:spPr>
          <a:xfrm>
            <a:off x="538480" y="2633659"/>
            <a:ext cx="6029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Content Placeholder 15">
            <a:extLst>
              <a:ext uri="{FF2B5EF4-FFF2-40B4-BE49-F238E27FC236}">
                <a16:creationId xmlns:a16="http://schemas.microsoft.com/office/drawing/2014/main" id="{C8E262C2-C672-3BC3-CE7E-05751201B09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48715" y="1623535"/>
            <a:ext cx="2291393" cy="2284408"/>
          </a:xfrm>
        </p:spPr>
      </p:pic>
      <p:pic>
        <p:nvPicPr>
          <p:cNvPr id="14" name="Content Placeholder 10">
            <a:extLst>
              <a:ext uri="{FF2B5EF4-FFF2-40B4-BE49-F238E27FC236}">
                <a16:creationId xmlns:a16="http://schemas.microsoft.com/office/drawing/2014/main" id="{BE3CE890-9EA9-E2E5-4477-90884DF41B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413" y="1623535"/>
            <a:ext cx="2291397" cy="2284415"/>
          </a:xfrm>
          <a:prstGeom prst="rect">
            <a:avLst/>
          </a:prstGeom>
        </p:spPr>
      </p:pic>
      <p:pic>
        <p:nvPicPr>
          <p:cNvPr id="18" name="Picture 17">
            <a:extLst>
              <a:ext uri="{FF2B5EF4-FFF2-40B4-BE49-F238E27FC236}">
                <a16:creationId xmlns:a16="http://schemas.microsoft.com/office/drawing/2014/main" id="{D6B6F1DE-62B2-40F8-0671-6CAFE7F970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4024" y="4409606"/>
            <a:ext cx="2405698" cy="2284408"/>
          </a:xfrm>
          <a:prstGeom prst="rect">
            <a:avLst/>
          </a:prstGeom>
        </p:spPr>
      </p:pic>
      <p:pic>
        <p:nvPicPr>
          <p:cNvPr id="20" name="Picture 19">
            <a:extLst>
              <a:ext uri="{FF2B5EF4-FFF2-40B4-BE49-F238E27FC236}">
                <a16:creationId xmlns:a16="http://schemas.microsoft.com/office/drawing/2014/main" id="{70C124FF-CBA6-96E6-8CBC-91E21F3FE7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3304" y="1623535"/>
            <a:ext cx="2291393" cy="2284408"/>
          </a:xfrm>
          <a:prstGeom prst="rect">
            <a:avLst/>
          </a:prstGeom>
        </p:spPr>
      </p:pic>
      <p:pic>
        <p:nvPicPr>
          <p:cNvPr id="24" name="Picture 23">
            <a:extLst>
              <a:ext uri="{FF2B5EF4-FFF2-40B4-BE49-F238E27FC236}">
                <a16:creationId xmlns:a16="http://schemas.microsoft.com/office/drawing/2014/main" id="{960F46E0-F7B0-AD00-107D-C71DDEBEA4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5460" y="4376901"/>
            <a:ext cx="2291397" cy="2284408"/>
          </a:xfrm>
          <a:prstGeom prst="rect">
            <a:avLst/>
          </a:prstGeom>
        </p:spPr>
      </p:pic>
      <p:cxnSp>
        <p:nvCxnSpPr>
          <p:cNvPr id="26" name="Straight Arrow Connector 25">
            <a:extLst>
              <a:ext uri="{FF2B5EF4-FFF2-40B4-BE49-F238E27FC236}">
                <a16:creationId xmlns:a16="http://schemas.microsoft.com/office/drawing/2014/main" id="{AC079022-5839-1E70-46F4-BCBCF7B8F781}"/>
              </a:ext>
            </a:extLst>
          </p:cNvPr>
          <p:cNvCxnSpPr>
            <a:stCxn id="14" idx="3"/>
            <a:endCxn id="16" idx="1"/>
          </p:cNvCxnSpPr>
          <p:nvPr/>
        </p:nvCxnSpPr>
        <p:spPr>
          <a:xfrm flipV="1">
            <a:off x="3432810" y="2765739"/>
            <a:ext cx="1515905"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403EF10-A6D5-52BB-1C5E-0A97274D5A17}"/>
              </a:ext>
            </a:extLst>
          </p:cNvPr>
          <p:cNvCxnSpPr>
            <a:stCxn id="16" idx="3"/>
            <a:endCxn id="20" idx="1"/>
          </p:cNvCxnSpPr>
          <p:nvPr/>
        </p:nvCxnSpPr>
        <p:spPr>
          <a:xfrm>
            <a:off x="7240108" y="2765739"/>
            <a:ext cx="1393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B112887-480F-8E0C-3E69-BDEFCD6943B0}"/>
              </a:ext>
            </a:extLst>
          </p:cNvPr>
          <p:cNvCxnSpPr>
            <a:stCxn id="20" idx="2"/>
          </p:cNvCxnSpPr>
          <p:nvPr/>
        </p:nvCxnSpPr>
        <p:spPr>
          <a:xfrm flipH="1">
            <a:off x="9779000" y="3907943"/>
            <a:ext cx="1" cy="161116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DD4DC4C-DF1F-6928-935C-DDE560E2D195}"/>
              </a:ext>
            </a:extLst>
          </p:cNvPr>
          <p:cNvCxnSpPr>
            <a:stCxn id="18" idx="3"/>
          </p:cNvCxnSpPr>
          <p:nvPr/>
        </p:nvCxnSpPr>
        <p:spPr>
          <a:xfrm>
            <a:off x="9179722" y="5551810"/>
            <a:ext cx="59927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C4D2CBD-330E-9E08-8F14-F8E0EF37FA04}"/>
              </a:ext>
            </a:extLst>
          </p:cNvPr>
          <p:cNvCxnSpPr>
            <a:stCxn id="24" idx="3"/>
            <a:endCxn id="18" idx="1"/>
          </p:cNvCxnSpPr>
          <p:nvPr/>
        </p:nvCxnSpPr>
        <p:spPr>
          <a:xfrm>
            <a:off x="5346857" y="5519105"/>
            <a:ext cx="1427167" cy="327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4983826"/>
      </p:ext>
    </p:extLst>
  </p:cSld>
  <p:clrMapOvr>
    <a:masterClrMapping/>
  </p:clrMapOvr>
  <mc:AlternateContent xmlns:mc="http://schemas.openxmlformats.org/markup-compatibility/2006" xmlns:p14="http://schemas.microsoft.com/office/powerpoint/2010/main">
    <mc:Choice Requires="p14">
      <p:transition spd="slow" p14:dur="125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2E33-6900-B45F-733D-0DE663F8CC27}"/>
              </a:ext>
            </a:extLst>
          </p:cNvPr>
          <p:cNvSpPr>
            <a:spLocks noGrp="1"/>
          </p:cNvSpPr>
          <p:nvPr>
            <p:ph type="title"/>
          </p:nvPr>
        </p:nvSpPr>
        <p:spPr>
          <a:xfrm>
            <a:off x="1141413" y="102636"/>
            <a:ext cx="9905998" cy="1478570"/>
          </a:xfrm>
        </p:spPr>
        <p:txBody>
          <a:bodyPr/>
          <a:lstStyle/>
          <a:p>
            <a:pPr algn="ctr"/>
            <a:r>
              <a:rPr lang="en-US"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D75C1366-1F9F-C503-F6EA-74B2C11D2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102636"/>
            <a:ext cx="2513540" cy="1508124"/>
          </a:xfrm>
          <a:prstGeom prst="rect">
            <a:avLst/>
          </a:prstGeom>
        </p:spPr>
      </p:pic>
      <p:pic>
        <p:nvPicPr>
          <p:cNvPr id="5" name="Picture 2" descr="University Emblem">
            <a:extLst>
              <a:ext uri="{FF2B5EF4-FFF2-40B4-BE49-F238E27FC236}">
                <a16:creationId xmlns:a16="http://schemas.microsoft.com/office/drawing/2014/main" id="{424466D3-053F-9CAE-4FCE-0A376C5B2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DFEA4B18-C89F-C06F-442B-57404FD0D85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55520" y="1822767"/>
            <a:ext cx="7860295" cy="4710113"/>
          </a:xfrm>
        </p:spPr>
      </p:pic>
    </p:spTree>
    <p:extLst>
      <p:ext uri="{BB962C8B-B14F-4D97-AF65-F5344CB8AC3E}">
        <p14:creationId xmlns:p14="http://schemas.microsoft.com/office/powerpoint/2010/main" val="2356956517"/>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7AC-1961-40E6-9CF0-233ABAC77AFB}"/>
              </a:ext>
            </a:extLst>
          </p:cNvPr>
          <p:cNvSpPr>
            <a:spLocks noGrp="1"/>
          </p:cNvSpPr>
          <p:nvPr>
            <p:ph type="title"/>
          </p:nvPr>
        </p:nvSpPr>
        <p:spPr>
          <a:xfrm>
            <a:off x="1141413" y="0"/>
            <a:ext cx="9905998" cy="1873249"/>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5AF23BC-5CB4-4D7C-981D-BE0ED19E4E07}"/>
              </a:ext>
            </a:extLst>
          </p:cNvPr>
          <p:cNvSpPr>
            <a:spLocks noGrp="1"/>
          </p:cNvSpPr>
          <p:nvPr>
            <p:ph idx="1"/>
          </p:nvPr>
        </p:nvSpPr>
        <p:spPr>
          <a:xfrm>
            <a:off x="838200" y="1873249"/>
            <a:ext cx="10515600"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Fraud detection is a complex issue that requires a substantial amount of planning before throwing machine learning algorithms at it. Nonetheless, it is also an application of data science and machine learning for the good, which makes sure that the customer’s money is safe and not easily tampered with. </a:t>
            </a:r>
          </a:p>
          <a:p>
            <a:pPr marL="0" indent="0">
              <a:buNone/>
            </a:pPr>
            <a:r>
              <a:rPr lang="en-US" sz="2000" dirty="0">
                <a:latin typeface="Times New Roman" panose="02020603050405020304" pitchFamily="18" charset="0"/>
                <a:cs typeface="Times New Roman" panose="02020603050405020304" pitchFamily="18" charset="0"/>
              </a:rPr>
              <a:t>Future work will include a comprehensive tuning of the Logistic Regression algorithm I talked about earlier. Having a data set with non-anonymized features would make this particularly interesting as outputting the feature importance would enable one to see what specific factors are most important for detecting fraudulent transactions. </a:t>
            </a:r>
          </a:p>
        </p:txBody>
      </p:sp>
      <p:pic>
        <p:nvPicPr>
          <p:cNvPr id="4" name="Picture 3">
            <a:extLst>
              <a:ext uri="{FF2B5EF4-FFF2-40B4-BE49-F238E27FC236}">
                <a16:creationId xmlns:a16="http://schemas.microsoft.com/office/drawing/2014/main" id="{CAFD9205-04B3-44CA-B331-3879EB427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413"/>
            <a:ext cx="2513540" cy="1508124"/>
          </a:xfrm>
          <a:prstGeom prst="rect">
            <a:avLst/>
          </a:prstGeom>
        </p:spPr>
      </p:pic>
      <p:pic>
        <p:nvPicPr>
          <p:cNvPr id="5" name="Picture 2" descr="University Emblem">
            <a:extLst>
              <a:ext uri="{FF2B5EF4-FFF2-40B4-BE49-F238E27FC236}">
                <a16:creationId xmlns:a16="http://schemas.microsoft.com/office/drawing/2014/main" id="{30307760-9AC9-412B-A5D4-9A7E98A9C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38781"/>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7AC-1961-40E6-9CF0-233ABAC77AFB}"/>
              </a:ext>
            </a:extLst>
          </p:cNvPr>
          <p:cNvSpPr>
            <a:spLocks noGrp="1"/>
          </p:cNvSpPr>
          <p:nvPr>
            <p:ph type="title"/>
          </p:nvPr>
        </p:nvSpPr>
        <p:spPr>
          <a:xfrm>
            <a:off x="1141413" y="0"/>
            <a:ext cx="9905998" cy="1508124"/>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5AF23BC-5CB4-4D7C-981D-BE0ED19E4E07}"/>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 Credit Card Fraud Detection Based on Transaction Behavior -by John Richard D. Kho, Larry A. </a:t>
            </a:r>
            <a:r>
              <a:rPr lang="en-US" sz="2000" dirty="0" err="1">
                <a:latin typeface="Times New Roman" panose="02020603050405020304" pitchFamily="18" charset="0"/>
                <a:cs typeface="Times New Roman" panose="02020603050405020304" pitchFamily="18" charset="0"/>
              </a:rPr>
              <a:t>Vea</a:t>
            </a:r>
            <a:r>
              <a:rPr lang="en-US" sz="2000" dirty="0">
                <a:latin typeface="Times New Roman" panose="02020603050405020304" pitchFamily="18" charset="0"/>
                <a:cs typeface="Times New Roman" panose="02020603050405020304" pitchFamily="18" charset="0"/>
              </a:rPr>
              <a:t> published by Proc. of the 2017 IEEE Region 10 Conference (TENCON), Malaysia, November 5- 8, 2017 </a:t>
            </a:r>
          </a:p>
          <a:p>
            <a:pPr marL="0" indent="0" algn="just">
              <a:buNone/>
            </a:pPr>
            <a:r>
              <a:rPr lang="en-US" sz="2000" dirty="0">
                <a:latin typeface="Times New Roman" panose="02020603050405020304" pitchFamily="18" charset="0"/>
                <a:cs typeface="Times New Roman" panose="02020603050405020304" pitchFamily="18" charset="0"/>
              </a:rPr>
              <a:t>[2] L.J.P. van der </a:t>
            </a:r>
            <a:r>
              <a:rPr lang="en-US" sz="2000" dirty="0" err="1">
                <a:latin typeface="Times New Roman" panose="02020603050405020304" pitchFamily="18" charset="0"/>
                <a:cs typeface="Times New Roman" panose="02020603050405020304" pitchFamily="18" charset="0"/>
              </a:rPr>
              <a:t>Maaten</a:t>
            </a:r>
            <a:r>
              <a:rPr lang="en-US" sz="2000" dirty="0">
                <a:latin typeface="Times New Roman" panose="02020603050405020304" pitchFamily="18" charset="0"/>
                <a:cs typeface="Times New Roman" panose="02020603050405020304" pitchFamily="18" charset="0"/>
              </a:rPr>
              <a:t> and G.E. Hinton, Visualizing High-Dimensional Data Using t-SNE (2014), Journal of Machine Learning Research </a:t>
            </a:r>
          </a:p>
          <a:p>
            <a:pPr marL="0" indent="0" algn="just">
              <a:buNone/>
            </a:pPr>
            <a:r>
              <a:rPr lang="en-US" sz="2000" dirty="0">
                <a:latin typeface="Times New Roman" panose="02020603050405020304" pitchFamily="18" charset="0"/>
                <a:cs typeface="Times New Roman" panose="02020603050405020304" pitchFamily="18" charset="0"/>
              </a:rPr>
              <a:t>[3] Machine Learning Group — ULB, Credit Card Fraud Detection (2018), Kaggle </a:t>
            </a:r>
          </a:p>
          <a:p>
            <a:pPr marL="0" indent="0" algn="just">
              <a:buNone/>
            </a:pPr>
            <a:r>
              <a:rPr lang="en-US" sz="2000" dirty="0">
                <a:latin typeface="Times New Roman" panose="02020603050405020304" pitchFamily="18" charset="0"/>
                <a:cs typeface="Times New Roman" panose="02020603050405020304" pitchFamily="18" charset="0"/>
              </a:rPr>
              <a:t>[4] Nathalie </a:t>
            </a:r>
            <a:r>
              <a:rPr lang="en-US" sz="2000" dirty="0" err="1">
                <a:latin typeface="Times New Roman" panose="02020603050405020304" pitchFamily="18" charset="0"/>
                <a:cs typeface="Times New Roman" panose="02020603050405020304" pitchFamily="18" charset="0"/>
              </a:rPr>
              <a:t>Japkowicz</a:t>
            </a:r>
            <a:r>
              <a:rPr lang="en-US" sz="2000" dirty="0">
                <a:latin typeface="Times New Roman" panose="02020603050405020304" pitchFamily="18" charset="0"/>
                <a:cs typeface="Times New Roman" panose="02020603050405020304" pitchFamily="18" charset="0"/>
              </a:rPr>
              <a:t>, Learning from Imbalanced Data Sets: A Comparison of Various Strategies (2000), AAAI Technical Report WS-00–05</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FD9205-04B3-44CA-B331-3879EB427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513540" cy="1508124"/>
          </a:xfrm>
          <a:prstGeom prst="rect">
            <a:avLst/>
          </a:prstGeom>
        </p:spPr>
      </p:pic>
      <p:pic>
        <p:nvPicPr>
          <p:cNvPr id="5" name="Picture 2" descr="University Emblem">
            <a:extLst>
              <a:ext uri="{FF2B5EF4-FFF2-40B4-BE49-F238E27FC236}">
                <a16:creationId xmlns:a16="http://schemas.microsoft.com/office/drawing/2014/main" id="{30307760-9AC9-412B-A5D4-9A7E98A9C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523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F23BC-5CB4-4D7C-981D-BE0ED19E4E07}"/>
              </a:ext>
            </a:extLst>
          </p:cNvPr>
          <p:cNvSpPr>
            <a:spLocks noGrp="1"/>
          </p:cNvSpPr>
          <p:nvPr>
            <p:ph idx="1"/>
          </p:nvPr>
        </p:nvSpPr>
        <p:spPr>
          <a:xfrm>
            <a:off x="838200" y="5128591"/>
            <a:ext cx="10515600" cy="1048372"/>
          </a:xfrm>
        </p:spPr>
        <p:txBody>
          <a:bodyPr>
            <a:normAutofit lnSpcReduction="10000"/>
          </a:bodyPr>
          <a:lstStyle/>
          <a:p>
            <a:pPr marL="0" indent="0" algn="just">
              <a:buNone/>
            </a:pPr>
            <a:r>
              <a:rPr lang="en-IN" sz="6000" dirty="0">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CAFD9205-04B3-44CA-B331-3879EB427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
            <a:ext cx="2513540" cy="1508124"/>
          </a:xfrm>
          <a:prstGeom prst="rect">
            <a:avLst/>
          </a:prstGeom>
        </p:spPr>
      </p:pic>
      <p:pic>
        <p:nvPicPr>
          <p:cNvPr id="5" name="Picture 2" descr="University Emblem">
            <a:extLst>
              <a:ext uri="{FF2B5EF4-FFF2-40B4-BE49-F238E27FC236}">
                <a16:creationId xmlns:a16="http://schemas.microsoft.com/office/drawing/2014/main" id="{30307760-9AC9-412B-A5D4-9A7E98A9C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18051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5B47-A44A-92CA-A646-7BEAE104B6E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Contents</a:t>
            </a:r>
            <a:endParaRPr lang="en-US" dirty="0"/>
          </a:p>
        </p:txBody>
      </p:sp>
      <p:sp>
        <p:nvSpPr>
          <p:cNvPr id="3" name="Content Placeholder 2">
            <a:extLst>
              <a:ext uri="{FF2B5EF4-FFF2-40B4-BE49-F238E27FC236}">
                <a16:creationId xmlns:a16="http://schemas.microsoft.com/office/drawing/2014/main" id="{B02F8DF0-6239-74E7-106E-93A406087B8A}"/>
              </a:ext>
            </a:extLst>
          </p:cNvPr>
          <p:cNvSpPr>
            <a:spLocks noGrp="1"/>
          </p:cNvSpPr>
          <p:nvPr>
            <p:ph idx="1"/>
          </p:nvPr>
        </p:nvSpPr>
        <p:spPr>
          <a:xfrm>
            <a:off x="1141412" y="1904254"/>
            <a:ext cx="9905999" cy="3541714"/>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Objective </a:t>
            </a:r>
            <a:r>
              <a:rPr lang="en-US"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Problem Statement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a:t>
            </a:r>
            <a:r>
              <a:rPr lang="en-IN" sz="2000" dirty="0">
                <a:latin typeface="Times New Roman" panose="02020603050405020304" pitchFamily="18" charset="0"/>
                <a:cs typeface="Times New Roman" panose="02020603050405020304" pitchFamily="18" charset="0"/>
              </a:rPr>
              <a:t> Literature Survey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System Architecture / Methodology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5. </a:t>
            </a:r>
            <a:r>
              <a:rPr lang="en-IN" sz="2000" dirty="0">
                <a:latin typeface="Times New Roman" panose="02020603050405020304" pitchFamily="18" charset="0"/>
                <a:cs typeface="Times New Roman" panose="02020603050405020304" pitchFamily="18" charset="0"/>
              </a:rPr>
              <a:t>UML Diagrams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6.</a:t>
            </a:r>
            <a:r>
              <a:rPr lang="en-IN" sz="2000" dirty="0">
                <a:latin typeface="Times New Roman" panose="02020603050405020304" pitchFamily="18" charset="0"/>
                <a:cs typeface="Times New Roman" panose="02020603050405020304" pitchFamily="18" charset="0"/>
              </a:rPr>
              <a:t> Testing</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7.</a:t>
            </a:r>
            <a:r>
              <a:rPr lang="en-IN" sz="2000" dirty="0">
                <a:latin typeface="Times New Roman" panose="02020603050405020304" pitchFamily="18" charset="0"/>
                <a:cs typeface="Times New Roman" panose="02020603050405020304" pitchFamily="18" charset="0"/>
              </a:rPr>
              <a:t> Result </a:t>
            </a:r>
          </a:p>
          <a:p>
            <a:pPr marL="0" indent="0">
              <a:buNone/>
            </a:pPr>
            <a:r>
              <a:rPr lang="en-IN" sz="2000" dirty="0">
                <a:latin typeface="Times New Roman" panose="02020603050405020304" pitchFamily="18" charset="0"/>
                <a:cs typeface="Times New Roman" panose="02020603050405020304" pitchFamily="18" charset="0"/>
              </a:rPr>
              <a:t>8.</a:t>
            </a:r>
            <a:r>
              <a:rPr lang="en-US" sz="2000" i="0" dirty="0">
                <a:solidFill>
                  <a:srgbClr val="2D2D2D"/>
                </a:solidFill>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Conclusion and References</a:t>
            </a:r>
            <a:endParaRPr lang="en-US"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B0B1D5-684E-9BC4-0071-908E84F09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564"/>
            <a:ext cx="2513540" cy="1508124"/>
          </a:xfrm>
          <a:prstGeom prst="rect">
            <a:avLst/>
          </a:prstGeom>
        </p:spPr>
      </p:pic>
      <p:pic>
        <p:nvPicPr>
          <p:cNvPr id="5" name="Picture 2" descr="University Emblem">
            <a:extLst>
              <a:ext uri="{FF2B5EF4-FFF2-40B4-BE49-F238E27FC236}">
                <a16:creationId xmlns:a16="http://schemas.microsoft.com/office/drawing/2014/main" id="{F1FACBCB-50CD-05FA-AE34-F954F7C8F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71021"/>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4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690B-5C94-4426-8315-1BC343324AB4}"/>
              </a:ext>
            </a:extLst>
          </p:cNvPr>
          <p:cNvSpPr>
            <a:spLocks noGrp="1"/>
          </p:cNvSpPr>
          <p:nvPr>
            <p:ph type="title"/>
          </p:nvPr>
        </p:nvSpPr>
        <p:spPr>
          <a:xfrm>
            <a:off x="1143001" y="113693"/>
            <a:ext cx="9905998" cy="1478570"/>
          </a:xfrm>
        </p:spPr>
        <p:txBody>
          <a:bodyPr/>
          <a:lstStyle/>
          <a:p>
            <a:pPr algn="ctr"/>
            <a:r>
              <a:rPr lang="en-IN" dirty="0">
                <a:latin typeface="Times New Roman" panose="02020603050405020304" pitchFamily="18" charset="0"/>
                <a:cs typeface="Times New Roman" panose="02020603050405020304" pitchFamily="18" charset="0"/>
              </a:rPr>
              <a:t>Introduction </a:t>
            </a:r>
          </a:p>
        </p:txBody>
      </p:sp>
      <p:pic>
        <p:nvPicPr>
          <p:cNvPr id="4" name="Picture 3">
            <a:extLst>
              <a:ext uri="{FF2B5EF4-FFF2-40B4-BE49-F238E27FC236}">
                <a16:creationId xmlns:a16="http://schemas.microsoft.com/office/drawing/2014/main" id="{12882DBD-C137-40FD-B185-A021CDCF4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89"/>
            <a:ext cx="2513540" cy="1508124"/>
          </a:xfrm>
          <a:prstGeom prst="rect">
            <a:avLst/>
          </a:prstGeom>
        </p:spPr>
      </p:pic>
      <p:pic>
        <p:nvPicPr>
          <p:cNvPr id="5" name="Picture 2" descr="University Emblem">
            <a:extLst>
              <a:ext uri="{FF2B5EF4-FFF2-40B4-BE49-F238E27FC236}">
                <a16:creationId xmlns:a16="http://schemas.microsoft.com/office/drawing/2014/main" id="{075D615B-EAF6-4F6E-86E3-AC3D3A549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474" y="52489"/>
            <a:ext cx="2076184" cy="15081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7196577-306B-49E8-B9B2-852E61EE96C3}"/>
              </a:ext>
            </a:extLst>
          </p:cNvPr>
          <p:cNvSpPr txBox="1"/>
          <p:nvPr/>
        </p:nvSpPr>
        <p:spPr>
          <a:xfrm>
            <a:off x="1056878" y="1281024"/>
            <a:ext cx="10515600" cy="4708981"/>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Credit Card Fraud can be defined as a case where a person uses someone else’s credit card for personal reasons while the owner and the card issuing authorities are unaware of the fact that the card is being used.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Fraud detection involves monitoring the activities of populations of users in order to estimate, perceive or avoid objectionable behavior, which consist of fraud, intrusion, and defaulting.</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Due to increase the rise of E- Commerce, there has been a tremendous use of credit cards for online shopping which led to High amount of frauds related to credit cards. In the era of digitalization, the need to identify credit card frauds is necessary.</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identify credit card fraud detection effectively, we need to understand the various technologies, algorithms and types involved in detecting credit card frauds. Algorithm can differentiate transactions which are fraudulent or not. </a:t>
            </a:r>
          </a:p>
        </p:txBody>
      </p:sp>
    </p:spTree>
    <p:extLst>
      <p:ext uri="{BB962C8B-B14F-4D97-AF65-F5344CB8AC3E}">
        <p14:creationId xmlns:p14="http://schemas.microsoft.com/office/powerpoint/2010/main" val="296125062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753A-9D06-450B-A5F6-8C184B1F8173}"/>
              </a:ext>
            </a:extLst>
          </p:cNvPr>
          <p:cNvSpPr>
            <a:spLocks noGrp="1"/>
          </p:cNvSpPr>
          <p:nvPr>
            <p:ph type="title"/>
          </p:nvPr>
        </p:nvSpPr>
        <p:spPr>
          <a:xfrm>
            <a:off x="1246321" y="96229"/>
            <a:ext cx="9905998" cy="1478570"/>
          </a:xfrm>
        </p:spPr>
        <p:txBody>
          <a:bodyPr/>
          <a:lstStyle/>
          <a:p>
            <a:pPr algn="ct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CA18DA-1CE5-43AB-8A63-F27E4A2FA05F}"/>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main objective of this project is to perform predictive analysis on credit card transaction dataset using machine learning techniques and detect the fraudulent transactions from the given dataset. The focus is to identify if a transaction comes under normal class or fraudulent class using predictive models. </a:t>
            </a:r>
          </a:p>
          <a:p>
            <a:pPr algn="just"/>
            <a:r>
              <a:rPr lang="en-US" sz="2000" dirty="0">
                <a:latin typeface="Times New Roman" panose="02020603050405020304" pitchFamily="18" charset="0"/>
                <a:cs typeface="Times New Roman" panose="02020603050405020304" pitchFamily="18" charset="0"/>
              </a:rPr>
              <a:t>Credit card frauds are increasing heavily because of fraud financial loss is increasing drastically. Every year due to fraud Billions of amounts lost. To analyze the fraud there is lack of research.</a:t>
            </a:r>
          </a:p>
        </p:txBody>
      </p:sp>
      <p:pic>
        <p:nvPicPr>
          <p:cNvPr id="4" name="Picture 3">
            <a:extLst>
              <a:ext uri="{FF2B5EF4-FFF2-40B4-BE49-F238E27FC236}">
                <a16:creationId xmlns:a16="http://schemas.microsoft.com/office/drawing/2014/main" id="{4CF4596A-CF9B-42CC-8497-8E77BF92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75"/>
            <a:ext cx="2513540" cy="1508124"/>
          </a:xfrm>
          <a:prstGeom prst="rect">
            <a:avLst/>
          </a:prstGeom>
        </p:spPr>
      </p:pic>
      <p:pic>
        <p:nvPicPr>
          <p:cNvPr id="5" name="Picture 2" descr="University Emblem">
            <a:extLst>
              <a:ext uri="{FF2B5EF4-FFF2-40B4-BE49-F238E27FC236}">
                <a16:creationId xmlns:a16="http://schemas.microsoft.com/office/drawing/2014/main" id="{D19734A6-EDDC-4359-94E1-F92A7C217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66675"/>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113299"/>
      </p:ext>
    </p:extLst>
  </p:cSld>
  <p:clrMapOvr>
    <a:masterClrMapping/>
  </p:clrMapOvr>
  <p:transition spd="slow">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6B90-F7DF-4CE4-A8B3-8CBD93347B6C}"/>
              </a:ext>
            </a:extLst>
          </p:cNvPr>
          <p:cNvSpPr>
            <a:spLocks noGrp="1"/>
          </p:cNvSpPr>
          <p:nvPr>
            <p:ph type="title"/>
          </p:nvPr>
        </p:nvSpPr>
        <p:spPr>
          <a:xfrm>
            <a:off x="855633" y="91280"/>
            <a:ext cx="10515600" cy="1325563"/>
          </a:xfrm>
        </p:spPr>
        <p:txBody>
          <a:bodyPr/>
          <a:lstStyle/>
          <a:p>
            <a:pPr algn="ctr"/>
            <a:r>
              <a:rPr lang="en-IN" dirty="0">
                <a:latin typeface="Times New Roman" panose="02020603050405020304" pitchFamily="18" charset="0"/>
                <a:cs typeface="Times New Roman" panose="02020603050405020304" pitchFamily="18" charset="0"/>
              </a:rPr>
              <a:t>Literature Survey </a:t>
            </a:r>
            <a:endParaRPr lang="en-IN" dirty="0"/>
          </a:p>
        </p:txBody>
      </p:sp>
      <p:graphicFrame>
        <p:nvGraphicFramePr>
          <p:cNvPr id="6" name="Content Placeholder 5">
            <a:extLst>
              <a:ext uri="{FF2B5EF4-FFF2-40B4-BE49-F238E27FC236}">
                <a16:creationId xmlns:a16="http://schemas.microsoft.com/office/drawing/2014/main" id="{08F4EC5B-D89C-4AE9-922F-2D7F390BDEED}"/>
              </a:ext>
            </a:extLst>
          </p:cNvPr>
          <p:cNvGraphicFramePr>
            <a:graphicFrameLocks noGrp="1"/>
          </p:cNvGraphicFramePr>
          <p:nvPr>
            <p:ph idx="1"/>
          </p:nvPr>
        </p:nvGraphicFramePr>
        <p:xfrm>
          <a:off x="754602" y="1526959"/>
          <a:ext cx="10717663" cy="5018645"/>
        </p:xfrm>
        <a:graphic>
          <a:graphicData uri="http://schemas.openxmlformats.org/drawingml/2006/table">
            <a:tbl>
              <a:tblPr firstRow="1" bandRow="1">
                <a:tableStyleId>{5C22544A-7EE6-4342-B048-85BDC9FD1C3A}</a:tableStyleId>
              </a:tblPr>
              <a:tblGrid>
                <a:gridCol w="745348">
                  <a:extLst>
                    <a:ext uri="{9D8B030D-6E8A-4147-A177-3AD203B41FA5}">
                      <a16:colId xmlns:a16="http://schemas.microsoft.com/office/drawing/2014/main" val="2875468247"/>
                    </a:ext>
                  </a:extLst>
                </a:gridCol>
                <a:gridCol w="2806017">
                  <a:extLst>
                    <a:ext uri="{9D8B030D-6E8A-4147-A177-3AD203B41FA5}">
                      <a16:colId xmlns:a16="http://schemas.microsoft.com/office/drawing/2014/main" val="1250049763"/>
                    </a:ext>
                  </a:extLst>
                </a:gridCol>
                <a:gridCol w="2530326">
                  <a:extLst>
                    <a:ext uri="{9D8B030D-6E8A-4147-A177-3AD203B41FA5}">
                      <a16:colId xmlns:a16="http://schemas.microsoft.com/office/drawing/2014/main" val="1238056745"/>
                    </a:ext>
                  </a:extLst>
                </a:gridCol>
                <a:gridCol w="2326853">
                  <a:extLst>
                    <a:ext uri="{9D8B030D-6E8A-4147-A177-3AD203B41FA5}">
                      <a16:colId xmlns:a16="http://schemas.microsoft.com/office/drawing/2014/main" val="3727436909"/>
                    </a:ext>
                  </a:extLst>
                </a:gridCol>
                <a:gridCol w="2309119">
                  <a:extLst>
                    <a:ext uri="{9D8B030D-6E8A-4147-A177-3AD203B41FA5}">
                      <a16:colId xmlns:a16="http://schemas.microsoft.com/office/drawing/2014/main" val="3704662339"/>
                    </a:ext>
                  </a:extLst>
                </a:gridCol>
              </a:tblGrid>
              <a:tr h="573981">
                <a:tc>
                  <a:txBody>
                    <a:bodyPr/>
                    <a:lstStyle/>
                    <a:p>
                      <a:pPr marL="12065" marR="119380" indent="-6350" algn="l">
                        <a:lnSpc>
                          <a:spcPct val="107000"/>
                        </a:lnSpc>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no.</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nchor="ctr"/>
                </a:tc>
                <a:tc>
                  <a:txBody>
                    <a:bodyPr/>
                    <a:lstStyle/>
                    <a:p>
                      <a:pPr marL="15240" marR="70485" indent="-6350" algn="ctr">
                        <a:lnSpc>
                          <a:spcPct val="107000"/>
                        </a:lnSpc>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 of Paper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nchor="ctr"/>
                </a:tc>
                <a:tc>
                  <a:txBody>
                    <a:bodyPr/>
                    <a:lstStyle/>
                    <a:p>
                      <a:pPr marL="15240" marR="69215" indent="-6350" algn="ctr">
                        <a:lnSpc>
                          <a:spcPct val="107000"/>
                        </a:lnSpc>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Techniques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nchor="ctr"/>
                </a:tc>
                <a:tc>
                  <a:txBody>
                    <a:bodyPr/>
                    <a:lstStyle/>
                    <a:p>
                      <a:pPr marL="15240" marR="69850" indent="-6350" algn="ctr">
                        <a:lnSpc>
                          <a:spcPct val="107000"/>
                        </a:lnSpc>
                        <a:spcAft>
                          <a:spcPts val="0"/>
                        </a:spcAft>
                      </a:pPr>
                      <a:r>
                        <a:rPr lang="en-US" dirty="0">
                          <a:solidFill>
                            <a:schemeClr val="tx1"/>
                          </a:solidFill>
                          <a:latin typeface="Times New Roman" panose="02020603050405020304" pitchFamily="18" charset="0"/>
                          <a:cs typeface="Times New Roman" panose="02020603050405020304" pitchFamily="18" charset="0"/>
                        </a:rPr>
                        <a:t>Advantegs</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nchor="ctr"/>
                </a:tc>
                <a:tc>
                  <a:txBody>
                    <a:bodyPr/>
                    <a:lstStyle/>
                    <a:p>
                      <a:pPr marL="15240" marR="72390" indent="-6350" algn="ctr">
                        <a:lnSpc>
                          <a:spcPct val="107000"/>
                        </a:lnSpc>
                        <a:spcAft>
                          <a:spcPts val="0"/>
                        </a:spcAft>
                      </a:pPr>
                      <a:r>
                        <a:rPr lang="en-US" dirty="0">
                          <a:solidFill>
                            <a:schemeClr val="tx1"/>
                          </a:solidFill>
                          <a:latin typeface="Times New Roman" panose="02020603050405020304" pitchFamily="18" charset="0"/>
                          <a:cs typeface="Times New Roman" panose="02020603050405020304" pitchFamily="18" charset="0"/>
                        </a:rPr>
                        <a:t>Dis-</a:t>
                      </a:r>
                      <a:r>
                        <a:rPr lang="en-US" dirty="0" err="1">
                          <a:solidFill>
                            <a:schemeClr val="tx1"/>
                          </a:solidFill>
                          <a:latin typeface="Times New Roman" panose="02020603050405020304" pitchFamily="18" charset="0"/>
                          <a:cs typeface="Times New Roman" panose="02020603050405020304" pitchFamily="18" charset="0"/>
                        </a:rPr>
                        <a:t>Advantegs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nchor="ctr"/>
                </a:tc>
                <a:extLst>
                  <a:ext uri="{0D108BD9-81ED-4DB2-BD59-A6C34878D82A}">
                    <a16:rowId xmlns:a16="http://schemas.microsoft.com/office/drawing/2014/main" val="1751453537"/>
                  </a:ext>
                </a:extLst>
              </a:tr>
              <a:tr h="1753201">
                <a:tc>
                  <a:txBody>
                    <a:bodyPr/>
                    <a:lstStyle/>
                    <a:p>
                      <a:pPr marL="15240" marR="119380" indent="-6350" algn="l">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p>
                  </a:txBody>
                  <a:tcPr marL="68580" marR="0" marT="8890" marB="0"/>
                </a:tc>
                <a:tc>
                  <a:txBody>
                    <a:bodyPr/>
                    <a:lstStyle/>
                    <a:p>
                      <a:r>
                        <a:rPr lang="en-US" dirty="0">
                          <a:latin typeface="Times New Roman" panose="02020603050405020304" pitchFamily="18" charset="0"/>
                          <a:cs typeface="Times New Roman" panose="02020603050405020304" pitchFamily="18" charset="0"/>
                        </a:rPr>
                        <a:t>Performance Evaluation of Machine Learning Algorithms for Credit Card Fraud Detection</a:t>
                      </a:r>
                    </a:p>
                    <a:p>
                      <a:r>
                        <a:rPr lang="en-US" b="1" dirty="0">
                          <a:latin typeface="Times New Roman" panose="02020603050405020304" pitchFamily="18" charset="0"/>
                          <a:cs typeface="Times New Roman" panose="02020603050405020304" pitchFamily="18" charset="0"/>
                        </a:rPr>
                        <a:t>Year :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19 June 2020</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Sangeeta Mittal</a:t>
                      </a:r>
                      <a:endParaRPr lang="en-US" b="1" dirty="0">
                        <a:latin typeface="Times New Roman" panose="02020603050405020304" pitchFamily="18" charset="0"/>
                        <a:cs typeface="Times New Roman" panose="02020603050405020304" pitchFamily="18" charset="0"/>
                      </a:endParaRPr>
                    </a:p>
                  </a:txBody>
                  <a:tcPr marL="68580" marR="0" marT="8890" marB="0"/>
                </a:tc>
                <a:tc>
                  <a:txBody>
                    <a:bodyPr/>
                    <a:lstStyle/>
                    <a:p>
                      <a:r>
                        <a:rPr lang="en-US" dirty="0">
                          <a:latin typeface="Times New Roman" panose="02020603050405020304" pitchFamily="18" charset="0"/>
                          <a:cs typeface="Times New Roman" panose="02020603050405020304" pitchFamily="18" charset="0"/>
                        </a:rPr>
                        <a:t>Logistic Regression (LR) finds the best fit parameter to estimate the probability of the binary response based on one or more features.</a:t>
                      </a:r>
                    </a:p>
                  </a:txBody>
                  <a:tcPr marL="68580" marR="0" marT="8890" marB="0"/>
                </a:tc>
                <a:tc>
                  <a:txBody>
                    <a:bodyPr/>
                    <a:lstStyle/>
                    <a:p>
                      <a:pPr marL="15240" marR="70485" indent="-6350" algn="just">
                        <a:lnSpc>
                          <a:spcPct val="107000"/>
                        </a:lnSpc>
                        <a:spcAft>
                          <a:spcPts val="79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Easy to implement and interpret yet efficient in training.</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5240" marR="119380" indent="-6350" algn="l">
                        <a:lnSpc>
                          <a:spcPct val="107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Overfits on high dimensional data.</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3266495431"/>
                  </a:ext>
                </a:extLst>
              </a:tr>
              <a:tr h="2689308">
                <a:tc>
                  <a:txBody>
                    <a:bodyPr/>
                    <a:lstStyle/>
                    <a:p>
                      <a:pPr marL="15240" marR="119380" indent="-6350" algn="l">
                        <a:lnSpc>
                          <a:spcPct val="107000"/>
                        </a:lnSpc>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p>
                  </a:txBody>
                  <a:tcPr marL="68580" marR="0" marT="8890" marB="0"/>
                </a:tc>
                <a:tc>
                  <a:txBody>
                    <a:bodyPr/>
                    <a:lstStyle/>
                    <a:p>
                      <a:pPr marL="15240" marR="119380" indent="-6350" algn="l">
                        <a:lnSpc>
                          <a:spcPct val="107000"/>
                        </a:lnSpc>
                        <a:spcAft>
                          <a:spcPts val="0"/>
                        </a:spcAft>
                      </a:pPr>
                      <a:r>
                        <a:rPr lang="en-US" dirty="0">
                          <a:latin typeface="Times New Roman" panose="02020603050405020304" pitchFamily="18" charset="0"/>
                          <a:cs typeface="Times New Roman" panose="02020603050405020304" pitchFamily="18" charset="0"/>
                        </a:rPr>
                        <a:t>Credit Card Fraud Detection Using Machine Learning Algorithms</a:t>
                      </a:r>
                    </a:p>
                    <a:p>
                      <a:r>
                        <a:rPr lang="en-US" b="1" dirty="0">
                          <a:latin typeface="Times New Roman" panose="02020603050405020304" pitchFamily="18" charset="0"/>
                          <a:cs typeface="Times New Roman" panose="02020603050405020304" pitchFamily="18" charset="0"/>
                        </a:rPr>
                        <a:t>Year :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19 June 2020</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Shivani Tyagi</a:t>
                      </a:r>
                      <a:endParaRPr lang="en-US" b="1" dirty="0">
                        <a:latin typeface="Times New Roman" panose="02020603050405020304" pitchFamily="18" charset="0"/>
                        <a:cs typeface="Times New Roman" panose="02020603050405020304" pitchFamily="18" charset="0"/>
                      </a:endParaRPr>
                    </a:p>
                    <a:p>
                      <a:pPr marL="15240" marR="119380" indent="-6350" algn="l">
                        <a:lnSpc>
                          <a:spcPct val="107000"/>
                        </a:lnSpc>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5240" marR="119380" indent="-6350" algn="l">
                        <a:lnSpc>
                          <a:spcPct val="107000"/>
                        </a:lnSpc>
                        <a:spcAft>
                          <a:spcPts val="0"/>
                        </a:spcAft>
                      </a:pPr>
                      <a:r>
                        <a:rPr lang="en-US" dirty="0">
                          <a:latin typeface="Times New Roman" panose="02020603050405020304" pitchFamily="18" charset="0"/>
                          <a:cs typeface="Times New Roman" panose="02020603050405020304" pitchFamily="18" charset="0"/>
                        </a:rPr>
                        <a:t>The K-Nearest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(KNN) classifiers are instance based supervised learning methods that classifies based on a similarity measure</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5240" marR="70485" lvl="0" indent="-6350" algn="just" defTabSz="914400" rtl="0" eaLnBrk="1" fontAlgn="auto" latinLnBrk="0" hangingPunct="1">
                        <a:lnSpc>
                          <a:spcPct val="107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can be used for both classification and regression problems.</a:t>
                      </a:r>
                    </a:p>
                    <a:p>
                      <a:pPr marL="15240" marR="70485" indent="-6350" algn="just">
                        <a:lnSpc>
                          <a:spcPct val="107000"/>
                        </a:lnSpc>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tc>
                  <a:txBody>
                    <a:bodyPr/>
                    <a:lstStyle/>
                    <a:p>
                      <a:pPr marL="15240" marR="119380" indent="-6350" algn="l">
                        <a:lnSpc>
                          <a:spcPct val="107000"/>
                        </a:lnSpc>
                        <a:spcAft>
                          <a:spcPts val="20"/>
                        </a:spcAft>
                        <a:tabLst>
                          <a:tab pos="139065" algn="ctr"/>
                          <a:tab pos="783590" algn="ctr"/>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performance and generalization of KNN can be affected by the choice of k and distance metric.</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0" marT="8890" marB="0"/>
                </a:tc>
                <a:extLst>
                  <a:ext uri="{0D108BD9-81ED-4DB2-BD59-A6C34878D82A}">
                    <a16:rowId xmlns:a16="http://schemas.microsoft.com/office/drawing/2014/main" val="1682809218"/>
                  </a:ext>
                </a:extLst>
              </a:tr>
            </a:tbl>
          </a:graphicData>
        </a:graphic>
      </p:graphicFrame>
      <p:pic>
        <p:nvPicPr>
          <p:cNvPr id="4" name="Picture 3">
            <a:extLst>
              <a:ext uri="{FF2B5EF4-FFF2-40B4-BE49-F238E27FC236}">
                <a16:creationId xmlns:a16="http://schemas.microsoft.com/office/drawing/2014/main" id="{0D2A8F92-F9F9-4C58-907C-46F15C409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513540" cy="1508124"/>
          </a:xfrm>
          <a:prstGeom prst="rect">
            <a:avLst/>
          </a:prstGeom>
        </p:spPr>
      </p:pic>
      <p:pic>
        <p:nvPicPr>
          <p:cNvPr id="5" name="Picture 2" descr="University Emblem">
            <a:extLst>
              <a:ext uri="{FF2B5EF4-FFF2-40B4-BE49-F238E27FC236}">
                <a16:creationId xmlns:a16="http://schemas.microsoft.com/office/drawing/2014/main" id="{43A988F5-566E-4213-AE85-9D90E5744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85240"/>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2675-5386-4CFC-7A3A-88726941F48D}"/>
              </a:ext>
            </a:extLst>
          </p:cNvPr>
          <p:cNvSpPr>
            <a:spLocks noGrp="1"/>
          </p:cNvSpPr>
          <p:nvPr>
            <p:ph type="title"/>
          </p:nvPr>
        </p:nvSpPr>
        <p:spPr>
          <a:xfrm>
            <a:off x="1247910" y="197341"/>
            <a:ext cx="9905998" cy="1478570"/>
          </a:xfrm>
        </p:spPr>
        <p:txBody>
          <a:bodyPr/>
          <a:lstStyle/>
          <a:p>
            <a:pPr algn="ctr"/>
            <a:r>
              <a:rPr lang="en-US" dirty="0">
                <a:latin typeface="Times New Roman" panose="02020603050405020304" pitchFamily="18" charset="0"/>
                <a:cs typeface="Times New Roman" panose="02020603050405020304" pitchFamily="18" charset="0"/>
              </a:rPr>
              <a:t>Performance Metrics</a:t>
            </a:r>
            <a:endParaRPr lang="en-US" dirty="0"/>
          </a:p>
        </p:txBody>
      </p:sp>
      <p:sp>
        <p:nvSpPr>
          <p:cNvPr id="3" name="Content Placeholder 2">
            <a:extLst>
              <a:ext uri="{FF2B5EF4-FFF2-40B4-BE49-F238E27FC236}">
                <a16:creationId xmlns:a16="http://schemas.microsoft.com/office/drawing/2014/main" id="{23AC30A5-6E9A-7E92-3543-369B54412D9F}"/>
              </a:ext>
            </a:extLst>
          </p:cNvPr>
          <p:cNvSpPr>
            <a:spLocks noGrp="1"/>
          </p:cNvSpPr>
          <p:nvPr>
            <p:ph idx="1"/>
          </p:nvPr>
        </p:nvSpPr>
        <p:spPr>
          <a:xfrm>
            <a:off x="838200" y="1825624"/>
            <a:ext cx="10515600" cy="5032375"/>
          </a:xfrm>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accuracy, based on CM, is the ratio of correct predictions to the sample size as follows:</a:t>
            </a: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precision is the value of TP elements over TP and FP, calculated using CM as follows: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a:p>
            <a:endParaRPr lang="en-US" sz="2000" dirty="0"/>
          </a:p>
          <a:p>
            <a:pPr marL="0" indent="0">
              <a:buNone/>
            </a:pP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D74F2A-B26F-E4FF-7307-40954C189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661" y="3015494"/>
            <a:ext cx="4279037" cy="827011"/>
          </a:xfrm>
          <a:prstGeom prst="rect">
            <a:avLst/>
          </a:prstGeom>
        </p:spPr>
      </p:pic>
      <p:pic>
        <p:nvPicPr>
          <p:cNvPr id="7" name="Picture 6">
            <a:extLst>
              <a:ext uri="{FF2B5EF4-FFF2-40B4-BE49-F238E27FC236}">
                <a16:creationId xmlns:a16="http://schemas.microsoft.com/office/drawing/2014/main" id="{841ED463-9137-60E0-AD5D-2E775A927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661" y="5084246"/>
            <a:ext cx="4279037" cy="996957"/>
          </a:xfrm>
          <a:prstGeom prst="rect">
            <a:avLst/>
          </a:prstGeom>
        </p:spPr>
      </p:pic>
      <p:pic>
        <p:nvPicPr>
          <p:cNvPr id="8" name="Picture 7">
            <a:extLst>
              <a:ext uri="{FF2B5EF4-FFF2-40B4-BE49-F238E27FC236}">
                <a16:creationId xmlns:a16="http://schemas.microsoft.com/office/drawing/2014/main" id="{DBAD361C-4391-DA4E-1425-6A4D7C0A0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2564"/>
            <a:ext cx="2513540" cy="1508124"/>
          </a:xfrm>
          <a:prstGeom prst="rect">
            <a:avLst/>
          </a:prstGeom>
        </p:spPr>
      </p:pic>
      <p:pic>
        <p:nvPicPr>
          <p:cNvPr id="9" name="Picture 2" descr="University Emblem">
            <a:extLst>
              <a:ext uri="{FF2B5EF4-FFF2-40B4-BE49-F238E27FC236}">
                <a16:creationId xmlns:a16="http://schemas.microsoft.com/office/drawing/2014/main" id="{08C76884-708E-2F43-1660-186E711B1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5816" y="88777"/>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92035"/>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7AC-1961-40E6-9CF0-233ABAC77AFB}"/>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System Architecture / Methodology</a:t>
            </a:r>
          </a:p>
        </p:txBody>
      </p:sp>
      <p:pic>
        <p:nvPicPr>
          <p:cNvPr id="32" name="Content Placeholder 31">
            <a:extLst>
              <a:ext uri="{FF2B5EF4-FFF2-40B4-BE49-F238E27FC236}">
                <a16:creationId xmlns:a16="http://schemas.microsoft.com/office/drawing/2014/main" id="{C3AF3156-3467-C033-825B-1E2735F5D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580" y="1996751"/>
            <a:ext cx="6559419" cy="4767943"/>
          </a:xfrm>
        </p:spPr>
      </p:pic>
      <p:pic>
        <p:nvPicPr>
          <p:cNvPr id="4" name="Picture 3">
            <a:extLst>
              <a:ext uri="{FF2B5EF4-FFF2-40B4-BE49-F238E27FC236}">
                <a16:creationId xmlns:a16="http://schemas.microsoft.com/office/drawing/2014/main" id="{CAFD9205-04B3-44CA-B331-3879EB427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13540" cy="1508124"/>
          </a:xfrm>
          <a:prstGeom prst="rect">
            <a:avLst/>
          </a:prstGeom>
        </p:spPr>
      </p:pic>
      <p:pic>
        <p:nvPicPr>
          <p:cNvPr id="5" name="Picture 2" descr="University Emblem">
            <a:extLst>
              <a:ext uri="{FF2B5EF4-FFF2-40B4-BE49-F238E27FC236}">
                <a16:creationId xmlns:a16="http://schemas.microsoft.com/office/drawing/2014/main" id="{30307760-9AC9-412B-A5D4-9A7E98A9C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818952"/>
      </p:ext>
    </p:extLst>
  </p:cSld>
  <p:clrMapOvr>
    <a:masterClrMapping/>
  </p:clrMapOvr>
  <mc:AlternateContent xmlns:mc="http://schemas.openxmlformats.org/markup-compatibility/2006" xmlns:p14="http://schemas.microsoft.com/office/powerpoint/2010/main">
    <mc:Choice Requires="p14">
      <p:transition spd="slow" p14:dur="175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7AC-1961-40E6-9CF0-233ABAC77AFB}"/>
              </a:ext>
            </a:extLst>
          </p:cNvPr>
          <p:cNvSpPr>
            <a:spLocks noGrp="1"/>
          </p:cNvSpPr>
          <p:nvPr>
            <p:ph type="title"/>
          </p:nvPr>
        </p:nvSpPr>
        <p:spPr>
          <a:xfrm>
            <a:off x="1141413" y="0"/>
            <a:ext cx="9905998" cy="1645920"/>
          </a:xfrm>
        </p:spPr>
        <p:txBody>
          <a:bodyPr/>
          <a:lstStyle/>
          <a:p>
            <a:pPr algn="ctr"/>
            <a:r>
              <a:rPr lang="en-IN" sz="4400"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pic>
        <p:nvPicPr>
          <p:cNvPr id="6" name="Content Placeholder 25">
            <a:extLst>
              <a:ext uri="{FF2B5EF4-FFF2-40B4-BE49-F238E27FC236}">
                <a16:creationId xmlns:a16="http://schemas.microsoft.com/office/drawing/2014/main" id="{78DD86C3-9B13-895A-FF87-AA9F64F7B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6336" y="2249488"/>
            <a:ext cx="5836154" cy="3541712"/>
          </a:xfrm>
        </p:spPr>
      </p:pic>
      <p:pic>
        <p:nvPicPr>
          <p:cNvPr id="4" name="Picture 3">
            <a:extLst>
              <a:ext uri="{FF2B5EF4-FFF2-40B4-BE49-F238E27FC236}">
                <a16:creationId xmlns:a16="http://schemas.microsoft.com/office/drawing/2014/main" id="{CAFD9205-04B3-44CA-B331-3879EB427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4" y="62144"/>
            <a:ext cx="2513540" cy="1508124"/>
          </a:xfrm>
          <a:prstGeom prst="rect">
            <a:avLst/>
          </a:prstGeom>
        </p:spPr>
      </p:pic>
      <p:pic>
        <p:nvPicPr>
          <p:cNvPr id="5" name="Picture 2" descr="University Emblem">
            <a:extLst>
              <a:ext uri="{FF2B5EF4-FFF2-40B4-BE49-F238E27FC236}">
                <a16:creationId xmlns:a16="http://schemas.microsoft.com/office/drawing/2014/main" id="{30307760-9AC9-412B-A5D4-9A7E98A9C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8992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7AC-1961-40E6-9CF0-233ABAC77AFB}"/>
              </a:ext>
            </a:extLst>
          </p:cNvPr>
          <p:cNvSpPr>
            <a:spLocks noGrp="1"/>
          </p:cNvSpPr>
          <p:nvPr>
            <p:ph type="title"/>
          </p:nvPr>
        </p:nvSpPr>
        <p:spPr>
          <a:xfrm>
            <a:off x="1143001" y="-50088"/>
            <a:ext cx="9905998" cy="1478570"/>
          </a:xfrm>
        </p:spPr>
        <p:txBody>
          <a:bodyPr/>
          <a:lstStyle/>
          <a:p>
            <a:pPr algn="ctr"/>
            <a:r>
              <a:rPr lang="en-IN" dirty="0">
                <a:latin typeface="Times New Roman" panose="02020603050405020304" pitchFamily="18" charset="0"/>
                <a:cs typeface="Times New Roman" panose="02020603050405020304" pitchFamily="18" charset="0"/>
              </a:rPr>
              <a:t>UML Diagrams</a:t>
            </a:r>
          </a:p>
        </p:txBody>
      </p:sp>
      <p:pic>
        <p:nvPicPr>
          <p:cNvPr id="11" name="Content Placeholder 10">
            <a:extLst>
              <a:ext uri="{FF2B5EF4-FFF2-40B4-BE49-F238E27FC236}">
                <a16:creationId xmlns:a16="http://schemas.microsoft.com/office/drawing/2014/main" id="{FB43D614-AA86-B4D7-8F7B-85A1DB188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209" y="1428482"/>
            <a:ext cx="5924938" cy="5354873"/>
          </a:xfrm>
        </p:spPr>
      </p:pic>
      <p:pic>
        <p:nvPicPr>
          <p:cNvPr id="4" name="Picture 3">
            <a:extLst>
              <a:ext uri="{FF2B5EF4-FFF2-40B4-BE49-F238E27FC236}">
                <a16:creationId xmlns:a16="http://schemas.microsoft.com/office/drawing/2014/main" id="{CAFD9205-04B3-44CA-B331-3879EB427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13540" cy="1508124"/>
          </a:xfrm>
          <a:prstGeom prst="rect">
            <a:avLst/>
          </a:prstGeom>
        </p:spPr>
      </p:pic>
      <p:pic>
        <p:nvPicPr>
          <p:cNvPr id="5" name="Picture 2" descr="University Emblem">
            <a:extLst>
              <a:ext uri="{FF2B5EF4-FFF2-40B4-BE49-F238E27FC236}">
                <a16:creationId xmlns:a16="http://schemas.microsoft.com/office/drawing/2014/main" id="{30307760-9AC9-412B-A5D4-9A7E98A9C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5816" y="0"/>
            <a:ext cx="2076184" cy="150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76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1899</TotalTime>
  <Words>753</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Circuit</vt:lpstr>
      <vt:lpstr>        FINAL PROJECT PRESENTATION Credit Card Fraud Detection System</vt:lpstr>
      <vt:lpstr>Contents</vt:lpstr>
      <vt:lpstr>Introduction </vt:lpstr>
      <vt:lpstr> Objective</vt:lpstr>
      <vt:lpstr>Literature Survey </vt:lpstr>
      <vt:lpstr>Performance Metrics</vt:lpstr>
      <vt:lpstr>System Architecture / Methodology</vt:lpstr>
      <vt:lpstr>Methodology</vt:lpstr>
      <vt:lpstr>UML Diagrams</vt:lpstr>
      <vt:lpstr>TESTING</vt:lpstr>
      <vt:lpstr>TESTING</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pawar</dc:creator>
  <cp:lastModifiedBy>omesh satpute</cp:lastModifiedBy>
  <cp:revision>81</cp:revision>
  <dcterms:created xsi:type="dcterms:W3CDTF">2023-10-06T14:49:52Z</dcterms:created>
  <dcterms:modified xsi:type="dcterms:W3CDTF">2024-05-26T18:48:23Z</dcterms:modified>
</cp:coreProperties>
</file>