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52B6-CB09-A7D1-4FBD-9A7DC9382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76E86-8C81-8E8E-3A90-931685932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75F5-ABB8-6BE9-30C7-25CF8239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4600-60C7-EA06-B89B-75EE72CC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CC55-0A3E-DEDE-40A1-08AA895E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2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EEF6-41F1-2102-C592-B906391B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89FFA-32A3-58F2-F45F-EC3E06943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C865-7E4F-2E38-8DC7-D1C07A70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5EA8-BBEB-33F6-DBB6-F2733D86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B30C-76A8-9C24-1CDB-8FAA3AFC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3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2F26C-0904-717F-4AC4-4CDEB15E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72C3D-80C8-43EA-8BD1-E2C426FA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6535-99E2-426A-8D3B-EC73DD50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0833-9845-45DE-C1D8-B90D48A6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94C2-E552-D43E-208D-C61DB97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AE0F-7A59-2D67-B42E-F27B8D47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BFA3-E472-8A5B-3366-D570284F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EE32-40FF-3D25-038F-0EC490AA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F0DE-B1BD-83E8-B514-0B523BD3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8AD-E581-5644-56B5-DF014045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9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6DF7-545D-33FE-C1C6-B553281F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3FECA-4799-0444-7DA8-F67DF6DD2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863E-B5B8-CBDD-1887-B42BB034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32DB-3547-148A-498D-D8019B49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8D8A-1C85-55EB-9740-7D3D20B2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8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3A5C-9D17-797A-A1A7-EA5873F4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2FAA-ECF6-1739-62A3-759DAA4E1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757A6-E01F-20BF-78A1-D6E9ACD9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7AE3C-A9B8-BCAC-6816-9E2A62B7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88E4-78E6-C1E9-4983-BEAC63EE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71356-4D3B-B974-E0F0-AFA4EAB7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DAFA-8183-647E-2AF6-987F3197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8C442-FDB5-7B84-4A92-944DAC08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630BB-2D42-8559-5D9F-078656DE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D9E47-CE39-AE5D-1676-338CC74BC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0597F-F9C1-EB3E-FB25-6D75E526A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A45EE-87FC-7ABC-CA92-5458A2D1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0B8D0-C3D9-22F6-099B-4E3AF0CE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B6108-9C1F-BC17-247C-DFCEF1D5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6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C75B-2A89-A8A0-01AD-0F683B9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B2F2A-FD56-FA4A-D28D-D3D5A406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AEFD4-41ED-26EE-43B8-ED241FF6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C9B59-E4F2-EEF0-1BAC-BE525880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8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1A186-02DD-59FB-9F03-B2D0B319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CC34F-F6EB-6243-F1C9-BD3F006F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12284-0957-5D2C-AEFD-431D7C79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8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7A0D-BB51-204C-CDE0-7D80FE66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4F7F-6D4B-85B7-D848-D5762F2C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59AB-B4CB-8094-9E97-020DF7A8B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D9766-5582-2C63-0B71-96D5AF69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F4710-7B7C-B80B-1323-3445A599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DE87-982C-77C9-0EBE-3556B7C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4659-4A89-5DFA-FFA7-27C09273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3BD71-EA5A-CBA7-2CCB-C60F77D30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03A2-0C71-C8BF-A6D1-783B8DA57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362F4-1A46-B786-7566-47C2F06C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813F3-715F-597C-1452-C9BAFE9D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1ADCB-0FCB-8073-935A-9889D20B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9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B2550-3BBA-39B7-38E6-FF3D0ECA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AF42C-57E4-906D-2917-E09E965A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9830-AD85-B720-57E2-F37204176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3AEB-2FF9-464A-8846-BBB9466164DB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EE6FE-ADCB-A89B-4FD1-4BABCF967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E2C3-1616-2988-052E-61B08F5E6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0570-0730-40B3-9B74-FB9306C36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0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A2C3A-16B8-39E0-16B5-41A7D162F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E108A-F4A5-C123-BA24-F58957714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0D41A0-54A0-4E50-481B-D8F70159051F}"/>
              </a:ext>
            </a:extLst>
          </p:cNvPr>
          <p:cNvSpPr/>
          <p:nvPr/>
        </p:nvSpPr>
        <p:spPr>
          <a:xfrm>
            <a:off x="2028637" y="2190134"/>
            <a:ext cx="8380429" cy="1135171"/>
          </a:xfrm>
          <a:prstGeom prst="roundRect">
            <a:avLst>
              <a:gd name="adj" fmla="val 35722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bg2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Goibibo</a:t>
            </a:r>
            <a:r>
              <a:rPr lang="en-US" sz="3200" b="1" dirty="0"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Flight Analysis Dashboard Insights</a:t>
            </a:r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3EA1C-3C99-E0E1-6171-C83AC4E501C4}"/>
              </a:ext>
            </a:extLst>
          </p:cNvPr>
          <p:cNvSpPr txBox="1"/>
          <p:nvPr/>
        </p:nvSpPr>
        <p:spPr>
          <a:xfrm>
            <a:off x="6344239" y="3978111"/>
            <a:ext cx="22044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Om Gawai</a:t>
            </a:r>
          </a:p>
        </p:txBody>
      </p:sp>
    </p:spTree>
    <p:extLst>
      <p:ext uri="{BB962C8B-B14F-4D97-AF65-F5344CB8AC3E}">
        <p14:creationId xmlns:p14="http://schemas.microsoft.com/office/powerpoint/2010/main" val="352310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B0DC7-D16D-7499-C37C-64DA4B5F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532A1A-8866-5095-2F8F-F5DDCC300706}"/>
              </a:ext>
            </a:extLst>
          </p:cNvPr>
          <p:cNvSpPr/>
          <p:nvPr/>
        </p:nvSpPr>
        <p:spPr>
          <a:xfrm>
            <a:off x="1782881" y="1090891"/>
            <a:ext cx="8380429" cy="3943225"/>
          </a:xfrm>
          <a:prstGeom prst="roundRect">
            <a:avLst>
              <a:gd name="adj" fmla="val 14520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bg2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flight data from </a:t>
            </a:r>
            <a:r>
              <a:rPr lang="en-IN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Goibibo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focusing on key metrics.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 into average ticket prices and total flight count.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Examination of price variations across airlines, classes, and routes.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high-demand routes and popular travel patterns.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Seasonal trends in ticket prices, highlighting peak and low-demand periods.</a:t>
            </a: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optimizing </a:t>
            </a:r>
            <a:r>
              <a:rPr lang="en-IN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Goibibo’s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service offerings and marketing strategies.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8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6F7D78-1EFC-311B-8A5E-A7A9E56ED680}"/>
              </a:ext>
            </a:extLst>
          </p:cNvPr>
          <p:cNvSpPr/>
          <p:nvPr/>
        </p:nvSpPr>
        <p:spPr>
          <a:xfrm>
            <a:off x="4129548" y="71022"/>
            <a:ext cx="3932904" cy="948848"/>
          </a:xfrm>
          <a:prstGeom prst="roundRect">
            <a:avLst>
              <a:gd name="adj" fmla="val 35722"/>
            </a:avLst>
          </a:prstGeom>
          <a:solidFill>
            <a:schemeClr val="tx1">
              <a:alpha val="22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768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A2F69-4FDC-1CF0-12E0-40427ABB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87E817-7EDA-BFAF-47AD-28F27847C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0F055B-3651-A031-47D2-610B65B4D176}"/>
              </a:ext>
            </a:extLst>
          </p:cNvPr>
          <p:cNvSpPr/>
          <p:nvPr/>
        </p:nvSpPr>
        <p:spPr>
          <a:xfrm>
            <a:off x="3420789" y="435532"/>
            <a:ext cx="5350421" cy="1135171"/>
          </a:xfrm>
          <a:prstGeom prst="roundRect">
            <a:avLst>
              <a:gd name="adj" fmla="val 35722"/>
            </a:avLst>
          </a:prstGeom>
          <a:solidFill>
            <a:schemeClr val="tx1">
              <a:alpha val="29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Matrix Overview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DE7F71-9061-FA16-2A48-9ABEBE1A75AC}"/>
              </a:ext>
            </a:extLst>
          </p:cNvPr>
          <p:cNvSpPr/>
          <p:nvPr/>
        </p:nvSpPr>
        <p:spPr>
          <a:xfrm>
            <a:off x="1291269" y="1789925"/>
            <a:ext cx="8380429" cy="3362178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Average Price: ₹21,000 - indicating the average cost per flight.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Flights: 1,569 - total flights recorded within the date range.</a:t>
            </a: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0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8E711-5F9E-3C17-EBF9-8C5AD6E8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B00FD-143A-D329-6CDA-AFD5368B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7749E-2589-E950-8B7E-1B0CF72F07EB}"/>
              </a:ext>
            </a:extLst>
          </p:cNvPr>
          <p:cNvSpPr/>
          <p:nvPr/>
        </p:nvSpPr>
        <p:spPr>
          <a:xfrm>
            <a:off x="596474" y="1775402"/>
            <a:ext cx="6581073" cy="3494688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Vistara has the highest average price per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India and Indigo follow, with slightly lower average 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Trujet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offers the lowest average price per class, making it a budget-friendly option.</a:t>
            </a: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76F699-2A7D-F45D-9636-787AA3F99F56}"/>
              </a:ext>
            </a:extLst>
          </p:cNvPr>
          <p:cNvSpPr/>
          <p:nvPr/>
        </p:nvSpPr>
        <p:spPr>
          <a:xfrm>
            <a:off x="2287571" y="310397"/>
            <a:ext cx="8380429" cy="1026790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47D45-E94F-DBC1-B676-088E641DC5B5}"/>
              </a:ext>
            </a:extLst>
          </p:cNvPr>
          <p:cNvSpPr/>
          <p:nvPr/>
        </p:nvSpPr>
        <p:spPr>
          <a:xfrm>
            <a:off x="7620000" y="1858976"/>
            <a:ext cx="4129547" cy="3327539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CD1B5-7499-A228-F4AC-002B3E9D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303" y="1981394"/>
            <a:ext cx="3618271" cy="2905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44D66-0EA0-B2CE-4AF6-9DA8F0364392}"/>
              </a:ext>
            </a:extLst>
          </p:cNvPr>
          <p:cNvSpPr txBox="1"/>
          <p:nvPr/>
        </p:nvSpPr>
        <p:spPr>
          <a:xfrm>
            <a:off x="4080388" y="511277"/>
            <a:ext cx="453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by Class</a:t>
            </a:r>
          </a:p>
        </p:txBody>
      </p:sp>
    </p:spTree>
    <p:extLst>
      <p:ext uri="{BB962C8B-B14F-4D97-AF65-F5344CB8AC3E}">
        <p14:creationId xmlns:p14="http://schemas.microsoft.com/office/powerpoint/2010/main" val="62758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A9A2-D9E6-D0A5-D3B7-F554F98D4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1B120-7A66-4380-CBEB-6DEB58234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569352-F26A-CB5E-5D6E-1A430F40EF65}"/>
              </a:ext>
            </a:extLst>
          </p:cNvPr>
          <p:cNvSpPr/>
          <p:nvPr/>
        </p:nvSpPr>
        <p:spPr>
          <a:xfrm>
            <a:off x="596474" y="1775402"/>
            <a:ext cx="6581073" cy="3494688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average price varies slightly across routes.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Chennai to Kolkata has the highest average price at approximately ₹</a:t>
            </a:r>
            <a:r>
              <a:rPr lang="en-US" sz="2400" dirty="0" err="1"/>
              <a:t>25K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Popular routes like Mumbai to Kolkata and Delhi to Hyderabad show similar price trends.</a:t>
            </a:r>
          </a:p>
          <a:p>
            <a:pPr algn="ctr"/>
            <a:endParaRPr lang="en-IN" sz="20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DA9E1-7CC5-D0DC-C890-A0B91EA7B778}"/>
              </a:ext>
            </a:extLst>
          </p:cNvPr>
          <p:cNvSpPr/>
          <p:nvPr/>
        </p:nvSpPr>
        <p:spPr>
          <a:xfrm>
            <a:off x="2287571" y="310397"/>
            <a:ext cx="8380429" cy="1026790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CDBEAC-1AE7-F5A7-C0AD-1FF27E4785B9}"/>
              </a:ext>
            </a:extLst>
          </p:cNvPr>
          <p:cNvSpPr/>
          <p:nvPr/>
        </p:nvSpPr>
        <p:spPr>
          <a:xfrm>
            <a:off x="7620000" y="1858976"/>
            <a:ext cx="4129547" cy="3327539"/>
          </a:xfrm>
          <a:prstGeom prst="roundRect">
            <a:avLst>
              <a:gd name="adj" fmla="val 13949"/>
            </a:avLst>
          </a:prstGeom>
          <a:blipFill>
            <a:blip r:embed="rId3"/>
            <a:stretch>
              <a:fillRect/>
            </a:stretch>
          </a:blip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42284-60B4-8DBD-1158-F81FF02A7FF6}"/>
              </a:ext>
            </a:extLst>
          </p:cNvPr>
          <p:cNvSpPr txBox="1"/>
          <p:nvPr/>
        </p:nvSpPr>
        <p:spPr>
          <a:xfrm>
            <a:off x="4080388" y="511277"/>
            <a:ext cx="453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by Route</a:t>
            </a:r>
          </a:p>
        </p:txBody>
      </p:sp>
    </p:spTree>
    <p:extLst>
      <p:ext uri="{BB962C8B-B14F-4D97-AF65-F5344CB8AC3E}">
        <p14:creationId xmlns:p14="http://schemas.microsoft.com/office/powerpoint/2010/main" val="411229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7C0CE-1648-4AA5-BE65-62CD7FD18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FDDDE-A326-0742-DAAB-43AA0B82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D796B6-8949-EF07-1245-FF1ADD684B75}"/>
              </a:ext>
            </a:extLst>
          </p:cNvPr>
          <p:cNvSpPr/>
          <p:nvPr/>
        </p:nvSpPr>
        <p:spPr>
          <a:xfrm>
            <a:off x="789851" y="1736536"/>
            <a:ext cx="6581073" cy="3071438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pPr algn="ctr"/>
            <a:endParaRPr lang="en-IN" sz="20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D391B-625B-8B89-B36C-77C744380F4B}"/>
              </a:ext>
            </a:extLst>
          </p:cNvPr>
          <p:cNvSpPr/>
          <p:nvPr/>
        </p:nvSpPr>
        <p:spPr>
          <a:xfrm>
            <a:off x="2287571" y="310397"/>
            <a:ext cx="8380429" cy="1026790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E25554-204B-FBC8-F6EA-EBAE422318B6}"/>
              </a:ext>
            </a:extLst>
          </p:cNvPr>
          <p:cNvSpPr/>
          <p:nvPr/>
        </p:nvSpPr>
        <p:spPr>
          <a:xfrm>
            <a:off x="7716688" y="1736536"/>
            <a:ext cx="4129547" cy="4487747"/>
          </a:xfrm>
          <a:prstGeom prst="roundRect">
            <a:avLst>
              <a:gd name="adj" fmla="val 5378"/>
            </a:avLst>
          </a:prstGeom>
          <a:blipFill>
            <a:blip r:embed="rId3"/>
            <a:stretch>
              <a:fillRect/>
            </a:stretch>
          </a:blip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FCBEC-A966-F88C-75DE-FDB469584A2E}"/>
              </a:ext>
            </a:extLst>
          </p:cNvPr>
          <p:cNvSpPr txBox="1"/>
          <p:nvPr/>
        </p:nvSpPr>
        <p:spPr>
          <a:xfrm>
            <a:off x="4080388" y="511277"/>
            <a:ext cx="453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Count by Route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C4E51-4917-5B12-AF1A-EA117496C755}"/>
              </a:ext>
            </a:extLst>
          </p:cNvPr>
          <p:cNvSpPr txBox="1"/>
          <p:nvPr/>
        </p:nvSpPr>
        <p:spPr>
          <a:xfrm>
            <a:off x="1028701" y="2362200"/>
            <a:ext cx="61488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 to Mumbai has the highest number of flights (261).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Delhi to Bangalore and Delhi to Kolkata also have high flight counts.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routes indicate high travel demand</a:t>
            </a: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2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8953B-466D-1FAF-C6B7-B336CBA5E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727414-7784-151F-9AB5-4D0BF6A4A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9AA3A-3733-D060-539A-3F1912894240}"/>
              </a:ext>
            </a:extLst>
          </p:cNvPr>
          <p:cNvSpPr/>
          <p:nvPr/>
        </p:nvSpPr>
        <p:spPr>
          <a:xfrm>
            <a:off x="789851" y="1736536"/>
            <a:ext cx="5915749" cy="3100936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pPr algn="ctr"/>
            <a:endParaRPr lang="en-IN" sz="20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BF3C6F-A819-F68E-E9BA-7C38E90EB2D2}"/>
              </a:ext>
            </a:extLst>
          </p:cNvPr>
          <p:cNvSpPr/>
          <p:nvPr/>
        </p:nvSpPr>
        <p:spPr>
          <a:xfrm>
            <a:off x="2287571" y="310397"/>
            <a:ext cx="8380429" cy="1026790"/>
          </a:xfrm>
          <a:prstGeom prst="roundRect">
            <a:avLst>
              <a:gd name="adj" fmla="val 13949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154E2E-0256-85D7-F2CC-6A90C528513B}"/>
              </a:ext>
            </a:extLst>
          </p:cNvPr>
          <p:cNvSpPr/>
          <p:nvPr/>
        </p:nvSpPr>
        <p:spPr>
          <a:xfrm>
            <a:off x="7177547" y="1736536"/>
            <a:ext cx="4938253" cy="2786303"/>
          </a:xfrm>
          <a:prstGeom prst="roundRect">
            <a:avLst>
              <a:gd name="adj" fmla="val 5378"/>
            </a:avLst>
          </a:prstGeom>
          <a:blipFill>
            <a:blip r:embed="rId4"/>
            <a:stretch>
              <a:fillRect/>
            </a:stretch>
          </a:blip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E6E9F-559D-A30E-2BA8-81028F0C71F7}"/>
              </a:ext>
            </a:extLst>
          </p:cNvPr>
          <p:cNvSpPr txBox="1"/>
          <p:nvPr/>
        </p:nvSpPr>
        <p:spPr>
          <a:xfrm>
            <a:off x="4080388" y="511277"/>
            <a:ext cx="453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by Month</a:t>
            </a:r>
            <a:endParaRPr lang="en-IN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7353B-82C2-7E28-A239-FCE8095646B4}"/>
              </a:ext>
            </a:extLst>
          </p:cNvPr>
          <p:cNvSpPr txBox="1"/>
          <p:nvPr/>
        </p:nvSpPr>
        <p:spPr>
          <a:xfrm>
            <a:off x="963561" y="1845308"/>
            <a:ext cx="55650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shows the highest average price at around ₹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27.5K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Prices decrease to ₹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21.2K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July and ₹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19.5K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August.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trend suggests peak travel demand in early summer.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1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CC1-E3A7-EA2D-36DB-3CE66E46D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D59E70-C07D-E0AF-9318-97A84F11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11"/>
            <a:ext cx="12192000" cy="67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8D35F-2B60-D30D-8299-2AA9D89BF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779A12-BA4E-2587-E524-CBC6EDE62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658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2B8E80-0300-9B18-0C34-82B576A9F6FB}"/>
              </a:ext>
            </a:extLst>
          </p:cNvPr>
          <p:cNvSpPr/>
          <p:nvPr/>
        </p:nvSpPr>
        <p:spPr>
          <a:xfrm>
            <a:off x="2885768" y="302796"/>
            <a:ext cx="5872144" cy="1135171"/>
          </a:xfrm>
          <a:prstGeom prst="roundRect">
            <a:avLst>
              <a:gd name="adj" fmla="val 35722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72E194-DB1C-5E24-D064-37812BF7EB6D}"/>
              </a:ext>
            </a:extLst>
          </p:cNvPr>
          <p:cNvSpPr/>
          <p:nvPr/>
        </p:nvSpPr>
        <p:spPr>
          <a:xfrm>
            <a:off x="1651819" y="1720645"/>
            <a:ext cx="8492441" cy="4168877"/>
          </a:xfrm>
          <a:prstGeom prst="roundRect">
            <a:avLst>
              <a:gd name="adj" fmla="val 17041"/>
            </a:avLst>
          </a:prstGeom>
          <a:solidFill>
            <a:schemeClr val="tx1">
              <a:alpha val="29000"/>
            </a:schemeClr>
          </a:solidFill>
          <a:ln w="508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busiest routes are Delhi to Mumbai and Delhi to Bangalore.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First is the most economical option for price-sensitive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tend to peak in June, indicating seasonal demand trends</a:t>
            </a:r>
            <a:r>
              <a:rPr lang="en-US" sz="4800" dirty="0"/>
              <a:t>.</a:t>
            </a:r>
          </a:p>
          <a:p>
            <a:pPr algn="ctr"/>
            <a:endParaRPr lang="en-IN" sz="3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29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297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Gawai</dc:creator>
  <cp:lastModifiedBy>Om Gawai</cp:lastModifiedBy>
  <cp:revision>1</cp:revision>
  <dcterms:created xsi:type="dcterms:W3CDTF">2024-10-26T07:37:45Z</dcterms:created>
  <dcterms:modified xsi:type="dcterms:W3CDTF">2024-10-26T11:04:26Z</dcterms:modified>
</cp:coreProperties>
</file>