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Nixie One"/>
      <p:regular r:id="rId25"/>
    </p:embeddedFont>
    <p:embeddedFont>
      <p:font typeface="Varela Round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A65zQsiQJgW+/UGdpcsrTxHRe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arelaRound-regular.fntdata"/><Relationship Id="rId25" Type="http://schemas.openxmlformats.org/officeDocument/2006/relationships/font" Target="fonts/NixieOne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Black-bold.fntdata"/><Relationship Id="rId14" Type="http://schemas.openxmlformats.org/officeDocument/2006/relationships/slide" Target="slides/slide10.xml"/><Relationship Id="rId17" Type="http://schemas.openxmlformats.org/officeDocument/2006/relationships/font" Target="fonts/RobotoMedium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e916898b4_0_24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6e916898b4_0_2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3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2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76" name="Google Shape;176;p42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2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2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2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2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2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2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2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2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2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33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33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3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3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3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3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3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3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3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3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3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3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3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4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4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4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4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4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4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4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4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4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4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4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4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4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5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35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67" name="Google Shape;67;p35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5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5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5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5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5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5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5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5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5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5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5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5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5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5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6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6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6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6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9" name="Google Shape;89;p36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90" name="Google Shape;90;p36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6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6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6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6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6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6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6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6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6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5" name="Google Shape;105;p37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7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7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7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7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7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7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7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7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7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7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7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7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3" name="Google Shape;123;p3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4" name="Google Shape;124;p3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5" name="Google Shape;125;p3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+ image">
  <p:cSld name="TITLE_AND_BOD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9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2" name="Google Shape;142;p39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9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9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9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9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9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9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9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4" name="Google Shape;154;p40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0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0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0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0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0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0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0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type="ctrTitle"/>
          </p:nvPr>
        </p:nvSpPr>
        <p:spPr>
          <a:xfrm>
            <a:off x="1560975" y="1182875"/>
            <a:ext cx="5726400" cy="298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000">
                <a:latin typeface="Roboto Medium"/>
                <a:ea typeface="Roboto Medium"/>
                <a:cs typeface="Roboto Medium"/>
                <a:sym typeface="Roboto Medium"/>
              </a:rPr>
              <a:t>Statistical</a:t>
            </a:r>
            <a:r>
              <a:rPr lang="en" sz="63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8400">
                <a:solidFill>
                  <a:srgbClr val="197B8C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Analysis</a:t>
            </a:r>
            <a:endParaRPr sz="8400">
              <a:solidFill>
                <a:srgbClr val="197B8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rPr>
              <a:t>U s i n g   P y t h o n</a:t>
            </a:r>
            <a:endParaRPr sz="3600">
              <a:solidFill>
                <a:srgbClr val="9999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"/>
          <p:cNvSpPr txBox="1"/>
          <p:nvPr>
            <p:ph idx="1" type="body"/>
          </p:nvPr>
        </p:nvSpPr>
        <p:spPr>
          <a:xfrm>
            <a:off x="1265425" y="2151200"/>
            <a:ext cx="6492900" cy="1423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7800">
                <a:latin typeface="Roboto Black"/>
                <a:ea typeface="Roboto Black"/>
                <a:cs typeface="Roboto Black"/>
                <a:sym typeface="Roboto Black"/>
              </a:rPr>
              <a:t>T</a:t>
            </a:r>
            <a:r>
              <a:rPr lang="en" sz="5600">
                <a:latin typeface="Roboto Black"/>
                <a:ea typeface="Roboto Black"/>
                <a:cs typeface="Roboto Black"/>
                <a:sym typeface="Roboto Black"/>
              </a:rPr>
              <a:t>hank </a:t>
            </a:r>
            <a:r>
              <a:rPr lang="en" sz="7000">
                <a:latin typeface="Roboto Black"/>
                <a:ea typeface="Roboto Black"/>
                <a:cs typeface="Roboto Black"/>
                <a:sym typeface="Roboto Black"/>
              </a:rPr>
              <a:t>Y</a:t>
            </a:r>
            <a:r>
              <a:rPr lang="en" sz="5600">
                <a:latin typeface="Roboto Black"/>
                <a:ea typeface="Roboto Black"/>
                <a:cs typeface="Roboto Black"/>
                <a:sym typeface="Roboto Black"/>
              </a:rPr>
              <a:t>ou   :)</a:t>
            </a:r>
            <a:endParaRPr sz="5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44" name="Google Shape;344;p5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5"/>
          <p:cNvSpPr txBox="1"/>
          <p:nvPr/>
        </p:nvSpPr>
        <p:spPr>
          <a:xfrm>
            <a:off x="1524050" y="3445700"/>
            <a:ext cx="6114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Roboto Black"/>
                <a:ea typeface="Roboto Black"/>
                <a:cs typeface="Roboto Black"/>
                <a:sym typeface="Roboto Black"/>
              </a:rPr>
              <a:t>Any Questions . . .</a:t>
            </a:r>
            <a:endParaRPr sz="1800">
              <a:solidFill>
                <a:srgbClr val="B7B7B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400" y="1080450"/>
            <a:ext cx="3711250" cy="133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"/>
          <p:cNvSpPr txBox="1"/>
          <p:nvPr>
            <p:ph idx="4294967295" type="title"/>
          </p:nvPr>
        </p:nvSpPr>
        <p:spPr>
          <a:xfrm>
            <a:off x="1265725" y="166050"/>
            <a:ext cx="6649800" cy="77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>
                <a:solidFill>
                  <a:srgbClr val="666666"/>
                </a:solidFill>
                <a:latin typeface="Roboto Black"/>
                <a:ea typeface="Roboto Black"/>
                <a:cs typeface="Roboto Black"/>
                <a:sym typeface="Roboto Black"/>
              </a:rPr>
              <a:t>Telco Customer Churn</a:t>
            </a:r>
            <a:endParaRPr sz="5900">
              <a:solidFill>
                <a:srgbClr val="66666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2" name="Google Shape;202;p3"/>
          <p:cNvSpPr txBox="1"/>
          <p:nvPr>
            <p:ph idx="4294967295" type="body"/>
          </p:nvPr>
        </p:nvSpPr>
        <p:spPr>
          <a:xfrm>
            <a:off x="1367025" y="2355075"/>
            <a:ext cx="64281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434343"/>
                </a:solidFill>
              </a:rPr>
              <a:t>A telecommunications company is concerned about the number of customers leaving their land-line business for cable competitors. </a:t>
            </a:r>
            <a:endParaRPr b="1">
              <a:solidFill>
                <a:srgbClr val="434343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>
                <a:solidFill>
                  <a:srgbClr val="434343"/>
                </a:solidFill>
              </a:rPr>
              <a:t>They need to understand who is leaving.</a:t>
            </a:r>
            <a:endParaRPr b="1" sz="2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958704" y="1017031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rgbClr val="FFFFFF"/>
                </a:solidFill>
              </a:rPr>
              <a:t>?</a:t>
            </a:r>
            <a:endParaRPr b="1" i="0" sz="2100" u="none" cap="none" strike="noStrike">
              <a:solidFill>
                <a:srgbClr val="FFFFFF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 flipH="1">
            <a:off x="2432253" y="1017027"/>
            <a:ext cx="394097" cy="37175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FFFFFF"/>
              </a:solidFill>
            </a:endParaRPr>
          </a:p>
        </p:txBody>
      </p:sp>
      <p:grpSp>
        <p:nvGrpSpPr>
          <p:cNvPr id="205" name="Google Shape;205;p3"/>
          <p:cNvGrpSpPr/>
          <p:nvPr/>
        </p:nvGrpSpPr>
        <p:grpSpPr>
          <a:xfrm>
            <a:off x="2510765" y="1093191"/>
            <a:ext cx="237062" cy="156000"/>
            <a:chOff x="3241525" y="3039450"/>
            <a:chExt cx="494600" cy="312625"/>
          </a:xfrm>
        </p:grpSpPr>
        <p:sp>
          <p:nvSpPr>
            <p:cNvPr id="206" name="Google Shape;206;p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idx="4294967295" type="ctrTitle"/>
          </p:nvPr>
        </p:nvSpPr>
        <p:spPr>
          <a:xfrm>
            <a:off x="1969900" y="184525"/>
            <a:ext cx="5208000" cy="114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</a:pPr>
            <a:r>
              <a:rPr lang="en" sz="37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UNDERSTANDING</a:t>
            </a:r>
            <a:endParaRPr sz="37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rPr>
              <a:t>T H E   P R O B L E M</a:t>
            </a:r>
            <a:endParaRPr sz="3900">
              <a:solidFill>
                <a:srgbClr val="9999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fmla="val 12811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1194525" y="2171175"/>
            <a:ext cx="971710" cy="1058962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7230500" y="2171175"/>
            <a:ext cx="971710" cy="1058962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3682925" y="1720387"/>
            <a:ext cx="1781943" cy="1702736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1422425" y="3806525"/>
            <a:ext cx="6345300" cy="114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Imagine that you’re an analyst at this company and you have to find out who is leaving and why.</a:t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2466150" y="794925"/>
            <a:ext cx="5228100" cy="63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300">
                <a:solidFill>
                  <a:srgbClr val="666666"/>
                </a:solidFill>
                <a:latin typeface="Roboto Black"/>
                <a:ea typeface="Roboto Black"/>
                <a:cs typeface="Roboto Black"/>
                <a:sym typeface="Roboto Black"/>
              </a:rPr>
              <a:t>About dataset</a:t>
            </a:r>
            <a:endParaRPr/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14"/>
          <p:cNvSpPr txBox="1"/>
          <p:nvPr/>
        </p:nvSpPr>
        <p:spPr>
          <a:xfrm>
            <a:off x="2373775" y="1477625"/>
            <a:ext cx="5791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arela Round"/>
              <a:buChar char="➔"/>
            </a:pPr>
            <a:r>
              <a:rPr b="1" lang="en" sz="15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Customers who left within the last month </a:t>
            </a:r>
            <a:r>
              <a:rPr b="1" lang="en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–</a:t>
            </a:r>
            <a:r>
              <a:rPr lang="en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 the column is called Churn.</a:t>
            </a:r>
            <a:endParaRPr b="1" sz="300">
              <a:solidFill>
                <a:srgbClr val="43434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arela Round"/>
              <a:buChar char="➔"/>
            </a:pPr>
            <a:r>
              <a:rPr b="1" lang="en" sz="15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Services that each customer has signed up for </a:t>
            </a:r>
            <a:r>
              <a:rPr b="1" lang="en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– </a:t>
            </a:r>
            <a:r>
              <a:rPr lang="en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phone, multiple lines, internet, online security, online backup, device protection, tech support, and streaming TV and movies.</a:t>
            </a:r>
            <a:endParaRPr b="1" sz="100">
              <a:solidFill>
                <a:srgbClr val="43434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arela Round"/>
              <a:buChar char="➔"/>
            </a:pPr>
            <a:r>
              <a:rPr b="1" lang="en" sz="15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account information</a:t>
            </a:r>
            <a:r>
              <a:rPr b="1" lang="en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 – </a:t>
            </a:r>
            <a:r>
              <a:rPr lang="en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how long they’ve been a customer, contract, payment method, paperless billing, monthly charges, and total charges.</a:t>
            </a:r>
            <a:endParaRPr sz="700">
              <a:solidFill>
                <a:srgbClr val="43434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43434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Varela Round"/>
              <a:buChar char="➔"/>
            </a:pPr>
            <a:r>
              <a:rPr b="1" lang="en" sz="15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Demographic info about customers</a:t>
            </a:r>
            <a:r>
              <a:rPr b="1" lang="en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 –</a:t>
            </a:r>
            <a:r>
              <a:rPr lang="en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 gender, age range, and if they have partners and dependents.</a:t>
            </a:r>
            <a:endParaRPr>
              <a:solidFill>
                <a:srgbClr val="43434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 rot="-910317">
            <a:off x="4866625" y="2888347"/>
            <a:ext cx="1160033" cy="7230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 flipH="1" rot="1070675">
            <a:off x="3793621" y="2888328"/>
            <a:ext cx="1160112" cy="7238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6"/>
          <p:cNvGrpSpPr/>
          <p:nvPr/>
        </p:nvGrpSpPr>
        <p:grpSpPr>
          <a:xfrm>
            <a:off x="4147944" y="2959834"/>
            <a:ext cx="1430447" cy="1399692"/>
            <a:chOff x="5796625" y="2541798"/>
            <a:chExt cx="1712700" cy="1230715"/>
          </a:xfrm>
        </p:grpSpPr>
        <p:sp>
          <p:nvSpPr>
            <p:cNvPr id="235" name="Google Shape;235;p16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Normalization</a:t>
              </a:r>
              <a:endParaRPr>
                <a:solidFill>
                  <a:srgbClr val="5E5E5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6"/>
          <p:cNvSpPr/>
          <p:nvPr/>
        </p:nvSpPr>
        <p:spPr>
          <a:xfrm rot="-1070675">
            <a:off x="2723641" y="2888328"/>
            <a:ext cx="1160112" cy="7238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16"/>
          <p:cNvGrpSpPr/>
          <p:nvPr/>
        </p:nvGrpSpPr>
        <p:grpSpPr>
          <a:xfrm>
            <a:off x="3101375" y="1607732"/>
            <a:ext cx="1430447" cy="1282411"/>
            <a:chOff x="4409300" y="1219942"/>
            <a:chExt cx="1712700" cy="1246754"/>
          </a:xfrm>
        </p:grpSpPr>
        <p:sp>
          <p:nvSpPr>
            <p:cNvPr id="241" name="Google Shape;241;p16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500">
                  <a:solidFill>
                    <a:srgbClr val="5E5E5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</a:t>
              </a:r>
              <a:r>
                <a:rPr lang="en" sz="1500">
                  <a:solidFill>
                    <a:srgbClr val="5E5E5E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Formatting</a:t>
              </a:r>
              <a:endParaRPr sz="1500">
                <a:solidFill>
                  <a:srgbClr val="5E5E5E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45" name="Google Shape;245;p16"/>
          <p:cNvSpPr/>
          <p:nvPr/>
        </p:nvSpPr>
        <p:spPr>
          <a:xfrm flipH="1" rot="1070675">
            <a:off x="1644871" y="2888328"/>
            <a:ext cx="1160112" cy="7238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6"/>
          <p:cNvGrpSpPr/>
          <p:nvPr/>
        </p:nvGrpSpPr>
        <p:grpSpPr>
          <a:xfrm>
            <a:off x="2052019" y="2971289"/>
            <a:ext cx="1430447" cy="1572854"/>
            <a:chOff x="3021975" y="2541798"/>
            <a:chExt cx="1712700" cy="1230715"/>
          </a:xfrm>
        </p:grpSpPr>
        <p:sp>
          <p:nvSpPr>
            <p:cNvPr id="247" name="Google Shape;247;p16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Dealing with MISSING </a:t>
              </a:r>
              <a:r>
                <a:rPr lang="en" sz="1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values</a:t>
              </a:r>
              <a:endParaRPr sz="15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6"/>
          <p:cNvSpPr/>
          <p:nvPr/>
        </p:nvSpPr>
        <p:spPr>
          <a:xfrm rot="-1070675">
            <a:off x="580694" y="2888328"/>
            <a:ext cx="1160112" cy="72380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6"/>
          <p:cNvGrpSpPr/>
          <p:nvPr/>
        </p:nvGrpSpPr>
        <p:grpSpPr>
          <a:xfrm>
            <a:off x="977272" y="1449917"/>
            <a:ext cx="1430447" cy="1440125"/>
            <a:chOff x="1637475" y="1219942"/>
            <a:chExt cx="1712700" cy="1246754"/>
          </a:xfrm>
        </p:grpSpPr>
        <p:sp>
          <p:nvSpPr>
            <p:cNvPr id="253" name="Google Shape;253;p1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1681719" y="1320959"/>
              <a:ext cx="1624200" cy="5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Preprocessing Data</a:t>
              </a:r>
              <a:endParaRPr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16"/>
          <p:cNvSpPr/>
          <p:nvPr/>
        </p:nvSpPr>
        <p:spPr>
          <a:xfrm flipH="1" rot="911442">
            <a:off x="6101462" y="2887825"/>
            <a:ext cx="1217024" cy="73349"/>
          </a:xfrm>
          <a:prstGeom prst="roundRect">
            <a:avLst>
              <a:gd fmla="val 50000" name="adj"/>
            </a:avLst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6"/>
          <p:cNvGrpSpPr/>
          <p:nvPr/>
        </p:nvGrpSpPr>
        <p:grpSpPr>
          <a:xfrm>
            <a:off x="6516485" y="2971277"/>
            <a:ext cx="1802274" cy="1455278"/>
            <a:chOff x="3021975" y="2586951"/>
            <a:chExt cx="1712700" cy="1185562"/>
          </a:xfrm>
        </p:grpSpPr>
        <p:sp>
          <p:nvSpPr>
            <p:cNvPr id="259" name="Google Shape;259;p16"/>
            <p:cNvSpPr/>
            <p:nvPr/>
          </p:nvSpPr>
          <p:spPr>
            <a:xfrm rot="-1789476">
              <a:off x="3733589" y="2616225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Turning Categorical into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QUANTITATIVE DATA</a:t>
              </a:r>
              <a:endParaRPr sz="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833325" y="300151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6"/>
          <p:cNvGrpSpPr/>
          <p:nvPr/>
        </p:nvGrpSpPr>
        <p:grpSpPr>
          <a:xfrm>
            <a:off x="5301767" y="1708541"/>
            <a:ext cx="1508375" cy="1187034"/>
            <a:chOff x="1637475" y="1219942"/>
            <a:chExt cx="1712700" cy="1246754"/>
          </a:xfrm>
        </p:grpSpPr>
        <p:sp>
          <p:nvSpPr>
            <p:cNvPr id="264" name="Google Shape;264;p1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Binning</a:t>
              </a:r>
              <a:endParaRPr sz="2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6"/>
          <p:cNvSpPr txBox="1"/>
          <p:nvPr/>
        </p:nvSpPr>
        <p:spPr>
          <a:xfrm>
            <a:off x="932875" y="369625"/>
            <a:ext cx="7195200" cy="108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 WRANGLING</a:t>
            </a:r>
            <a:endParaRPr b="1"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9" name="Google Shape;269;p16"/>
          <p:cNvGrpSpPr/>
          <p:nvPr/>
        </p:nvGrpSpPr>
        <p:grpSpPr>
          <a:xfrm>
            <a:off x="2236525" y="1243844"/>
            <a:ext cx="257589" cy="308110"/>
            <a:chOff x="2594325" y="1627175"/>
            <a:chExt cx="440850" cy="440850"/>
          </a:xfrm>
        </p:grpSpPr>
        <p:sp>
          <p:nvSpPr>
            <p:cNvPr id="270" name="Google Shape;270;p1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6"/>
          <p:cNvGrpSpPr/>
          <p:nvPr/>
        </p:nvGrpSpPr>
        <p:grpSpPr>
          <a:xfrm>
            <a:off x="3255806" y="3432814"/>
            <a:ext cx="308110" cy="314017"/>
            <a:chOff x="2594325" y="1627175"/>
            <a:chExt cx="440850" cy="440850"/>
          </a:xfrm>
        </p:grpSpPr>
        <p:sp>
          <p:nvSpPr>
            <p:cNvPr id="274" name="Google Shape;274;p1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6"/>
          <p:cNvGrpSpPr/>
          <p:nvPr/>
        </p:nvGrpSpPr>
        <p:grpSpPr>
          <a:xfrm>
            <a:off x="5413688" y="3412259"/>
            <a:ext cx="315737" cy="319308"/>
            <a:chOff x="2594325" y="1627175"/>
            <a:chExt cx="440850" cy="440850"/>
          </a:xfrm>
        </p:grpSpPr>
        <p:sp>
          <p:nvSpPr>
            <p:cNvPr id="278" name="Google Shape;278;p1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6"/>
          <p:cNvGrpSpPr/>
          <p:nvPr/>
        </p:nvGrpSpPr>
        <p:grpSpPr>
          <a:xfrm>
            <a:off x="8054717" y="3323253"/>
            <a:ext cx="350299" cy="367581"/>
            <a:chOff x="2594325" y="1627175"/>
            <a:chExt cx="440850" cy="440850"/>
          </a:xfrm>
        </p:grpSpPr>
        <p:sp>
          <p:nvSpPr>
            <p:cNvPr id="282" name="Google Shape;282;p16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/>
          <p:nvPr/>
        </p:nvSpPr>
        <p:spPr>
          <a:xfrm>
            <a:off x="2525650" y="480875"/>
            <a:ext cx="6021900" cy="100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E</a:t>
            </a:r>
            <a:r>
              <a:rPr lang="en" sz="360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xploratory </a:t>
            </a:r>
            <a:r>
              <a:rPr lang="en" sz="380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D</a:t>
            </a:r>
            <a:r>
              <a:rPr lang="en" sz="3600">
                <a:solidFill>
                  <a:srgbClr val="434343"/>
                </a:solidFill>
                <a:latin typeface="Roboto Black"/>
                <a:ea typeface="Roboto Black"/>
                <a:cs typeface="Roboto Black"/>
                <a:sym typeface="Roboto Black"/>
              </a:rPr>
              <a:t>ata Analysis</a:t>
            </a:r>
            <a:endParaRPr sz="4600">
              <a:solidFill>
                <a:srgbClr val="43434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90" name="Google Shape;290;p9"/>
          <p:cNvGrpSpPr/>
          <p:nvPr/>
        </p:nvGrpSpPr>
        <p:grpSpPr>
          <a:xfrm>
            <a:off x="2383031" y="1553567"/>
            <a:ext cx="2779687" cy="2689230"/>
            <a:chOff x="1293736" y="1258050"/>
            <a:chExt cx="2885289" cy="2621849"/>
          </a:xfrm>
        </p:grpSpPr>
        <p:sp>
          <p:nvSpPr>
            <p:cNvPr id="291" name="Google Shape;291;p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9"/>
            <p:cNvSpPr txBox="1"/>
            <p:nvPr/>
          </p:nvSpPr>
          <p:spPr>
            <a:xfrm rot="-2700000">
              <a:off x="1483684" y="2198594"/>
              <a:ext cx="2453519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Descriptive Statistics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9"/>
            <p:cNvSpPr txBox="1"/>
            <p:nvPr/>
          </p:nvSpPr>
          <p:spPr>
            <a:xfrm rot="-2700000">
              <a:off x="2009513" y="2505458"/>
              <a:ext cx="2263025" cy="672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50">
                  <a:solidFill>
                    <a:srgbClr val="434343"/>
                  </a:solidFill>
                  <a:highlight>
                    <a:srgbClr val="FFFFFF"/>
                  </a:highlight>
                </a:rPr>
                <a:t>Giving short </a:t>
              </a:r>
              <a:r>
                <a:rPr b="1" lang="en" sz="1050">
                  <a:solidFill>
                    <a:srgbClr val="434343"/>
                  </a:solidFill>
                  <a:highlight>
                    <a:srgbClr val="FFFFFF"/>
                  </a:highlight>
                </a:rPr>
                <a:t>summaries</a:t>
              </a:r>
              <a:r>
                <a:rPr b="1" lang="en" sz="1050">
                  <a:solidFill>
                    <a:srgbClr val="434343"/>
                  </a:solidFill>
                  <a:highlight>
                    <a:srgbClr val="FFFFFF"/>
                  </a:highlight>
                </a:rPr>
                <a:t> about the sample and measures of Data.</a:t>
              </a:r>
              <a:endParaRPr b="1" sz="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p9"/>
          <p:cNvGrpSpPr/>
          <p:nvPr/>
        </p:nvGrpSpPr>
        <p:grpSpPr>
          <a:xfrm>
            <a:off x="4223339" y="1553567"/>
            <a:ext cx="2626504" cy="2612458"/>
            <a:chOff x="3203958" y="1258050"/>
            <a:chExt cx="2726286" cy="2547000"/>
          </a:xfrm>
        </p:grpSpPr>
        <p:sp>
          <p:nvSpPr>
            <p:cNvPr id="296" name="Google Shape;296;p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ANOVA</a:t>
              </a:r>
              <a:endParaRPr b="1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50">
                  <a:solidFill>
                    <a:srgbClr val="222222"/>
                  </a:solidFill>
                  <a:highlight>
                    <a:srgbClr val="FFFFFF"/>
                  </a:highlight>
                </a:rPr>
                <a:t>Statistical comparison of groups.</a:t>
              </a:r>
              <a:endParaRPr b="1" sz="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0" name="Google Shape;300;p9"/>
          <p:cNvGrpSpPr/>
          <p:nvPr/>
        </p:nvGrpSpPr>
        <p:grpSpPr>
          <a:xfrm>
            <a:off x="6073085" y="1553567"/>
            <a:ext cx="2626504" cy="2612458"/>
            <a:chOff x="5123977" y="1258050"/>
            <a:chExt cx="2726286" cy="2547000"/>
          </a:xfrm>
        </p:grpSpPr>
        <p:sp>
          <p:nvSpPr>
            <p:cNvPr id="301" name="Google Shape;301;p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Correlation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latin typeface="Roboto Medium"/>
                  <a:ea typeface="Roboto Medium"/>
                  <a:cs typeface="Roboto Medium"/>
                  <a:sym typeface="Roboto Medium"/>
                </a:rPr>
                <a:t>Measures to what extent different variables are Independent.</a:t>
              </a:r>
              <a:endParaRPr sz="1000"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305" name="Google Shape;305;p9"/>
          <p:cNvSpPr/>
          <p:nvPr/>
        </p:nvSpPr>
        <p:spPr>
          <a:xfrm>
            <a:off x="6256000" y="3539674"/>
            <a:ext cx="412709" cy="41696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2575300" y="3539674"/>
            <a:ext cx="412709" cy="41696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"/>
          <p:cNvSpPr txBox="1"/>
          <p:nvPr/>
        </p:nvSpPr>
        <p:spPr>
          <a:xfrm>
            <a:off x="5657950" y="1730550"/>
            <a:ext cx="3015000" cy="77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2500">
                <a:solidFill>
                  <a:srgbClr val="274E13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r>
              <a:rPr b="1" lang="en" sz="25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sz="22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">
              <a:solidFill>
                <a:srgbClr val="E8004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2" name="Google Shape;312;p2"/>
          <p:cNvSpPr txBox="1"/>
          <p:nvPr/>
        </p:nvSpPr>
        <p:spPr>
          <a:xfrm>
            <a:off x="2447650" y="1730550"/>
            <a:ext cx="2888100" cy="66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26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b="1" lang="en" sz="2600">
                <a:solidFill>
                  <a:srgbClr val="E8004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i="0" sz="1000" u="none" cap="none" strike="noStrike">
              <a:solidFill>
                <a:srgbClr val="66666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3" name="Google Shape;313;p2"/>
          <p:cNvSpPr txBox="1"/>
          <p:nvPr>
            <p:ph type="title"/>
          </p:nvPr>
        </p:nvSpPr>
        <p:spPr>
          <a:xfrm>
            <a:off x="2447650" y="666900"/>
            <a:ext cx="5431200" cy="87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200">
                <a:latin typeface="Roboto Black"/>
                <a:ea typeface="Roboto Black"/>
                <a:cs typeface="Roboto Black"/>
                <a:sym typeface="Roboto Black"/>
              </a:rPr>
              <a:t>Model Development</a:t>
            </a:r>
            <a:endParaRPr sz="4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4" name="Google Shape;314;p2"/>
          <p:cNvSpPr txBox="1"/>
          <p:nvPr/>
        </p:nvSpPr>
        <p:spPr>
          <a:xfrm>
            <a:off x="2447650" y="2392050"/>
            <a:ext cx="27525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➔"/>
            </a:pPr>
            <a:r>
              <a:rPr b="1" lang="en">
                <a:solidFill>
                  <a:schemeClr val="dk1"/>
                </a:solidFill>
              </a:rPr>
              <a:t>The sample of data used to fit the model.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➔"/>
            </a:pPr>
            <a:r>
              <a:rPr b="1" lang="en">
                <a:solidFill>
                  <a:srgbClr val="434343"/>
                </a:solidFill>
              </a:rPr>
              <a:t>The actual dataset that we use to train the model . </a:t>
            </a:r>
            <a:endParaRPr b="1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b="1" lang="en">
                <a:solidFill>
                  <a:schemeClr val="dk2"/>
                </a:solidFill>
              </a:rPr>
              <a:t>The model sees and learns from this data.</a:t>
            </a:r>
            <a:endParaRPr/>
          </a:p>
        </p:txBody>
      </p:sp>
      <p:sp>
        <p:nvSpPr>
          <p:cNvPr id="315" name="Google Shape;315;p2"/>
          <p:cNvSpPr txBox="1"/>
          <p:nvPr/>
        </p:nvSpPr>
        <p:spPr>
          <a:xfrm>
            <a:off x="5335750" y="2392050"/>
            <a:ext cx="34389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➔"/>
            </a:pPr>
            <a:r>
              <a:rPr b="1" lang="en">
                <a:solidFill>
                  <a:srgbClr val="434343"/>
                </a:solidFill>
              </a:rPr>
              <a:t>The sample of data used to provide an unbiased evaluation of a final model fit on the training dataset.</a:t>
            </a:r>
            <a:endParaRPr b="1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➔"/>
            </a:pPr>
            <a:r>
              <a:rPr b="1" lang="en">
                <a:solidFill>
                  <a:schemeClr val="dk2"/>
                </a:solidFill>
              </a:rPr>
              <a:t>The Test dataset provides the gold standard used to evaluate the model. It is only used once a model is completely trained. </a:t>
            </a:r>
            <a:endParaRPr b="1" sz="16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e916898b4_0_2464"/>
          <p:cNvSpPr txBox="1"/>
          <p:nvPr>
            <p:ph type="title"/>
          </p:nvPr>
        </p:nvSpPr>
        <p:spPr>
          <a:xfrm>
            <a:off x="2447650" y="666900"/>
            <a:ext cx="5431200" cy="876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200">
                <a:latin typeface="Roboto Black"/>
                <a:ea typeface="Roboto Black"/>
                <a:cs typeface="Roboto Black"/>
                <a:sym typeface="Roboto Black"/>
              </a:rPr>
              <a:t>Model Development</a:t>
            </a:r>
            <a:endParaRPr sz="4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21" name="Google Shape;321;g6e916898b4_0_2464"/>
          <p:cNvSpPr/>
          <p:nvPr/>
        </p:nvSpPr>
        <p:spPr>
          <a:xfrm>
            <a:off x="2484625" y="1958125"/>
            <a:ext cx="2844900" cy="521400"/>
          </a:xfrm>
          <a:prstGeom prst="homePlate">
            <a:avLst>
              <a:gd fmla="val 50000" name="adj"/>
            </a:avLst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g6e916898b4_0_2464"/>
          <p:cNvSpPr/>
          <p:nvPr/>
        </p:nvSpPr>
        <p:spPr>
          <a:xfrm>
            <a:off x="4969200" y="1957950"/>
            <a:ext cx="3029400" cy="5214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Regression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g6e916898b4_0_2464"/>
          <p:cNvSpPr txBox="1"/>
          <p:nvPr/>
        </p:nvSpPr>
        <p:spPr>
          <a:xfrm>
            <a:off x="2484625" y="2479350"/>
            <a:ext cx="55140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It’s a </a:t>
            </a:r>
            <a:r>
              <a:rPr b="1" lang="en" sz="18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classification</a:t>
            </a:r>
            <a:r>
              <a:rPr b="1" lang="en" sz="1800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 algorithm, that is used where the response variable is categorical. </a:t>
            </a:r>
            <a:endParaRPr b="1" sz="1800">
              <a:solidFill>
                <a:srgbClr val="66666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The idea of </a:t>
            </a:r>
            <a:r>
              <a:rPr b="1" lang="en" sz="18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Logistic Regression</a:t>
            </a:r>
            <a:r>
              <a:rPr b="1" lang="en" sz="1800">
                <a:solidFill>
                  <a:srgbClr val="666666"/>
                </a:solidFill>
                <a:latin typeface="Varela Round"/>
                <a:ea typeface="Varela Round"/>
                <a:cs typeface="Varela Round"/>
                <a:sym typeface="Varela Round"/>
              </a:rPr>
              <a:t> is to find a relationship between features and probability of particular outcome.</a:t>
            </a:r>
            <a:endParaRPr b="1" sz="1800">
              <a:solidFill>
                <a:srgbClr val="66666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"/>
          <p:cNvSpPr txBox="1"/>
          <p:nvPr>
            <p:ph type="title"/>
          </p:nvPr>
        </p:nvSpPr>
        <p:spPr>
          <a:xfrm>
            <a:off x="2881575" y="751825"/>
            <a:ext cx="5116800" cy="96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500">
                <a:solidFill>
                  <a:srgbClr val="666666"/>
                </a:solidFill>
                <a:latin typeface="Roboto Black"/>
                <a:ea typeface="Roboto Black"/>
                <a:cs typeface="Roboto Black"/>
                <a:sym typeface="Roboto Black"/>
              </a:rPr>
              <a:t>Model Evaluation</a:t>
            </a:r>
            <a:endParaRPr sz="4500">
              <a:solidFill>
                <a:srgbClr val="666666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29" name="Google Shape;329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0" name="Google Shape;330;p6"/>
          <p:cNvGrpSpPr/>
          <p:nvPr/>
        </p:nvGrpSpPr>
        <p:grpSpPr>
          <a:xfrm rot="2700000">
            <a:off x="4270885" y="1888599"/>
            <a:ext cx="2818289" cy="2724273"/>
            <a:chOff x="3153401" y="312219"/>
            <a:chExt cx="2818715" cy="2724684"/>
          </a:xfrm>
        </p:grpSpPr>
        <p:sp>
          <p:nvSpPr>
            <p:cNvPr id="331" name="Google Shape;331;p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0B774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Confusion matrix</a:t>
              </a:r>
              <a:endParaRPr sz="1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  <p:grpSp>
        <p:nvGrpSpPr>
          <p:cNvPr id="333" name="Google Shape;333;p6"/>
          <p:cNvGrpSpPr/>
          <p:nvPr/>
        </p:nvGrpSpPr>
        <p:grpSpPr>
          <a:xfrm rot="9595609">
            <a:off x="2015537" y="1870775"/>
            <a:ext cx="2991714" cy="2760214"/>
            <a:chOff x="2329103" y="1684671"/>
            <a:chExt cx="2991889" cy="2760375"/>
          </a:xfrm>
        </p:grpSpPr>
        <p:sp>
          <p:nvSpPr>
            <p:cNvPr id="334" name="Google Shape;334;p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08563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 txBox="1"/>
            <p:nvPr/>
          </p:nvSpPr>
          <p:spPr>
            <a:xfrm flipH="1" rot="-7080158">
              <a:off x="2866303" y="2863741"/>
              <a:ext cx="1577595" cy="563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Logistic Regression</a:t>
              </a:r>
              <a:endParaRPr sz="1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  <p:grpSp>
        <p:nvGrpSpPr>
          <p:cNvPr id="336" name="Google Shape;336;p6"/>
          <p:cNvGrpSpPr/>
          <p:nvPr/>
        </p:nvGrpSpPr>
        <p:grpSpPr>
          <a:xfrm rot="-4340918">
            <a:off x="6450465" y="1623293"/>
            <a:ext cx="2559018" cy="2923845"/>
            <a:chOff x="4184863" y="1600814"/>
            <a:chExt cx="2561758" cy="2923832"/>
          </a:xfrm>
        </p:grpSpPr>
        <p:sp>
          <p:nvSpPr>
            <p:cNvPr id="337" name="Google Shape;337;p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0E945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 txBox="1"/>
            <p:nvPr/>
          </p:nvSpPr>
          <p:spPr>
            <a:xfrm rot="7162320">
              <a:off x="4732900" y="2863740"/>
              <a:ext cx="1578053" cy="563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Log Loss</a:t>
              </a:r>
              <a:endParaRPr sz="19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