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363" r:id="rId3"/>
    <p:sldId id="359" r:id="rId4"/>
    <p:sldId id="364" r:id="rId5"/>
    <p:sldId id="360" r:id="rId6"/>
    <p:sldId id="361" r:id="rId7"/>
    <p:sldId id="362" r:id="rId8"/>
    <p:sldId id="365" r:id="rId9"/>
    <p:sldId id="366" r:id="rId10"/>
    <p:sldId id="351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64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4" autoAdjust="0"/>
    <p:restoredTop sz="94660"/>
  </p:normalViewPr>
  <p:slideViewPr>
    <p:cSldViewPr>
      <p:cViewPr varScale="1">
        <p:scale>
          <a:sx n="70" d="100"/>
          <a:sy n="70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39FE9-4A81-48F9-B0AF-A1612EA28617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9983E4F0-E332-400A-9123-E5BCB86D7803}">
      <dgm:prSet phldrT="[Texto]"/>
      <dgm:spPr/>
      <dgm:t>
        <a:bodyPr/>
        <a:lstStyle/>
        <a:p>
          <a:pPr algn="l"/>
          <a:r>
            <a:rPr lang="es-AR" b="0" i="0" dirty="0" err="1"/>
            <a:t>Prog</a:t>
          </a:r>
          <a:r>
            <a:rPr lang="es-AR" b="1" i="1" dirty="0"/>
            <a:t>. </a:t>
          </a:r>
          <a:r>
            <a:rPr lang="es-AR" b="0" i="0" dirty="0"/>
            <a:t>Imperativa</a:t>
          </a:r>
        </a:p>
      </dgm:t>
    </dgm:pt>
    <dgm:pt modelId="{E3E1FBD5-2C1F-4760-B8F4-88B8B2DDD18E}" type="parTrans" cxnId="{8C6C7E15-7B02-4B59-B42B-2B5F3463CF86}">
      <dgm:prSet/>
      <dgm:spPr/>
      <dgm:t>
        <a:bodyPr/>
        <a:lstStyle/>
        <a:p>
          <a:endParaRPr lang="es-AR"/>
        </a:p>
      </dgm:t>
    </dgm:pt>
    <dgm:pt modelId="{5E85265D-23F4-4EA2-B200-E179ACB8D5FD}" type="sibTrans" cxnId="{8C6C7E15-7B02-4B59-B42B-2B5F3463CF86}">
      <dgm:prSet/>
      <dgm:spPr/>
      <dgm:t>
        <a:bodyPr/>
        <a:lstStyle/>
        <a:p>
          <a:endParaRPr lang="es-AR"/>
        </a:p>
      </dgm:t>
    </dgm:pt>
    <dgm:pt modelId="{C2194F24-D748-43C7-AF7C-02A0400B5D8E}">
      <dgm:prSet phldrT="[Texto]"/>
      <dgm:spPr/>
      <dgm:t>
        <a:bodyPr/>
        <a:lstStyle/>
        <a:p>
          <a:r>
            <a:rPr lang="es-AR" dirty="0" err="1"/>
            <a:t>Prog</a:t>
          </a:r>
          <a:r>
            <a:rPr lang="es-AR" dirty="0"/>
            <a:t>. Orientada a Objetos</a:t>
          </a:r>
        </a:p>
      </dgm:t>
    </dgm:pt>
    <dgm:pt modelId="{A8375BB6-EA19-4151-8F10-88854FF18037}" type="parTrans" cxnId="{43A1BEC2-C348-497B-8485-5E073F77B9A8}">
      <dgm:prSet/>
      <dgm:spPr/>
      <dgm:t>
        <a:bodyPr/>
        <a:lstStyle/>
        <a:p>
          <a:endParaRPr lang="es-AR"/>
        </a:p>
      </dgm:t>
    </dgm:pt>
    <dgm:pt modelId="{D77AB571-840B-452A-A45A-68A8B8F6F35E}" type="sibTrans" cxnId="{43A1BEC2-C348-497B-8485-5E073F77B9A8}">
      <dgm:prSet/>
      <dgm:spPr/>
      <dgm:t>
        <a:bodyPr/>
        <a:lstStyle/>
        <a:p>
          <a:endParaRPr lang="es-AR"/>
        </a:p>
      </dgm:t>
    </dgm:pt>
    <dgm:pt modelId="{8D1D394B-E09F-4F71-A481-93480776D048}">
      <dgm:prSet phldrT="[Texto]"/>
      <dgm:spPr/>
      <dgm:t>
        <a:bodyPr/>
        <a:lstStyle/>
        <a:p>
          <a:r>
            <a:rPr lang="es-AR" dirty="0" err="1"/>
            <a:t>Prog</a:t>
          </a:r>
          <a:r>
            <a:rPr lang="es-AR" dirty="0"/>
            <a:t>. Bajo Nivel</a:t>
          </a:r>
        </a:p>
      </dgm:t>
    </dgm:pt>
    <dgm:pt modelId="{60608ED2-2133-4BCD-AC35-0D88903C4F6D}" type="parTrans" cxnId="{C2319F0B-DA91-40C6-AEAD-E062A5F37DB3}">
      <dgm:prSet/>
      <dgm:spPr/>
      <dgm:t>
        <a:bodyPr/>
        <a:lstStyle/>
        <a:p>
          <a:endParaRPr lang="es-AR"/>
        </a:p>
      </dgm:t>
    </dgm:pt>
    <dgm:pt modelId="{10635363-81FE-4A54-BC59-C6DCE509AA35}" type="sibTrans" cxnId="{C2319F0B-DA91-40C6-AEAD-E062A5F37DB3}">
      <dgm:prSet/>
      <dgm:spPr/>
      <dgm:t>
        <a:bodyPr/>
        <a:lstStyle/>
        <a:p>
          <a:endParaRPr lang="es-AR"/>
        </a:p>
      </dgm:t>
    </dgm:pt>
    <dgm:pt modelId="{CFE6D026-1959-471A-BC5F-1ED1F52A6131}">
      <dgm:prSet phldrT="[Texto]"/>
      <dgm:spPr/>
      <dgm:t>
        <a:bodyPr/>
        <a:lstStyle/>
        <a:p>
          <a:r>
            <a:rPr lang="es-AR"/>
            <a:t>Prog</a:t>
          </a:r>
          <a:r>
            <a:rPr lang="es-AR" dirty="0"/>
            <a:t>. Concurrente</a:t>
          </a:r>
        </a:p>
      </dgm:t>
    </dgm:pt>
    <dgm:pt modelId="{6A3DD5CB-03A4-423D-BDDE-84B4BDB40B61}" type="parTrans" cxnId="{807C4C06-A3F4-4AF4-94A4-3A2CBCA1C17E}">
      <dgm:prSet/>
      <dgm:spPr/>
      <dgm:t>
        <a:bodyPr/>
        <a:lstStyle/>
        <a:p>
          <a:endParaRPr lang="es-AR"/>
        </a:p>
      </dgm:t>
    </dgm:pt>
    <dgm:pt modelId="{37C04C06-AB6D-407C-9982-AA2B3C95D957}" type="sibTrans" cxnId="{807C4C06-A3F4-4AF4-94A4-3A2CBCA1C17E}">
      <dgm:prSet/>
      <dgm:spPr/>
      <dgm:t>
        <a:bodyPr/>
        <a:lstStyle/>
        <a:p>
          <a:endParaRPr lang="es-AR"/>
        </a:p>
      </dgm:t>
    </dgm:pt>
    <dgm:pt modelId="{799A4CFC-6516-4DE9-BDAD-C0FA426BC9B2}" type="pres">
      <dgm:prSet presAssocID="{09C39FE9-4A81-48F9-B0AF-A1612EA286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8FE434F-105E-405A-8842-A963115B26D8}" type="pres">
      <dgm:prSet presAssocID="{9983E4F0-E332-400A-9123-E5BCB86D7803}" presName="parentText" presStyleLbl="node1" presStyleIdx="0" presStyleCnt="4" custLinFactNeighborX="57" custLinFactNeighborY="-1791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E7D2AF4-C7BB-44F0-B916-41245D5258F2}" type="pres">
      <dgm:prSet presAssocID="{5E85265D-23F4-4EA2-B200-E179ACB8D5FD}" presName="spacer" presStyleCnt="0"/>
      <dgm:spPr/>
    </dgm:pt>
    <dgm:pt modelId="{DE7978F9-5D8A-447E-89B8-3F5CE2B80B39}" type="pres">
      <dgm:prSet presAssocID="{C2194F24-D748-43C7-AF7C-02A0400B5D8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F82022C-BE4D-4CE2-94FA-D99A57286472}" type="pres">
      <dgm:prSet presAssocID="{D77AB571-840B-452A-A45A-68A8B8F6F35E}" presName="spacer" presStyleCnt="0"/>
      <dgm:spPr/>
    </dgm:pt>
    <dgm:pt modelId="{A9EC6DB2-DC88-4AC2-B79C-7186E0EEA6C6}" type="pres">
      <dgm:prSet presAssocID="{8D1D394B-E09F-4F71-A481-93480776D04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6661B5-75CE-41E9-B323-B218BC388C1A}" type="pres">
      <dgm:prSet presAssocID="{10635363-81FE-4A54-BC59-C6DCE509AA35}" presName="spacer" presStyleCnt="0"/>
      <dgm:spPr/>
    </dgm:pt>
    <dgm:pt modelId="{88FA9E5E-FE76-4F95-BF39-67F997CEFF5B}" type="pres">
      <dgm:prSet presAssocID="{CFE6D026-1959-471A-BC5F-1ED1F52A613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2319F0B-DA91-40C6-AEAD-E062A5F37DB3}" srcId="{09C39FE9-4A81-48F9-B0AF-A1612EA28617}" destId="{8D1D394B-E09F-4F71-A481-93480776D048}" srcOrd="2" destOrd="0" parTransId="{60608ED2-2133-4BCD-AC35-0D88903C4F6D}" sibTransId="{10635363-81FE-4A54-BC59-C6DCE509AA35}"/>
    <dgm:cxn modelId="{807C4C06-A3F4-4AF4-94A4-3A2CBCA1C17E}" srcId="{09C39FE9-4A81-48F9-B0AF-A1612EA28617}" destId="{CFE6D026-1959-471A-BC5F-1ED1F52A6131}" srcOrd="3" destOrd="0" parTransId="{6A3DD5CB-03A4-423D-BDDE-84B4BDB40B61}" sibTransId="{37C04C06-AB6D-407C-9982-AA2B3C95D957}"/>
    <dgm:cxn modelId="{11F1AD73-B377-477D-BFFF-A3B3BEFDE79C}" type="presOf" srcId="{8D1D394B-E09F-4F71-A481-93480776D048}" destId="{A9EC6DB2-DC88-4AC2-B79C-7186E0EEA6C6}" srcOrd="0" destOrd="0" presId="urn:microsoft.com/office/officeart/2005/8/layout/vList2"/>
    <dgm:cxn modelId="{8C6C7E15-7B02-4B59-B42B-2B5F3463CF86}" srcId="{09C39FE9-4A81-48F9-B0AF-A1612EA28617}" destId="{9983E4F0-E332-400A-9123-E5BCB86D7803}" srcOrd="0" destOrd="0" parTransId="{E3E1FBD5-2C1F-4760-B8F4-88B8B2DDD18E}" sibTransId="{5E85265D-23F4-4EA2-B200-E179ACB8D5FD}"/>
    <dgm:cxn modelId="{0E457EB8-11AF-41A4-8C9D-7FC673D31BE2}" type="presOf" srcId="{09C39FE9-4A81-48F9-B0AF-A1612EA28617}" destId="{799A4CFC-6516-4DE9-BDAD-C0FA426BC9B2}" srcOrd="0" destOrd="0" presId="urn:microsoft.com/office/officeart/2005/8/layout/vList2"/>
    <dgm:cxn modelId="{A429CB0A-1E90-4666-86F5-2C37A07C85B2}" type="presOf" srcId="{CFE6D026-1959-471A-BC5F-1ED1F52A6131}" destId="{88FA9E5E-FE76-4F95-BF39-67F997CEFF5B}" srcOrd="0" destOrd="0" presId="urn:microsoft.com/office/officeart/2005/8/layout/vList2"/>
    <dgm:cxn modelId="{02BA731E-0468-4F1E-A1B1-EBCFDA3754A5}" type="presOf" srcId="{C2194F24-D748-43C7-AF7C-02A0400B5D8E}" destId="{DE7978F9-5D8A-447E-89B8-3F5CE2B80B39}" srcOrd="0" destOrd="0" presId="urn:microsoft.com/office/officeart/2005/8/layout/vList2"/>
    <dgm:cxn modelId="{43A1BEC2-C348-497B-8485-5E073F77B9A8}" srcId="{09C39FE9-4A81-48F9-B0AF-A1612EA28617}" destId="{C2194F24-D748-43C7-AF7C-02A0400B5D8E}" srcOrd="1" destOrd="0" parTransId="{A8375BB6-EA19-4151-8F10-88854FF18037}" sibTransId="{D77AB571-840B-452A-A45A-68A8B8F6F35E}"/>
    <dgm:cxn modelId="{5B897493-D96F-4EB1-AAB7-E5B7DA1A0C3B}" type="presOf" srcId="{9983E4F0-E332-400A-9123-E5BCB86D7803}" destId="{B8FE434F-105E-405A-8842-A963115B26D8}" srcOrd="0" destOrd="0" presId="urn:microsoft.com/office/officeart/2005/8/layout/vList2"/>
    <dgm:cxn modelId="{709A7E19-1BC0-4211-8295-750B9EEAB12B}" type="presParOf" srcId="{799A4CFC-6516-4DE9-BDAD-C0FA426BC9B2}" destId="{B8FE434F-105E-405A-8842-A963115B26D8}" srcOrd="0" destOrd="0" presId="urn:microsoft.com/office/officeart/2005/8/layout/vList2"/>
    <dgm:cxn modelId="{936A428E-F002-4A8F-9994-C1087AA23FE3}" type="presParOf" srcId="{799A4CFC-6516-4DE9-BDAD-C0FA426BC9B2}" destId="{1E7D2AF4-C7BB-44F0-B916-41245D5258F2}" srcOrd="1" destOrd="0" presId="urn:microsoft.com/office/officeart/2005/8/layout/vList2"/>
    <dgm:cxn modelId="{63B95D8B-C629-4058-98E6-CDD5DF06A9C5}" type="presParOf" srcId="{799A4CFC-6516-4DE9-BDAD-C0FA426BC9B2}" destId="{DE7978F9-5D8A-447E-89B8-3F5CE2B80B39}" srcOrd="2" destOrd="0" presId="urn:microsoft.com/office/officeart/2005/8/layout/vList2"/>
    <dgm:cxn modelId="{C01E055E-0C97-4E38-B1E9-EF9939FCE0D3}" type="presParOf" srcId="{799A4CFC-6516-4DE9-BDAD-C0FA426BC9B2}" destId="{3F82022C-BE4D-4CE2-94FA-D99A57286472}" srcOrd="3" destOrd="0" presId="urn:microsoft.com/office/officeart/2005/8/layout/vList2"/>
    <dgm:cxn modelId="{67E74EA7-5F9B-45C0-8923-A27DD1474711}" type="presParOf" srcId="{799A4CFC-6516-4DE9-BDAD-C0FA426BC9B2}" destId="{A9EC6DB2-DC88-4AC2-B79C-7186E0EEA6C6}" srcOrd="4" destOrd="0" presId="urn:microsoft.com/office/officeart/2005/8/layout/vList2"/>
    <dgm:cxn modelId="{6E4B7D05-66AE-4657-9F7E-DA609429DCFD}" type="presParOf" srcId="{799A4CFC-6516-4DE9-BDAD-C0FA426BC9B2}" destId="{346661B5-75CE-41E9-B323-B218BC388C1A}" srcOrd="5" destOrd="0" presId="urn:microsoft.com/office/officeart/2005/8/layout/vList2"/>
    <dgm:cxn modelId="{0EDC1309-4667-49D3-AE76-753AF5CBEE11}" type="presParOf" srcId="{799A4CFC-6516-4DE9-BDAD-C0FA426BC9B2}" destId="{88FA9E5E-FE76-4F95-BF39-67F997CEFF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6282C-6CA5-4F1F-892E-E93CDEC67EBF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1237F97-6996-49C2-A379-A04748749157}">
      <dgm:prSet phldrT="[Texto]"/>
      <dgm:spPr/>
      <dgm:t>
        <a:bodyPr/>
        <a:lstStyle/>
        <a:p>
          <a:r>
            <a:rPr lang="es-US" dirty="0"/>
            <a:t>Recursión</a:t>
          </a:r>
          <a:endParaRPr lang="es-AR" dirty="0"/>
        </a:p>
      </dgm:t>
    </dgm:pt>
    <dgm:pt modelId="{35CD89F1-1B01-4CCD-9EA6-DE8A726C9113}" type="parTrans" cxnId="{0C6EE7F6-2F51-44E9-8A0A-A71816C3E5B3}">
      <dgm:prSet/>
      <dgm:spPr/>
      <dgm:t>
        <a:bodyPr/>
        <a:lstStyle/>
        <a:p>
          <a:endParaRPr lang="es-AR"/>
        </a:p>
      </dgm:t>
    </dgm:pt>
    <dgm:pt modelId="{99F55ED9-773E-48D0-A7A8-3AC2CE8E41C0}" type="sibTrans" cxnId="{0C6EE7F6-2F51-44E9-8A0A-A71816C3E5B3}">
      <dgm:prSet/>
      <dgm:spPr/>
      <dgm:t>
        <a:bodyPr/>
        <a:lstStyle/>
        <a:p>
          <a:endParaRPr lang="es-AR"/>
        </a:p>
      </dgm:t>
    </dgm:pt>
    <dgm:pt modelId="{4DC3B9E3-167C-432E-A7ED-221BE7A86826}">
      <dgm:prSet/>
      <dgm:spPr/>
      <dgm:t>
        <a:bodyPr/>
        <a:lstStyle/>
        <a:p>
          <a:r>
            <a:rPr lang="es-US" dirty="0"/>
            <a:t>Operaciones en ABO</a:t>
          </a:r>
        </a:p>
      </dgm:t>
    </dgm:pt>
    <dgm:pt modelId="{5D50DE68-2314-4ED5-99E3-E0CD762F5E4D}" type="parTrans" cxnId="{847D6F37-CEDF-4A58-BAFC-C05640C240C5}">
      <dgm:prSet/>
      <dgm:spPr/>
      <dgm:t>
        <a:bodyPr/>
        <a:lstStyle/>
        <a:p>
          <a:endParaRPr lang="es-AR"/>
        </a:p>
      </dgm:t>
    </dgm:pt>
    <dgm:pt modelId="{19DBDB83-A410-4F70-BEFC-BB7ABD85C2DD}" type="sibTrans" cxnId="{847D6F37-CEDF-4A58-BAFC-C05640C240C5}">
      <dgm:prSet/>
      <dgm:spPr/>
      <dgm:t>
        <a:bodyPr/>
        <a:lstStyle/>
        <a:p>
          <a:endParaRPr lang="es-AR"/>
        </a:p>
      </dgm:t>
    </dgm:pt>
    <dgm:pt modelId="{EC5FEA12-9C59-47D3-A4A9-F0B0E06256B8}">
      <dgm:prSet/>
      <dgm:spPr/>
      <dgm:t>
        <a:bodyPr/>
        <a:lstStyle/>
        <a:p>
          <a:r>
            <a:rPr lang="es-US" dirty="0"/>
            <a:t>Ejercicios combinados de ABO y Listas simples</a:t>
          </a:r>
        </a:p>
      </dgm:t>
    </dgm:pt>
    <dgm:pt modelId="{D83DC940-9377-4EC6-AD6A-A15BF886CE87}" type="parTrans" cxnId="{5FEBA7EB-C1C8-45B4-A235-67AFAE187F05}">
      <dgm:prSet/>
      <dgm:spPr/>
      <dgm:t>
        <a:bodyPr/>
        <a:lstStyle/>
        <a:p>
          <a:endParaRPr lang="es-AR"/>
        </a:p>
      </dgm:t>
    </dgm:pt>
    <dgm:pt modelId="{3B24993D-A276-4F95-AF5F-E3A948475D86}" type="sibTrans" cxnId="{5FEBA7EB-C1C8-45B4-A235-67AFAE187F05}">
      <dgm:prSet/>
      <dgm:spPr/>
      <dgm:t>
        <a:bodyPr/>
        <a:lstStyle/>
        <a:p>
          <a:endParaRPr lang="es-AR"/>
        </a:p>
      </dgm:t>
    </dgm:pt>
    <dgm:pt modelId="{D5BE4AEC-FC5A-492A-B85E-EA0710199CE8}">
      <dgm:prSet phldrT="[Texto]"/>
      <dgm:spPr/>
      <dgm:t>
        <a:bodyPr/>
        <a:lstStyle/>
        <a:p>
          <a:r>
            <a:rPr lang="es-US" dirty="0"/>
            <a:t>Arboles Binarios</a:t>
          </a:r>
        </a:p>
        <a:p>
          <a:r>
            <a:rPr lang="es-US" dirty="0"/>
            <a:t>Ordenados (ABO)</a:t>
          </a:r>
          <a:endParaRPr lang="es-AR" dirty="0"/>
        </a:p>
      </dgm:t>
    </dgm:pt>
    <dgm:pt modelId="{082D61EC-1CF0-4A1C-B40C-34FF16B6058A}" type="parTrans" cxnId="{599DE138-30DC-4B72-BF2F-C9290521A70B}">
      <dgm:prSet/>
      <dgm:spPr/>
      <dgm:t>
        <a:bodyPr/>
        <a:lstStyle/>
        <a:p>
          <a:endParaRPr lang="es-AR"/>
        </a:p>
      </dgm:t>
    </dgm:pt>
    <dgm:pt modelId="{DDD61610-D795-4916-9766-DB3191E67A45}" type="sibTrans" cxnId="{599DE138-30DC-4B72-BF2F-C9290521A70B}">
      <dgm:prSet/>
      <dgm:spPr/>
      <dgm:t>
        <a:bodyPr/>
        <a:lstStyle/>
        <a:p>
          <a:endParaRPr lang="es-AR"/>
        </a:p>
      </dgm:t>
    </dgm:pt>
    <dgm:pt modelId="{F6BD5B33-A5A9-4969-8A30-0503707B0DEA}" type="pres">
      <dgm:prSet presAssocID="{01D6282C-6CA5-4F1F-892E-E93CDEC67EB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E16A3B1-FDD2-4961-B954-93C7F0470017}" type="pres">
      <dgm:prSet presAssocID="{81237F97-6996-49C2-A379-A0474874915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F894A8-BE2B-4092-AB7C-41EF4EC4B490}" type="pres">
      <dgm:prSet presAssocID="{99F55ED9-773E-48D0-A7A8-3AC2CE8E41C0}" presName="sibTrans" presStyleCnt="0"/>
      <dgm:spPr/>
    </dgm:pt>
    <dgm:pt modelId="{62815732-B7FB-459A-A810-B6012895ADDC}" type="pres">
      <dgm:prSet presAssocID="{D5BE4AEC-FC5A-492A-B85E-EA0710199CE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01AAEE-7DED-4BDC-8C7B-2267E8FAF3A8}" type="pres">
      <dgm:prSet presAssocID="{DDD61610-D795-4916-9766-DB3191E67A45}" presName="sibTrans" presStyleCnt="0"/>
      <dgm:spPr/>
    </dgm:pt>
    <dgm:pt modelId="{F18EF003-10E2-463D-AAEB-AE1FD9DC4C1C}" type="pres">
      <dgm:prSet presAssocID="{4DC3B9E3-167C-432E-A7ED-221BE7A868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A4581A-DF4C-443E-A4B3-374807365A9C}" type="pres">
      <dgm:prSet presAssocID="{19DBDB83-A410-4F70-BEFC-BB7ABD85C2DD}" presName="sibTrans" presStyleCnt="0"/>
      <dgm:spPr/>
    </dgm:pt>
    <dgm:pt modelId="{5EBBE1CF-7179-4608-B581-282E1C97F423}" type="pres">
      <dgm:prSet presAssocID="{EC5FEA12-9C59-47D3-A4A9-F0B0E06256B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86F6C65-18C2-4242-97F8-381028B9905D}" type="presOf" srcId="{81237F97-6996-49C2-A379-A04748749157}" destId="{2E16A3B1-FDD2-4961-B954-93C7F0470017}" srcOrd="0" destOrd="0" presId="urn:microsoft.com/office/officeart/2005/8/layout/default#1"/>
    <dgm:cxn modelId="{5FEBA7EB-C1C8-45B4-A235-67AFAE187F05}" srcId="{01D6282C-6CA5-4F1F-892E-E93CDEC67EBF}" destId="{EC5FEA12-9C59-47D3-A4A9-F0B0E06256B8}" srcOrd="3" destOrd="0" parTransId="{D83DC940-9377-4EC6-AD6A-A15BF886CE87}" sibTransId="{3B24993D-A276-4F95-AF5F-E3A948475D86}"/>
    <dgm:cxn modelId="{53A5E6FB-3442-45A0-8D11-62F895D7B611}" type="presOf" srcId="{4DC3B9E3-167C-432E-A7ED-221BE7A86826}" destId="{F18EF003-10E2-463D-AAEB-AE1FD9DC4C1C}" srcOrd="0" destOrd="0" presId="urn:microsoft.com/office/officeart/2005/8/layout/default#1"/>
    <dgm:cxn modelId="{847D6F37-CEDF-4A58-BAFC-C05640C240C5}" srcId="{01D6282C-6CA5-4F1F-892E-E93CDEC67EBF}" destId="{4DC3B9E3-167C-432E-A7ED-221BE7A86826}" srcOrd="2" destOrd="0" parTransId="{5D50DE68-2314-4ED5-99E3-E0CD762F5E4D}" sibTransId="{19DBDB83-A410-4F70-BEFC-BB7ABD85C2DD}"/>
    <dgm:cxn modelId="{F1E9FB33-E52B-4FA5-ADF1-D055390277E3}" type="presOf" srcId="{01D6282C-6CA5-4F1F-892E-E93CDEC67EBF}" destId="{F6BD5B33-A5A9-4969-8A30-0503707B0DEA}" srcOrd="0" destOrd="0" presId="urn:microsoft.com/office/officeart/2005/8/layout/default#1"/>
    <dgm:cxn modelId="{E5CE1A68-E7CD-49E0-8E2D-DC3C6CA62000}" type="presOf" srcId="{D5BE4AEC-FC5A-492A-B85E-EA0710199CE8}" destId="{62815732-B7FB-459A-A810-B6012895ADDC}" srcOrd="0" destOrd="0" presId="urn:microsoft.com/office/officeart/2005/8/layout/default#1"/>
    <dgm:cxn modelId="{0C6EE7F6-2F51-44E9-8A0A-A71816C3E5B3}" srcId="{01D6282C-6CA5-4F1F-892E-E93CDEC67EBF}" destId="{81237F97-6996-49C2-A379-A04748749157}" srcOrd="0" destOrd="0" parTransId="{35CD89F1-1B01-4CCD-9EA6-DE8A726C9113}" sibTransId="{99F55ED9-773E-48D0-A7A8-3AC2CE8E41C0}"/>
    <dgm:cxn modelId="{599DE138-30DC-4B72-BF2F-C9290521A70B}" srcId="{01D6282C-6CA5-4F1F-892E-E93CDEC67EBF}" destId="{D5BE4AEC-FC5A-492A-B85E-EA0710199CE8}" srcOrd="1" destOrd="0" parTransId="{082D61EC-1CF0-4A1C-B40C-34FF16B6058A}" sibTransId="{DDD61610-D795-4916-9766-DB3191E67A45}"/>
    <dgm:cxn modelId="{F981FB60-9C10-496C-A7A0-0F3F1372CDA4}" type="presOf" srcId="{EC5FEA12-9C59-47D3-A4A9-F0B0E06256B8}" destId="{5EBBE1CF-7179-4608-B581-282E1C97F423}" srcOrd="0" destOrd="0" presId="urn:microsoft.com/office/officeart/2005/8/layout/default#1"/>
    <dgm:cxn modelId="{A926E980-81D5-4D0A-9FAD-8A571CE3A3C9}" type="presParOf" srcId="{F6BD5B33-A5A9-4969-8A30-0503707B0DEA}" destId="{2E16A3B1-FDD2-4961-B954-93C7F0470017}" srcOrd="0" destOrd="0" presId="urn:microsoft.com/office/officeart/2005/8/layout/default#1"/>
    <dgm:cxn modelId="{19FA25C3-32E8-4097-82AC-012EC260A506}" type="presParOf" srcId="{F6BD5B33-A5A9-4969-8A30-0503707B0DEA}" destId="{84F894A8-BE2B-4092-AB7C-41EF4EC4B490}" srcOrd="1" destOrd="0" presId="urn:microsoft.com/office/officeart/2005/8/layout/default#1"/>
    <dgm:cxn modelId="{162CB017-AF45-4128-8621-791F8BF4CA6D}" type="presParOf" srcId="{F6BD5B33-A5A9-4969-8A30-0503707B0DEA}" destId="{62815732-B7FB-459A-A810-B6012895ADDC}" srcOrd="2" destOrd="0" presId="urn:microsoft.com/office/officeart/2005/8/layout/default#1"/>
    <dgm:cxn modelId="{D99E4E54-ABA9-447D-9333-18F3DC9C5328}" type="presParOf" srcId="{F6BD5B33-A5A9-4969-8A30-0503707B0DEA}" destId="{5801AAEE-7DED-4BDC-8C7B-2267E8FAF3A8}" srcOrd="3" destOrd="0" presId="urn:microsoft.com/office/officeart/2005/8/layout/default#1"/>
    <dgm:cxn modelId="{E7F092C6-3196-49B4-A073-9CC4552D46AC}" type="presParOf" srcId="{F6BD5B33-A5A9-4969-8A30-0503707B0DEA}" destId="{F18EF003-10E2-463D-AAEB-AE1FD9DC4C1C}" srcOrd="4" destOrd="0" presId="urn:microsoft.com/office/officeart/2005/8/layout/default#1"/>
    <dgm:cxn modelId="{92001AB0-9343-45FB-96A0-7D963A2B3BAC}" type="presParOf" srcId="{F6BD5B33-A5A9-4969-8A30-0503707B0DEA}" destId="{68A4581A-DF4C-443E-A4B3-374807365A9C}" srcOrd="5" destOrd="0" presId="urn:microsoft.com/office/officeart/2005/8/layout/default#1"/>
    <dgm:cxn modelId="{D280C93D-0CDB-4CEF-AE99-137A76ECD8A1}" type="presParOf" srcId="{F6BD5B33-A5A9-4969-8A30-0503707B0DEA}" destId="{5EBBE1CF-7179-4608-B581-282E1C97F423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E434F-105E-405A-8842-A963115B26D8}">
      <dsp:nvSpPr>
        <dsp:cNvPr id="0" name=""/>
        <dsp:cNvSpPr/>
      </dsp:nvSpPr>
      <dsp:spPr>
        <a:xfrm>
          <a:off x="0" y="0"/>
          <a:ext cx="8208912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500" b="0" i="0" kern="1200" dirty="0" err="1"/>
            <a:t>Prog</a:t>
          </a:r>
          <a:r>
            <a:rPr lang="es-AR" sz="4500" b="1" i="1" kern="1200" dirty="0"/>
            <a:t>. </a:t>
          </a:r>
          <a:r>
            <a:rPr lang="es-AR" sz="4500" b="0" i="0" kern="1200" dirty="0"/>
            <a:t>Imperativa</a:t>
          </a:r>
        </a:p>
      </dsp:txBody>
      <dsp:txXfrm>
        <a:off x="52688" y="52688"/>
        <a:ext cx="8103536" cy="973949"/>
      </dsp:txXfrm>
    </dsp:sp>
    <dsp:sp modelId="{DE7978F9-5D8A-447E-89B8-3F5CE2B80B39}">
      <dsp:nvSpPr>
        <dsp:cNvPr id="0" name=""/>
        <dsp:cNvSpPr/>
      </dsp:nvSpPr>
      <dsp:spPr>
        <a:xfrm>
          <a:off x="0" y="1232139"/>
          <a:ext cx="8208912" cy="1079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500" kern="1200" dirty="0" err="1"/>
            <a:t>Prog</a:t>
          </a:r>
          <a:r>
            <a:rPr lang="es-AR" sz="4500" kern="1200" dirty="0"/>
            <a:t>. Orientada a Objetos</a:t>
          </a:r>
        </a:p>
      </dsp:txBody>
      <dsp:txXfrm>
        <a:off x="52688" y="1284827"/>
        <a:ext cx="8103536" cy="973949"/>
      </dsp:txXfrm>
    </dsp:sp>
    <dsp:sp modelId="{A9EC6DB2-DC88-4AC2-B79C-7186E0EEA6C6}">
      <dsp:nvSpPr>
        <dsp:cNvPr id="0" name=""/>
        <dsp:cNvSpPr/>
      </dsp:nvSpPr>
      <dsp:spPr>
        <a:xfrm>
          <a:off x="0" y="2441064"/>
          <a:ext cx="8208912" cy="10793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500" kern="1200" dirty="0" err="1"/>
            <a:t>Prog</a:t>
          </a:r>
          <a:r>
            <a:rPr lang="es-AR" sz="4500" kern="1200" dirty="0"/>
            <a:t>. Bajo Nivel</a:t>
          </a:r>
        </a:p>
      </dsp:txBody>
      <dsp:txXfrm>
        <a:off x="52688" y="2493752"/>
        <a:ext cx="8103536" cy="973949"/>
      </dsp:txXfrm>
    </dsp:sp>
    <dsp:sp modelId="{88FA9E5E-FE76-4F95-BF39-67F997CEFF5B}">
      <dsp:nvSpPr>
        <dsp:cNvPr id="0" name=""/>
        <dsp:cNvSpPr/>
      </dsp:nvSpPr>
      <dsp:spPr>
        <a:xfrm>
          <a:off x="0" y="3649989"/>
          <a:ext cx="8208912" cy="1079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500" kern="1200"/>
            <a:t>Prog</a:t>
          </a:r>
          <a:r>
            <a:rPr lang="es-AR" sz="4500" kern="1200" dirty="0"/>
            <a:t>. Concurrente</a:t>
          </a:r>
        </a:p>
      </dsp:txBody>
      <dsp:txXfrm>
        <a:off x="52688" y="3702677"/>
        <a:ext cx="8103536" cy="97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A3B1-FDD2-4961-B954-93C7F0470017}">
      <dsp:nvSpPr>
        <dsp:cNvPr id="0" name=""/>
        <dsp:cNvSpPr/>
      </dsp:nvSpPr>
      <dsp:spPr>
        <a:xfrm>
          <a:off x="465814" y="892"/>
          <a:ext cx="1727876" cy="1036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600" kern="1200" dirty="0"/>
            <a:t>Recursión</a:t>
          </a:r>
          <a:endParaRPr lang="es-AR" sz="1600" kern="1200" dirty="0"/>
        </a:p>
      </dsp:txBody>
      <dsp:txXfrm>
        <a:off x="465814" y="892"/>
        <a:ext cx="1727876" cy="1036725"/>
      </dsp:txXfrm>
    </dsp:sp>
    <dsp:sp modelId="{62815732-B7FB-459A-A810-B6012895ADDC}">
      <dsp:nvSpPr>
        <dsp:cNvPr id="0" name=""/>
        <dsp:cNvSpPr/>
      </dsp:nvSpPr>
      <dsp:spPr>
        <a:xfrm>
          <a:off x="2366477" y="892"/>
          <a:ext cx="1727876" cy="1036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600" kern="1200" dirty="0"/>
            <a:t>Arboles Binarios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600" kern="1200" dirty="0"/>
            <a:t>Ordenados (ABO)</a:t>
          </a:r>
          <a:endParaRPr lang="es-AR" sz="1600" kern="1200" dirty="0"/>
        </a:p>
      </dsp:txBody>
      <dsp:txXfrm>
        <a:off x="2366477" y="892"/>
        <a:ext cx="1727876" cy="1036725"/>
      </dsp:txXfrm>
    </dsp:sp>
    <dsp:sp modelId="{F18EF003-10E2-463D-AAEB-AE1FD9DC4C1C}">
      <dsp:nvSpPr>
        <dsp:cNvPr id="0" name=""/>
        <dsp:cNvSpPr/>
      </dsp:nvSpPr>
      <dsp:spPr>
        <a:xfrm>
          <a:off x="465814" y="1210405"/>
          <a:ext cx="1727876" cy="1036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600" kern="1200" dirty="0"/>
            <a:t>Operaciones en ABO</a:t>
          </a:r>
        </a:p>
      </dsp:txBody>
      <dsp:txXfrm>
        <a:off x="465814" y="1210405"/>
        <a:ext cx="1727876" cy="1036725"/>
      </dsp:txXfrm>
    </dsp:sp>
    <dsp:sp modelId="{5EBBE1CF-7179-4608-B581-282E1C97F423}">
      <dsp:nvSpPr>
        <dsp:cNvPr id="0" name=""/>
        <dsp:cNvSpPr/>
      </dsp:nvSpPr>
      <dsp:spPr>
        <a:xfrm>
          <a:off x="2366477" y="1210405"/>
          <a:ext cx="1727876" cy="1036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US" sz="1600" kern="1200" dirty="0"/>
            <a:t>Ejercicios combinados de ABO y Listas simples</a:t>
          </a:r>
        </a:p>
      </dsp:txBody>
      <dsp:txXfrm>
        <a:off x="2366477" y="1210405"/>
        <a:ext cx="1727876" cy="1036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76B57-2E45-4763-A224-0CF52D8C4D09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7D61D-E18B-42D9-879C-6BD071B8428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22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EB43-3B63-46C2-90F2-6314B03ED080}" type="datetimeFigureOut">
              <a:rPr lang="es-AR" smtClean="0"/>
              <a:pPr/>
              <a:t>12/3/2018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B0BF-D6BA-40D4-90AF-C89FAA6BEDA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962108" cy="4155374"/>
          </a:xfrm>
        </p:spPr>
        <p:txBody>
          <a:bodyPr>
            <a:normAutofit fontScale="90000"/>
          </a:bodyPr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>
                <a:solidFill>
                  <a:schemeClr val="bg1"/>
                </a:solidFill>
              </a:rPr>
              <a:t/>
            </a:r>
            <a:br>
              <a:rPr lang="es-AR" dirty="0">
                <a:solidFill>
                  <a:schemeClr val="bg1"/>
                </a:solidFill>
              </a:rPr>
            </a:br>
            <a:r>
              <a:rPr lang="es-AR" dirty="0">
                <a:solidFill>
                  <a:schemeClr val="bg1"/>
                </a:solidFill>
              </a:rPr>
              <a:t>Programación II 2018</a:t>
            </a:r>
            <a:br>
              <a:rPr lang="es-AR" dirty="0">
                <a:solidFill>
                  <a:schemeClr val="bg1"/>
                </a:solidFill>
              </a:rPr>
            </a:br>
            <a:r>
              <a:rPr lang="es-AR" dirty="0">
                <a:solidFill>
                  <a:schemeClr val="bg1"/>
                </a:solidFill>
              </a:rPr>
              <a:t>(</a:t>
            </a:r>
            <a:r>
              <a:rPr lang="es-AR" dirty="0" err="1">
                <a:solidFill>
                  <a:schemeClr val="bg1"/>
                </a:solidFill>
              </a:rPr>
              <a:t>Redictado</a:t>
            </a:r>
            <a:r>
              <a:rPr lang="es-AR" dirty="0">
                <a:solidFill>
                  <a:schemeClr val="bg1"/>
                </a:solidFill>
              </a:rPr>
              <a:t>)</a:t>
            </a:r>
            <a: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  <a:t/>
            </a:r>
            <a:b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  <a:t/>
            </a:r>
            <a:b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  <a:t/>
            </a:r>
            <a:b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  <a:t/>
            </a:r>
            <a:br>
              <a:rPr lang="es-AR" b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s-AR" b="1" i="1" dirty="0">
                <a:solidFill>
                  <a:srgbClr val="FFFF00"/>
                </a:solidFill>
                <a:latin typeface="Bodoni MT" panose="02070603080606020203" pitchFamily="18" charset="0"/>
              </a:rPr>
              <a:t>Presentación asignatura</a:t>
            </a:r>
            <a:br>
              <a:rPr lang="es-AR" b="1" i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s-AR" b="1" i="1" dirty="0">
                <a:solidFill>
                  <a:srgbClr val="FFFF00"/>
                </a:solidFill>
                <a:latin typeface="Bodoni MT" panose="02070603080606020203" pitchFamily="18" charset="0"/>
              </a:rPr>
              <a:t/>
            </a:r>
            <a:br>
              <a:rPr lang="es-AR" b="1" i="1" dirty="0">
                <a:solidFill>
                  <a:srgbClr val="FFFF00"/>
                </a:solidFill>
                <a:latin typeface="Bodoni MT" panose="02070603080606020203" pitchFamily="18" charset="0"/>
              </a:rPr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5720" y="209544"/>
            <a:ext cx="860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Facultad de Informática – Universidad Nacional de La Plata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4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51520" y="260648"/>
            <a:ext cx="4949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Nuestra vía de comunicación</a:t>
            </a:r>
            <a:endParaRPr lang="es-AR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2BBC1884-35F2-4FB0-9797-502FD17C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9" y="908720"/>
            <a:ext cx="8963683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83568" y="709631"/>
            <a:ext cx="828680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US" dirty="0"/>
              <a:t>Lunes de 8:00 a 12:00 hs (Aula </a:t>
            </a:r>
            <a:r>
              <a:rPr lang="es-US" dirty="0" smtClean="0"/>
              <a:t>5) a confirmar</a:t>
            </a:r>
            <a:endParaRPr lang="es-US" dirty="0"/>
          </a:p>
          <a:p>
            <a:pPr>
              <a:spcBef>
                <a:spcPct val="20000"/>
              </a:spcBef>
              <a:defRPr/>
            </a:pPr>
            <a:r>
              <a:rPr lang="es-US" dirty="0"/>
              <a:t>Jueves de 8:00 a 12:00 </a:t>
            </a:r>
            <a:r>
              <a:rPr lang="es-US" dirty="0" err="1"/>
              <a:t>hs</a:t>
            </a:r>
            <a:r>
              <a:rPr lang="es-US" dirty="0"/>
              <a:t> (Aula 10B) 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827584" y="169476"/>
            <a:ext cx="578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Días y Horarios de Programación II</a:t>
            </a:r>
            <a:endParaRPr lang="es-AR" sz="2800" dirty="0"/>
          </a:p>
        </p:txBody>
      </p:sp>
      <p:sp>
        <p:nvSpPr>
          <p:cNvPr id="4" name="3 Rectángulo"/>
          <p:cNvSpPr/>
          <p:nvPr/>
        </p:nvSpPr>
        <p:spPr>
          <a:xfrm>
            <a:off x="251520" y="1411362"/>
            <a:ext cx="1693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Docentes </a:t>
            </a:r>
            <a:endParaRPr lang="es-AR" sz="2800" dirty="0"/>
          </a:p>
        </p:txBody>
      </p:sp>
      <p:sp>
        <p:nvSpPr>
          <p:cNvPr id="5" name="4 Rectángulo"/>
          <p:cNvSpPr/>
          <p:nvPr/>
        </p:nvSpPr>
        <p:spPr>
          <a:xfrm>
            <a:off x="281424" y="1934582"/>
            <a:ext cx="8286808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US" b="1" dirty="0"/>
              <a:t>Profesor</a:t>
            </a:r>
          </a:p>
          <a:p>
            <a:pPr lvl="0">
              <a:spcBef>
                <a:spcPct val="20000"/>
              </a:spcBef>
              <a:defRPr/>
            </a:pPr>
            <a:r>
              <a:rPr lang="es-US" dirty="0"/>
              <a:t>Alejandro Héctor </a:t>
            </a:r>
            <a:r>
              <a:rPr lang="es-US" dirty="0" err="1"/>
              <a:t>Gonzalez</a:t>
            </a:r>
            <a:endParaRPr lang="es-US" dirty="0"/>
          </a:p>
          <a:p>
            <a:pPr lvl="0">
              <a:spcBef>
                <a:spcPct val="20000"/>
              </a:spcBef>
              <a:defRPr/>
            </a:pPr>
            <a:endParaRPr lang="es-US" dirty="0"/>
          </a:p>
          <a:p>
            <a:pPr lvl="0">
              <a:spcBef>
                <a:spcPct val="20000"/>
              </a:spcBef>
              <a:defRPr/>
            </a:pPr>
            <a:r>
              <a:rPr lang="es-US" b="1" dirty="0"/>
              <a:t>Jefe de Trabajos Prácticos</a:t>
            </a:r>
          </a:p>
          <a:p>
            <a:pPr lvl="0">
              <a:spcBef>
                <a:spcPct val="20000"/>
              </a:spcBef>
              <a:defRPr/>
            </a:pPr>
            <a:r>
              <a:rPr lang="es-US" dirty="0"/>
              <a:t>Silvana Gallo</a:t>
            </a:r>
          </a:p>
          <a:p>
            <a:pPr lvl="0">
              <a:spcBef>
                <a:spcPct val="20000"/>
              </a:spcBef>
              <a:defRPr/>
            </a:pPr>
            <a:endParaRPr lang="es-US" dirty="0"/>
          </a:p>
          <a:p>
            <a:pPr lvl="0">
              <a:spcBef>
                <a:spcPct val="20000"/>
              </a:spcBef>
              <a:defRPr/>
            </a:pPr>
            <a:r>
              <a:rPr lang="es-US" b="1" dirty="0"/>
              <a:t>Ayudantes</a:t>
            </a:r>
          </a:p>
          <a:p>
            <a:pPr lvl="0">
              <a:spcBef>
                <a:spcPct val="20000"/>
              </a:spcBef>
              <a:defRPr/>
            </a:pPr>
            <a:r>
              <a:rPr lang="es-US" dirty="0"/>
              <a:t>Leandro </a:t>
            </a:r>
            <a:r>
              <a:rPr lang="es-US" dirty="0" err="1"/>
              <a:t>Romanut</a:t>
            </a:r>
            <a:endParaRPr lang="es-US" dirty="0"/>
          </a:p>
          <a:p>
            <a:pPr lvl="0">
              <a:spcBef>
                <a:spcPct val="20000"/>
              </a:spcBef>
              <a:defRPr/>
            </a:pPr>
            <a:r>
              <a:rPr lang="es-US" dirty="0"/>
              <a:t>Sánchez Mariano Nicolás</a:t>
            </a:r>
          </a:p>
          <a:p>
            <a:pPr lvl="0">
              <a:spcBef>
                <a:spcPct val="20000"/>
              </a:spcBef>
              <a:defRPr/>
            </a:pPr>
            <a:r>
              <a:rPr lang="es-US" b="1" dirty="0"/>
              <a:t>Adscriptos</a:t>
            </a:r>
          </a:p>
          <a:p>
            <a:pPr lvl="0">
              <a:spcBef>
                <a:spcPct val="20000"/>
              </a:spcBef>
              <a:defRPr/>
            </a:pPr>
            <a:r>
              <a:rPr lang="es-US" dirty="0" err="1"/>
              <a:t>Libutti</a:t>
            </a:r>
            <a:r>
              <a:rPr lang="es-US" dirty="0"/>
              <a:t> Leandro</a:t>
            </a:r>
          </a:p>
          <a:p>
            <a:pPr lvl="0">
              <a:spcBef>
                <a:spcPct val="20000"/>
              </a:spcBef>
              <a:defRPr/>
            </a:pPr>
            <a:r>
              <a:rPr lang="es-US" dirty="0"/>
              <a:t>Federico Blasco</a:t>
            </a:r>
          </a:p>
          <a:p>
            <a:pPr lvl="0">
              <a:spcBef>
                <a:spcPct val="20000"/>
              </a:spcBef>
              <a:defRPr/>
            </a:pPr>
            <a:r>
              <a:rPr lang="es-US" dirty="0"/>
              <a:t>Ruth </a:t>
            </a:r>
            <a:r>
              <a:rPr lang="es-US" dirty="0" err="1"/>
              <a:t>Canaza</a:t>
            </a:r>
            <a:endParaRPr lang="es-US" dirty="0"/>
          </a:p>
          <a:p>
            <a:pPr lvl="0">
              <a:spcBef>
                <a:spcPct val="20000"/>
              </a:spcBef>
              <a:defRPr/>
            </a:pPr>
            <a:r>
              <a:rPr lang="es-US" dirty="0"/>
              <a:t>Alejo Monden</a:t>
            </a:r>
          </a:p>
          <a:p>
            <a:pPr lvl="0">
              <a:spcBef>
                <a:spcPct val="20000"/>
              </a:spcBef>
              <a:defRPr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267" y="692696"/>
            <a:ext cx="4251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Programación II- Módulos</a:t>
            </a:r>
            <a:endParaRPr lang="es-AR" sz="2800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151453166"/>
              </p:ext>
            </p:extLst>
          </p:nvPr>
        </p:nvGraphicFramePr>
        <p:xfrm>
          <a:off x="462579" y="1628800"/>
          <a:ext cx="820891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Fechas de evaluaciones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793915"/>
              </p:ext>
            </p:extLst>
          </p:nvPr>
        </p:nvGraphicFramePr>
        <p:xfrm>
          <a:off x="1043608" y="1628800"/>
          <a:ext cx="7632848" cy="385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5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38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84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Tema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Fecha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Actividad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Imperativo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05/04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Resolución del Trabajo Final </a:t>
                      </a:r>
                      <a:endParaRPr lang="es-AR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Imperativo</a:t>
                      </a:r>
                      <a:endParaRPr lang="es-AR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09/05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Coloquios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Objetos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30/04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Resolución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del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Trabajo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Final 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Objetos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03/05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Coloquios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Assembler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24/05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Resolución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del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Trabajo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Final 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 Assembler</a:t>
                      </a:r>
                      <a:endParaRPr lang="es-AR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28/05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Coloquios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Concurrencia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18/06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Resolución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del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Trabajo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Final 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 Concurrencia</a:t>
                      </a:r>
                      <a:endParaRPr lang="es-AR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21/06</a:t>
                      </a:r>
                      <a:endParaRPr lang="es-AR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Coloquios</a:t>
                      </a:r>
                      <a:endParaRPr lang="es-AR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6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Recuperatorio Global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28/06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Examen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recuperatorio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66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267" y="692696"/>
            <a:ext cx="6587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Temas  MODULO 1 – </a:t>
            </a:r>
            <a:r>
              <a:rPr lang="es-AR" sz="2800" b="1" i="1" dirty="0" err="1">
                <a:latin typeface="Bodoni MT" panose="02070603080606020203" pitchFamily="18" charset="0"/>
              </a:rPr>
              <a:t>Prog</a:t>
            </a:r>
            <a:r>
              <a:rPr lang="es-AR" sz="2800" b="1" i="1" dirty="0">
                <a:latin typeface="Bodoni MT" panose="02070603080606020203" pitchFamily="18" charset="0"/>
              </a:rPr>
              <a:t>. Imperativa</a:t>
            </a:r>
            <a:endParaRPr lang="es-AR" sz="28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3789040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Modalidad</a:t>
            </a:r>
            <a:endParaRPr lang="es-AR" sz="2800" dirty="0"/>
          </a:p>
        </p:txBody>
      </p:sp>
      <p:sp>
        <p:nvSpPr>
          <p:cNvPr id="5" name="4 Rectángulo"/>
          <p:cNvSpPr/>
          <p:nvPr/>
        </p:nvSpPr>
        <p:spPr>
          <a:xfrm>
            <a:off x="899592" y="4653136"/>
            <a:ext cx="7854760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AR" dirty="0"/>
              <a:t>7 clases con una carga semanal de 2 clases de 4 </a:t>
            </a:r>
            <a:r>
              <a:rPr lang="es-AR" dirty="0" err="1"/>
              <a:t>hs</a:t>
            </a:r>
            <a:r>
              <a:rPr lang="es-AR" dirty="0"/>
              <a:t>. </a:t>
            </a:r>
            <a:r>
              <a:rPr lang="es-AR" dirty="0" smtClean="0"/>
              <a:t>cada clase. 8 horas semanales en total</a:t>
            </a:r>
            <a:endParaRPr lang="es-AR" dirty="0"/>
          </a:p>
          <a:p>
            <a:pPr lvl="0">
              <a:spcBef>
                <a:spcPct val="20000"/>
              </a:spcBef>
              <a:defRPr/>
            </a:pPr>
            <a:endParaRPr lang="es-AR" dirty="0"/>
          </a:p>
          <a:p>
            <a:pPr lvl="0">
              <a:spcBef>
                <a:spcPct val="20000"/>
              </a:spcBef>
              <a:defRPr/>
            </a:pPr>
            <a:r>
              <a:rPr lang="es-AR" dirty="0"/>
              <a:t> Cada clase consta de contenidos teórico-prácticos con actividades en máquina para resolver en el aula y también fuera del horario de clase.</a:t>
            </a:r>
            <a:endParaRPr lang="es-US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500614192"/>
              </p:ext>
            </p:extLst>
          </p:nvPr>
        </p:nvGraphicFramePr>
        <p:xfrm>
          <a:off x="2483768" y="1412776"/>
          <a:ext cx="4560168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267" y="692696"/>
            <a:ext cx="1879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Asistencia</a:t>
            </a:r>
            <a:endParaRPr lang="es-AR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9552" y="1695291"/>
            <a:ext cx="799288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ES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La asistencia a las clases teórico-prácticas es obligatoria.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ES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En cada clase de Taller los alumnos tendrán presente, ausente, o ausente justificado. Los ausentes justificados no pasan a ser presentes.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ES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La asistencia a cada clase será tomada una única vez durante el horario de clase. Si un alumno no se encuentra en el aula por cualquier motivo, tendrá ausente.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ES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Pueden justificarse ausentes solamente por razones de salud, presentando certificado otorgado por Hospital Público.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s-ES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certificado, para ser tenido en cuenta, debe ser entregado al docente encargado del aula INDEFECTIBLEMENTE la semana posterior a la reincorporación a clase, debiéndose respetar esta condición para que el certificado sea aceptado. </a:t>
            </a:r>
            <a:endParaRPr kumimoji="0" lang="es-ES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123728" y="1052736"/>
            <a:ext cx="4470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Aprobación de un Módulo</a:t>
            </a:r>
            <a:endParaRPr lang="es-AR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38643" y="1988840"/>
            <a:ext cx="799288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AR" b="1" i="1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b="1" i="1" dirty="0">
                <a:latin typeface="Arial" pitchFamily="34" charset="0"/>
                <a:cs typeface="Arial" pitchFamily="34" charset="0"/>
              </a:rPr>
              <a:t>•	El alumno debe cumplir con el 80% de asistencia a las clases del módulo.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b="1" i="1" dirty="0">
                <a:latin typeface="Arial" pitchFamily="34" charset="0"/>
                <a:cs typeface="Arial" pitchFamily="34" charset="0"/>
              </a:rPr>
              <a:t>•	Asistir los días correspondientes a la resolución del trabajo final.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b="1" i="1" dirty="0">
                <a:latin typeface="Arial" pitchFamily="34" charset="0"/>
                <a:cs typeface="Arial" pitchFamily="34" charset="0"/>
              </a:rPr>
              <a:t>•	Resolver un trabajo final en equipo que se desarrolla durante el horario del Taller.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b="1" i="1" dirty="0">
                <a:latin typeface="Arial" pitchFamily="34" charset="0"/>
                <a:cs typeface="Arial" pitchFamily="34" charset="0"/>
              </a:rPr>
              <a:t>•	Aprobación del trabajo final (en equipo).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AR" b="1" i="1" dirty="0">
                <a:latin typeface="Arial" pitchFamily="34" charset="0"/>
                <a:cs typeface="Arial" pitchFamily="34" charset="0"/>
              </a:rPr>
              <a:t>•	Aprobación del Coloquio (en forma individual).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es-ES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0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Se otorgará la cursada del Taller a aquellos alumnos que hayan cumplido con el 80% de asistencia a cada uno de módulos y hayan aprobado al menos dos de los 4 módulos.</a:t>
            </a:r>
            <a:endParaRPr lang="es-AR" dirty="0"/>
          </a:p>
          <a:p>
            <a:pPr algn="just"/>
            <a:r>
              <a:rPr lang="es-ES" dirty="0"/>
              <a:t>En caso que el alumno tenga solo dos de los módulos aprobados y haya cumplido con la asistencia y la presentación del trabajo final en los otros módulos (módulos desaprobados), tendrá una UNICA instancia </a:t>
            </a:r>
            <a:r>
              <a:rPr lang="es-ES" dirty="0" err="1"/>
              <a:t>recuperatoria</a:t>
            </a:r>
            <a:r>
              <a:rPr lang="es-ES" dirty="0"/>
              <a:t> global en la que se evaluarán temas correspondientes a esos módulos y le permitirá alcanzar la promoción.</a:t>
            </a:r>
            <a:endParaRPr lang="es-AR" dirty="0"/>
          </a:p>
          <a:p>
            <a:pPr algn="just"/>
            <a:r>
              <a:rPr lang="es-ES" dirty="0"/>
              <a:t>Si el alumno aprobó 0 o 1 módulo solamente debe </a:t>
            </a:r>
            <a:r>
              <a:rPr lang="es-ES" dirty="0" err="1"/>
              <a:t>recursar</a:t>
            </a:r>
            <a:r>
              <a:rPr lang="es-ES" dirty="0"/>
              <a:t> la asignatura.</a:t>
            </a:r>
            <a:endParaRPr lang="es-AR" dirty="0"/>
          </a:p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547664" y="764704"/>
            <a:ext cx="6069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>
                <a:latin typeface="Bodoni MT" panose="02070603080606020203" pitchFamily="18" charset="0"/>
              </a:rPr>
              <a:t>Aprobación de la cursada del Taller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7133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Aprobación con promoción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Aquellos alumnos que aprobaron al menos  3 (tres) módulos tendrán promocionada la asignatura.</a:t>
            </a:r>
            <a:endParaRPr lang="es-AR" dirty="0"/>
          </a:p>
          <a:p>
            <a:endParaRPr lang="es-AR" dirty="0"/>
          </a:p>
          <a:p>
            <a:r>
              <a:rPr lang="en-US" b="1" dirty="0" err="1"/>
              <a:t>Aprobación</a:t>
            </a:r>
            <a:r>
              <a:rPr lang="en-US" b="1" dirty="0"/>
              <a:t> con final </a:t>
            </a:r>
            <a:endParaRPr lang="es-AR" dirty="0"/>
          </a:p>
          <a:p>
            <a:pPr marL="0" indent="0">
              <a:buNone/>
            </a:pPr>
            <a:r>
              <a:rPr lang="en-US" dirty="0" err="1"/>
              <a:t>Aquellos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que </a:t>
            </a:r>
            <a:r>
              <a:rPr lang="en-US" dirty="0" err="1"/>
              <a:t>aprobaron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2 (dos)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cuatros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cursada</a:t>
            </a:r>
            <a:r>
              <a:rPr lang="en-US" dirty="0"/>
              <a:t> y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presentarse</a:t>
            </a:r>
            <a:r>
              <a:rPr lang="en-US" dirty="0"/>
              <a:t> a </a:t>
            </a:r>
            <a:r>
              <a:rPr lang="en-US" dirty="0" err="1"/>
              <a:t>rendir</a:t>
            </a:r>
            <a:r>
              <a:rPr lang="en-US" dirty="0"/>
              <a:t> final con el </a:t>
            </a:r>
            <a:r>
              <a:rPr lang="en-US" dirty="0" err="1"/>
              <a:t>tema</a:t>
            </a:r>
            <a:r>
              <a:rPr lang="en-US" dirty="0"/>
              <a:t> del taller que se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recuparación</a:t>
            </a:r>
            <a:r>
              <a:rPr lang="en-US" dirty="0"/>
              <a:t>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320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23730</TotalTime>
  <Words>505</Words>
  <Application>Microsoft Office PowerPoint</Application>
  <PresentationFormat>Presentación en pantalla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  Programación II 2018 (Redictado)    Presentación asignatura    </vt:lpstr>
      <vt:lpstr>Presentación de PowerPoint</vt:lpstr>
      <vt:lpstr>Presentación de PowerPoint</vt:lpstr>
      <vt:lpstr>Fechas de evaluaciones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spardo</dc:creator>
  <cp:lastModifiedBy>Alejandro González</cp:lastModifiedBy>
  <cp:revision>236</cp:revision>
  <dcterms:created xsi:type="dcterms:W3CDTF">2014-10-17T14:27:59Z</dcterms:created>
  <dcterms:modified xsi:type="dcterms:W3CDTF">2018-03-12T23:32:19Z</dcterms:modified>
</cp:coreProperties>
</file>