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57" r:id="rId3"/>
    <p:sldId id="476" r:id="rId4"/>
    <p:sldId id="315" r:id="rId5"/>
    <p:sldId id="475" r:id="rId6"/>
    <p:sldId id="261" r:id="rId7"/>
    <p:sldId id="400" r:id="rId8"/>
    <p:sldId id="439" r:id="rId9"/>
    <p:sldId id="442" r:id="rId10"/>
    <p:sldId id="449" r:id="rId11"/>
    <p:sldId id="450" r:id="rId12"/>
    <p:sldId id="458" r:id="rId13"/>
    <p:sldId id="474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456C"/>
    <a:srgbClr val="A52E3B"/>
    <a:srgbClr val="FFFFFF"/>
    <a:srgbClr val="000099"/>
    <a:srgbClr val="FF0066"/>
    <a:srgbClr val="4B0000"/>
    <a:srgbClr val="0E452D"/>
    <a:srgbClr val="4E8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20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5087D-2E33-C648-9198-A6D57B1E0255}" type="datetimeFigureOut">
              <a:rPr lang="es-ES" smtClean="0"/>
              <a:t>03/08/2017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4CFCB-1C38-F644-A5A8-EFFDA890A2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1888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C7A16-3D1C-114D-8203-3291C5F34E9C}" type="datetimeFigureOut">
              <a:rPr lang="es-ES" smtClean="0"/>
              <a:t>03/08/2017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8EEC-1B8B-9D49-80A9-A1AAD609B9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40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16C2-1FA0-4BD7-A8CB-ECE2199C2454}" type="datetime1">
              <a:rPr lang="es-ES" smtClean="0"/>
              <a:t>03/08/2017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61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2091-2DBA-4B37-A202-901617C2DC01}" type="datetime1">
              <a:rPr lang="es-ES" smtClean="0"/>
              <a:t>03/08/2017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510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18E3-B306-4C78-8191-5EF3096CFBB0}" type="datetime1">
              <a:rPr lang="es-ES" smtClean="0"/>
              <a:t>03/08/2017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14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8CAB-7698-4DBA-91FC-8810DA734C8C}" type="datetime1">
              <a:rPr lang="es-ES" smtClean="0"/>
              <a:t>03/08/2017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07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356C-956B-4BC6-BF92-96A8932C4014}" type="datetime1">
              <a:rPr lang="es-ES" smtClean="0"/>
              <a:t>03/08/2017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87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0340-F153-4B1D-A748-F7D607594014}" type="datetime1">
              <a:rPr lang="es-ES" smtClean="0"/>
              <a:t>03/08/2017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9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1181-55CA-4C4A-877E-A6EEFB81D618}" type="datetime1">
              <a:rPr lang="es-ES" smtClean="0"/>
              <a:t>03/08/2017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41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AD88-8D42-4CC7-9E03-6ABB5E88766F}" type="datetime1">
              <a:rPr lang="es-ES" smtClean="0"/>
              <a:t>03/08/2017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46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C458-7773-49DC-A85D-07371F5099C3}" type="datetime1">
              <a:rPr lang="es-ES" smtClean="0"/>
              <a:t>03/08/2017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09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F6B6-6AA3-4D2E-94FA-F9591B079A71}" type="datetime1">
              <a:rPr lang="es-ES" smtClean="0"/>
              <a:t>03/08/2017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36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8D1B-5E4D-4E2E-883E-9C66F9CF75E5}" type="datetime1">
              <a:rPr lang="es-ES" smtClean="0"/>
              <a:t>03/08/2017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935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264F7-73F7-436F-BA65-38E17916AAD1}" type="datetime1">
              <a:rPr lang="es-ES" smtClean="0"/>
              <a:t>03/08/2017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Taller de Programación -  Imperativo - 2017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62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6" t="39115" r="52097" b="32796"/>
          <a:stretch/>
        </p:blipFill>
        <p:spPr>
          <a:xfrm>
            <a:off x="3324928" y="1532958"/>
            <a:ext cx="5650952" cy="39320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8000" kern="1400" spc="-800" dirty="0" err="1">
                <a:solidFill>
                  <a:schemeClr val="bg1"/>
                </a:solidFill>
                <a:latin typeface="Silom"/>
                <a:cs typeface="Silom"/>
              </a:rPr>
              <a:t>Merge</a:t>
            </a:r>
            <a:endParaRPr lang="es-ES" kern="1400" spc="-800" dirty="0">
              <a:solidFill>
                <a:schemeClr val="bg1"/>
              </a:solidFill>
              <a:latin typeface="Silom"/>
              <a:cs typeface="Silom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6316" y="3402274"/>
            <a:ext cx="2868286" cy="50741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Un caso ESPECIAL</a:t>
            </a:r>
          </a:p>
        </p:txBody>
      </p:sp>
      <p:pic>
        <p:nvPicPr>
          <p:cNvPr id="4" name="Imagen 3" descr="Captura de pantalla 2017-03-30 a las 12.06.17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5" y="5811619"/>
            <a:ext cx="3368524" cy="88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91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máquina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Tareas</a:t>
            </a:r>
            <a:r>
              <a:rPr lang="es-ES" dirty="0"/>
              <a:t>:</a:t>
            </a:r>
          </a:p>
          <a:p>
            <a:endParaRPr lang="es-ES" dirty="0"/>
          </a:p>
          <a:p>
            <a:pPr marL="914400" lvl="2" indent="0">
              <a:buNone/>
            </a:pP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d) Adaptar el </a:t>
            </a:r>
            <a:r>
              <a:rPr lang="es-ES_tradnl" altLang="es-ES" sz="2000" b="1" dirty="0" err="1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procedure</a:t>
            </a:r>
            <a:r>
              <a:rPr lang="es-ES_tradnl" altLang="es-ES" sz="20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altLang="es-ES" sz="2000" dirty="0" err="1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agregarAlFinal</a:t>
            </a:r>
            <a:r>
              <a:rPr lang="es-ES_tradnl" altLang="es-ES" sz="20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para que se agregué el producto y su cantidad total a la lista </a:t>
            </a:r>
            <a:r>
              <a:rPr lang="es-ES_tradnl" altLang="es-ES" sz="2400" dirty="0" err="1">
                <a:latin typeface="Calibri" panose="020F0502020204030204" pitchFamily="34" charset="0"/>
                <a:cs typeface="Courier New" panose="02070309020205020404" pitchFamily="49" charset="0"/>
              </a:rPr>
              <a:t>TotalesPorProducto</a:t>
            </a:r>
            <a:endParaRPr lang="es-ES_tradnl" altLang="es-E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es-ES_tradnl" altLang="es-E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45166"/>
          <a:stretch/>
        </p:blipFill>
        <p:spPr>
          <a:xfrm>
            <a:off x="597599" y="5121088"/>
            <a:ext cx="1035424" cy="17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10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máquina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Tareas</a:t>
            </a:r>
            <a:r>
              <a:rPr lang="es-ES" dirty="0"/>
              <a:t>:</a:t>
            </a:r>
          </a:p>
          <a:p>
            <a:endParaRPr lang="es-ES" dirty="0"/>
          </a:p>
          <a:p>
            <a:pPr marL="914400" lvl="2" indent="0">
              <a:buNone/>
            </a:pP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e) Adaptar el módulo </a:t>
            </a:r>
            <a:r>
              <a:rPr lang="es-AR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Determinar_minimo</a:t>
            </a:r>
            <a:r>
              <a:rPr lang="es-AR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que retorne el producto con menor código y su cantidad.</a:t>
            </a:r>
          </a:p>
          <a:p>
            <a:pPr marL="914400" lvl="2" indent="0">
              <a:buNone/>
            </a:pPr>
            <a:endParaRPr lang="es-ES_tradnl" altLang="es-E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s-ES" sz="32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3011"/>
          <a:stretch/>
        </p:blipFill>
        <p:spPr>
          <a:xfrm>
            <a:off x="632817" y="5484476"/>
            <a:ext cx="1081221" cy="137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2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máquina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Tareas</a:t>
            </a:r>
            <a:r>
              <a:rPr lang="es-ES" dirty="0"/>
              <a:t>:</a:t>
            </a:r>
          </a:p>
          <a:p>
            <a:endParaRPr lang="es-ES" dirty="0"/>
          </a:p>
          <a:p>
            <a:pPr marL="914400" lvl="2" indent="0">
              <a:buNone/>
            </a:pP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f) Realizar un módulo que haga un </a:t>
            </a:r>
            <a:r>
              <a:rPr lang="es-ES_tradnl" altLang="es-ES" sz="24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merge</a:t>
            </a:r>
            <a:r>
              <a:rPr lang="es-ES_tradnl" altLang="es-ES" sz="2400" b="1" dirty="0">
                <a:latin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entre las 2 listas de ventas, acumulando las ventas de cada producto. Utilizar los módulos implementados en d) y e).</a:t>
            </a:r>
          </a:p>
          <a:p>
            <a:pPr marL="914400" lvl="2" indent="0">
              <a:buNone/>
            </a:pPr>
            <a:endParaRPr lang="es-ES_tradnl" altLang="es-E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3"/>
            <a:r>
              <a:rPr lang="es-AR" sz="2400" dirty="0">
                <a:latin typeface="Calibri" panose="020F0502020204030204" pitchFamily="34" charset="0"/>
                <a:cs typeface="Courier New" panose="02070309020205020404" pitchFamily="49" charset="0"/>
              </a:rPr>
              <a:t>El módulo se llamará </a:t>
            </a:r>
            <a:r>
              <a:rPr lang="es-AR" sz="22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mergeAcumulador</a:t>
            </a:r>
            <a:endParaRPr lang="es-AR" sz="22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ES" sz="32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pic>
        <p:nvPicPr>
          <p:cNvPr id="8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53542"/>
          <a:stretch/>
        </p:blipFill>
        <p:spPr>
          <a:xfrm>
            <a:off x="173175" y="5454210"/>
            <a:ext cx="1059086" cy="1403790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3011"/>
          <a:stretch/>
        </p:blipFill>
        <p:spPr>
          <a:xfrm>
            <a:off x="1344759" y="5510861"/>
            <a:ext cx="1060450" cy="134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44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53542"/>
          <a:stretch/>
        </p:blipFill>
        <p:spPr>
          <a:xfrm>
            <a:off x="173175" y="5454210"/>
            <a:ext cx="1059086" cy="1403790"/>
          </a:xfrm>
          <a:prstGeom prst="rect">
            <a:avLst/>
          </a:prstGeom>
        </p:spPr>
      </p:pic>
      <p:pic>
        <p:nvPicPr>
          <p:cNvPr id="18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3011"/>
          <a:stretch/>
        </p:blipFill>
        <p:spPr>
          <a:xfrm>
            <a:off x="1344759" y="5510861"/>
            <a:ext cx="1060450" cy="134713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máquina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Tareas</a:t>
            </a:r>
            <a:r>
              <a:rPr lang="es-ES" dirty="0"/>
              <a:t>:</a:t>
            </a:r>
          </a:p>
          <a:p>
            <a:endParaRPr lang="es-ES" dirty="0"/>
          </a:p>
          <a:p>
            <a:pPr marL="914400" lvl="2" indent="0">
              <a:buNone/>
            </a:pP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e) En el programa principal invocar al módulo </a:t>
            </a:r>
            <a:r>
              <a:rPr lang="es-ES_tradnl" altLang="es-ES" sz="24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mergeAcumulador</a:t>
            </a: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 enviándole las 2 listas creadas previamente. Imprimir en pantalla el resultado.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817B317-B6B9-4616-BD67-653AE4371307}"/>
              </a:ext>
            </a:extLst>
          </p:cNvPr>
          <p:cNvSpPr txBox="1"/>
          <p:nvPr/>
        </p:nvSpPr>
        <p:spPr>
          <a:xfrm>
            <a:off x="457200" y="4560570"/>
            <a:ext cx="11395710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400" dirty="0"/>
              <a:t>Enviar a través de la Mensajería de Ideas, el archivo </a:t>
            </a:r>
            <a:r>
              <a:rPr lang="es-ES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ProgramaAcumulador.pas</a:t>
            </a:r>
            <a:r>
              <a:rPr lang="es-ES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400" dirty="0"/>
              <a:t>al docente asignado al grupo.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2476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n 81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778" r="54803" b="61718"/>
          <a:stretch/>
        </p:blipFill>
        <p:spPr>
          <a:xfrm>
            <a:off x="0" y="485144"/>
            <a:ext cx="4977240" cy="3766994"/>
          </a:xfrm>
          <a:prstGeom prst="rect">
            <a:avLst/>
          </a:prstGeom>
        </p:spPr>
      </p:pic>
      <p:sp>
        <p:nvSpPr>
          <p:cNvPr id="33" name="Título 1"/>
          <p:cNvSpPr txBox="1">
            <a:spLocks/>
          </p:cNvSpPr>
          <p:nvPr/>
        </p:nvSpPr>
        <p:spPr>
          <a:xfrm>
            <a:off x="851383" y="627832"/>
            <a:ext cx="3757854" cy="1954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>
                <a:solidFill>
                  <a:srgbClr val="4B0000"/>
                </a:solidFill>
                <a:cs typeface="Kohinoor Devanagari Book"/>
              </a:rPr>
              <a:t>Supongamos que se conocen las ventas de productos de dos sucursales de una cadena de Supermercado ordenadas por producto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6871778" y="2311563"/>
            <a:ext cx="1643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Ventas Sucursal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6867208" y="4347461"/>
            <a:ext cx="1643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Ventas Sucursal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36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5911622" y="2216642"/>
            <a:ext cx="1035423" cy="2971800"/>
          </a:xfrm>
          <a:prstGeom prst="rect">
            <a:avLst/>
          </a:prstGeom>
        </p:spPr>
      </p:pic>
      <p:grpSp>
        <p:nvGrpSpPr>
          <p:cNvPr id="58" name="Agrupar 57"/>
          <p:cNvGrpSpPr/>
          <p:nvPr/>
        </p:nvGrpSpPr>
        <p:grpSpPr>
          <a:xfrm rot="16200000">
            <a:off x="8141244" y="2253629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9" name="Rectángulo redondeado 58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ectángulo 59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Leche   4</a:t>
              </a:r>
            </a:p>
          </p:txBody>
        </p:sp>
      </p:grpSp>
      <p:grpSp>
        <p:nvGrpSpPr>
          <p:cNvPr id="61" name="Agrupar 60"/>
          <p:cNvGrpSpPr/>
          <p:nvPr/>
        </p:nvGrpSpPr>
        <p:grpSpPr>
          <a:xfrm rot="16200000">
            <a:off x="8722655" y="2255427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2" name="Rectángulo redondeado 61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ectángulo 62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Leche   2</a:t>
              </a:r>
            </a:p>
          </p:txBody>
        </p:sp>
      </p:grpSp>
      <p:grpSp>
        <p:nvGrpSpPr>
          <p:cNvPr id="64" name="Agrupar 63"/>
          <p:cNvGrpSpPr/>
          <p:nvPr/>
        </p:nvGrpSpPr>
        <p:grpSpPr>
          <a:xfrm rot="16200000">
            <a:off x="9312584" y="2269696"/>
            <a:ext cx="1583990" cy="539999"/>
            <a:chOff x="2890257" y="505119"/>
            <a:chExt cx="1374951" cy="673493"/>
          </a:xfrm>
          <a:solidFill>
            <a:schemeClr val="accent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5" name="Rectángulo redondeado 64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ángulo 65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Yerba   5</a:t>
              </a:r>
            </a:p>
          </p:txBody>
        </p:sp>
      </p:grpSp>
      <p:sp>
        <p:nvSpPr>
          <p:cNvPr id="67" name="Rectángulo 66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8" name="Agrupar 67"/>
          <p:cNvGrpSpPr/>
          <p:nvPr/>
        </p:nvGrpSpPr>
        <p:grpSpPr>
          <a:xfrm rot="16200000">
            <a:off x="8749581" y="4208471"/>
            <a:ext cx="1583990" cy="539999"/>
            <a:chOff x="1005328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9" name="Rectángulo redondeado 68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Rectángulo 69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Leche   54</a:t>
              </a:r>
            </a:p>
          </p:txBody>
        </p:sp>
      </p:grpSp>
      <p:grpSp>
        <p:nvGrpSpPr>
          <p:cNvPr id="71" name="Agrupar 70"/>
          <p:cNvGrpSpPr/>
          <p:nvPr/>
        </p:nvGrpSpPr>
        <p:grpSpPr>
          <a:xfrm rot="16200000">
            <a:off x="9352965" y="4210269"/>
            <a:ext cx="1583990" cy="539999"/>
            <a:chOff x="1446557" y="505119"/>
            <a:chExt cx="1374951" cy="673493"/>
          </a:xfrm>
          <a:solidFill>
            <a:schemeClr val="accent4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2" name="Rectángulo redondeado 71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ectángulo 72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1700" kern="1200" dirty="0"/>
                <a:t>Manteca   3</a:t>
              </a:r>
              <a:endParaRPr lang="hu-HU" sz="1700" kern="1200" dirty="0"/>
            </a:p>
          </p:txBody>
        </p:sp>
      </p:grpSp>
      <p:grpSp>
        <p:nvGrpSpPr>
          <p:cNvPr id="74" name="Agrupar 73"/>
          <p:cNvGrpSpPr/>
          <p:nvPr/>
        </p:nvGrpSpPr>
        <p:grpSpPr>
          <a:xfrm rot="16200000">
            <a:off x="9942894" y="4224538"/>
            <a:ext cx="1583990" cy="539999"/>
            <a:chOff x="4333956" y="505119"/>
            <a:chExt cx="1374951" cy="673493"/>
          </a:xfrm>
          <a:solidFill>
            <a:schemeClr val="accent4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5" name="Rectángulo redondeado 74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Rectángulo 75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Manteca   2</a:t>
              </a:r>
            </a:p>
          </p:txBody>
        </p:sp>
      </p:grpSp>
      <p:sp>
        <p:nvSpPr>
          <p:cNvPr id="77" name="Rectángulo 76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8" name="Agrupar 77"/>
          <p:cNvGrpSpPr/>
          <p:nvPr/>
        </p:nvGrpSpPr>
        <p:grpSpPr>
          <a:xfrm rot="16200000">
            <a:off x="8158080" y="4208471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79" name="Rectángulo redondeado 78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ángulo 79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Azúcar   3</a:t>
              </a:r>
            </a:p>
          </p:txBody>
        </p:sp>
      </p:grpSp>
      <p:grpSp>
        <p:nvGrpSpPr>
          <p:cNvPr id="83" name="Agrupar 82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84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85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ESPECIAL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pic>
        <p:nvPicPr>
          <p:cNvPr id="37" name="Marcador de contenido 3">
            <a:extLst>
              <a:ext uri="{FF2B5EF4-FFF2-40B4-BE49-F238E27FC236}">
                <a16:creationId xmlns:a16="http://schemas.microsoft.com/office/drawing/2014/main" id="{AF2F6B23-E67B-4502-89D2-BC431E3AA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12769"/>
          <a:stretch/>
        </p:blipFill>
        <p:spPr>
          <a:xfrm>
            <a:off x="4810202" y="2216642"/>
            <a:ext cx="1018421" cy="2988713"/>
          </a:xfrm>
        </p:spPr>
      </p:pic>
    </p:spTree>
    <p:extLst>
      <p:ext uri="{BB962C8B-B14F-4D97-AF65-F5344CB8AC3E}">
        <p14:creationId xmlns:p14="http://schemas.microsoft.com/office/powerpoint/2010/main" val="173581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n 38" descr="55480-O86KUM.eps">
            <a:extLst>
              <a:ext uri="{FF2B5EF4-FFF2-40B4-BE49-F238E27FC236}">
                <a16:creationId xmlns:a16="http://schemas.microsoft.com/office/drawing/2014/main" id="{A402C3A5-9793-4BB1-A965-C8EA7030C7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4" t="7282" r="7776" b="74408"/>
          <a:stretch/>
        </p:blipFill>
        <p:spPr>
          <a:xfrm>
            <a:off x="37600" y="16842"/>
            <a:ext cx="5413631" cy="3126892"/>
          </a:xfrm>
          <a:prstGeom prst="rect">
            <a:avLst/>
          </a:prstGeom>
        </p:spPr>
      </p:pic>
      <p:sp>
        <p:nvSpPr>
          <p:cNvPr id="33" name="Título 1"/>
          <p:cNvSpPr txBox="1">
            <a:spLocks/>
          </p:cNvSpPr>
          <p:nvPr/>
        </p:nvSpPr>
        <p:spPr>
          <a:xfrm>
            <a:off x="1133149" y="214960"/>
            <a:ext cx="3421279" cy="1669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>
                <a:solidFill>
                  <a:srgbClr val="4B0000"/>
                </a:solidFill>
                <a:latin typeface="Kohinoor Devanagari Book"/>
                <a:cs typeface="Kohinoor Devanagari Book"/>
              </a:rPr>
              <a:t>Queremos conocer la cantidad total de unidades vendidas de cada producto</a:t>
            </a:r>
          </a:p>
        </p:txBody>
      </p:sp>
      <p:grpSp>
        <p:nvGrpSpPr>
          <p:cNvPr id="58" name="Agrupar 57"/>
          <p:cNvGrpSpPr/>
          <p:nvPr/>
        </p:nvGrpSpPr>
        <p:grpSpPr>
          <a:xfrm rot="16200000">
            <a:off x="8125676" y="2261923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9" name="Rectángulo redondeado 58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ectángulo 59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Leche   4</a:t>
              </a:r>
            </a:p>
          </p:txBody>
        </p:sp>
      </p:grpSp>
      <p:grpSp>
        <p:nvGrpSpPr>
          <p:cNvPr id="61" name="Agrupar 60"/>
          <p:cNvGrpSpPr/>
          <p:nvPr/>
        </p:nvGrpSpPr>
        <p:grpSpPr>
          <a:xfrm rot="16200000">
            <a:off x="8722655" y="2255427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2" name="Rectángulo redondeado 61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ectángulo 62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Leche   2</a:t>
              </a:r>
            </a:p>
          </p:txBody>
        </p:sp>
      </p:grpSp>
      <p:grpSp>
        <p:nvGrpSpPr>
          <p:cNvPr id="64" name="Agrupar 63"/>
          <p:cNvGrpSpPr/>
          <p:nvPr/>
        </p:nvGrpSpPr>
        <p:grpSpPr>
          <a:xfrm rot="16200000">
            <a:off x="9312584" y="2269696"/>
            <a:ext cx="1583990" cy="539999"/>
            <a:chOff x="2890257" y="505119"/>
            <a:chExt cx="1374951" cy="673493"/>
          </a:xfrm>
          <a:solidFill>
            <a:schemeClr val="accent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5" name="Rectángulo redondeado 64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ángulo 65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Yerba   7</a:t>
              </a:r>
            </a:p>
          </p:txBody>
        </p:sp>
      </p:grpSp>
      <p:sp>
        <p:nvSpPr>
          <p:cNvPr id="67" name="Rectángulo 66"/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8" name="Agrupar 67"/>
          <p:cNvGrpSpPr/>
          <p:nvPr/>
        </p:nvGrpSpPr>
        <p:grpSpPr>
          <a:xfrm rot="16200000">
            <a:off x="8749581" y="4208471"/>
            <a:ext cx="1583990" cy="539999"/>
            <a:chOff x="1005328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9" name="Rectángulo redondeado 68"/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Rectángulo 69"/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Leche   5</a:t>
              </a:r>
            </a:p>
          </p:txBody>
        </p:sp>
      </p:grpSp>
      <p:grpSp>
        <p:nvGrpSpPr>
          <p:cNvPr id="71" name="Agrupar 70"/>
          <p:cNvGrpSpPr/>
          <p:nvPr/>
        </p:nvGrpSpPr>
        <p:grpSpPr>
          <a:xfrm rot="16200000">
            <a:off x="9352965" y="4210269"/>
            <a:ext cx="1583990" cy="539999"/>
            <a:chOff x="1446557" y="505119"/>
            <a:chExt cx="1374951" cy="673493"/>
          </a:xfrm>
          <a:solidFill>
            <a:schemeClr val="accent4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2" name="Rectángulo redondeado 71"/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ectángulo 72"/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1700" kern="1200" dirty="0"/>
                <a:t>Manteca   3</a:t>
              </a:r>
              <a:endParaRPr lang="hu-HU" sz="1700" kern="1200" dirty="0"/>
            </a:p>
          </p:txBody>
        </p:sp>
      </p:grpSp>
      <p:grpSp>
        <p:nvGrpSpPr>
          <p:cNvPr id="74" name="Agrupar 73"/>
          <p:cNvGrpSpPr/>
          <p:nvPr/>
        </p:nvGrpSpPr>
        <p:grpSpPr>
          <a:xfrm rot="16200000">
            <a:off x="9942894" y="4224538"/>
            <a:ext cx="1583990" cy="539999"/>
            <a:chOff x="4333956" y="505119"/>
            <a:chExt cx="1374951" cy="673493"/>
          </a:xfrm>
          <a:solidFill>
            <a:schemeClr val="accent4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5" name="Rectángulo redondeado 74"/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Rectángulo 75"/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Manteca   2</a:t>
              </a:r>
            </a:p>
          </p:txBody>
        </p:sp>
      </p:grpSp>
      <p:sp>
        <p:nvSpPr>
          <p:cNvPr id="77" name="Rectángulo 76"/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8" name="Agrupar 77"/>
          <p:cNvGrpSpPr/>
          <p:nvPr/>
        </p:nvGrpSpPr>
        <p:grpSpPr>
          <a:xfrm rot="16200000">
            <a:off x="8158080" y="4208470"/>
            <a:ext cx="1583991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79" name="Rectángulo redondeado 78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ángulo 79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Azúcar   3</a:t>
              </a:r>
            </a:p>
          </p:txBody>
        </p:sp>
      </p:grpSp>
      <p:grpSp>
        <p:nvGrpSpPr>
          <p:cNvPr id="83" name="Agrupar 82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84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85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ESPECIAL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pic>
        <p:nvPicPr>
          <p:cNvPr id="37" name="Marcador de contenido 3">
            <a:extLst>
              <a:ext uri="{FF2B5EF4-FFF2-40B4-BE49-F238E27FC236}">
                <a16:creationId xmlns:a16="http://schemas.microsoft.com/office/drawing/2014/main" id="{E8B686B9-BAED-4E67-980B-20914635B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12769"/>
          <a:stretch/>
        </p:blipFill>
        <p:spPr>
          <a:xfrm>
            <a:off x="5456397" y="45783"/>
            <a:ext cx="952231" cy="2893792"/>
          </a:xfr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D8BEF999-A7AA-4E52-A26C-B6E2D7B0530C}"/>
              </a:ext>
            </a:extLst>
          </p:cNvPr>
          <p:cNvGrpSpPr/>
          <p:nvPr/>
        </p:nvGrpSpPr>
        <p:grpSpPr>
          <a:xfrm>
            <a:off x="1973520" y="3768461"/>
            <a:ext cx="3095983" cy="1756525"/>
            <a:chOff x="396180" y="3722741"/>
            <a:chExt cx="3095983" cy="1756525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DB59338-42F4-4EA2-9202-F0F00D536B04}"/>
                </a:ext>
              </a:extLst>
            </p:cNvPr>
            <p:cNvSpPr/>
            <p:nvPr/>
          </p:nvSpPr>
          <p:spPr>
            <a:xfrm>
              <a:off x="396180" y="5393654"/>
              <a:ext cx="3095983" cy="856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0" name="Agrupar 57">
              <a:extLst>
                <a:ext uri="{FF2B5EF4-FFF2-40B4-BE49-F238E27FC236}">
                  <a16:creationId xmlns:a16="http://schemas.microsoft.com/office/drawing/2014/main" id="{5E9D4AAA-386F-4752-AF4B-785C9B44D3A5}"/>
                </a:ext>
              </a:extLst>
            </p:cNvPr>
            <p:cNvGrpSpPr/>
            <p:nvPr/>
          </p:nvGrpSpPr>
          <p:grpSpPr>
            <a:xfrm rot="16200000">
              <a:off x="516334" y="4252513"/>
              <a:ext cx="1583990" cy="539999"/>
              <a:chOff x="2480412" y="0"/>
              <a:chExt cx="1399894" cy="656610"/>
            </a:xfrm>
            <a:solidFill>
              <a:srgbClr val="92456C"/>
            </a:solidFill>
            <a:effectLst>
              <a:reflection stA="41000" endPos="23000" dist="38100" dir="5400000" sy="-100000" algn="bl" rotWithShape="0"/>
            </a:effectLst>
          </p:grpSpPr>
          <p:sp>
            <p:nvSpPr>
              <p:cNvPr id="41" name="Rectángulo redondeado 58">
                <a:extLst>
                  <a:ext uri="{FF2B5EF4-FFF2-40B4-BE49-F238E27FC236}">
                    <a16:creationId xmlns:a16="http://schemas.microsoft.com/office/drawing/2014/main" id="{B9E9B51A-C4F1-4BF4-AF1B-61D75F5631D9}"/>
                  </a:ext>
                </a:extLst>
              </p:cNvPr>
              <p:cNvSpPr/>
              <p:nvPr/>
            </p:nvSpPr>
            <p:spPr>
              <a:xfrm>
                <a:off x="2480412" y="0"/>
                <a:ext cx="1399894" cy="656610"/>
              </a:xfrm>
              <a:prstGeom prst="roundRect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6859244B-CBB4-438B-8665-CB4719F8BBEE}"/>
                  </a:ext>
                </a:extLst>
              </p:cNvPr>
              <p:cNvSpPr/>
              <p:nvPr/>
            </p:nvSpPr>
            <p:spPr>
              <a:xfrm>
                <a:off x="2512465" y="32053"/>
                <a:ext cx="1335788" cy="592504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_tradnl" sz="1600" kern="1200" dirty="0"/>
                  <a:t>Leche   11</a:t>
                </a:r>
              </a:p>
            </p:txBody>
          </p:sp>
        </p:grpSp>
        <p:grpSp>
          <p:nvGrpSpPr>
            <p:cNvPr id="43" name="Agrupar 63">
              <a:extLst>
                <a:ext uri="{FF2B5EF4-FFF2-40B4-BE49-F238E27FC236}">
                  <a16:creationId xmlns:a16="http://schemas.microsoft.com/office/drawing/2014/main" id="{6AC79A26-2323-4A40-9EF4-022A5E438F9E}"/>
                </a:ext>
              </a:extLst>
            </p:cNvPr>
            <p:cNvGrpSpPr/>
            <p:nvPr/>
          </p:nvGrpSpPr>
          <p:grpSpPr>
            <a:xfrm rot="16200000">
              <a:off x="1917605" y="4255680"/>
              <a:ext cx="1583990" cy="539999"/>
              <a:chOff x="2890257" y="505119"/>
              <a:chExt cx="1374951" cy="673493"/>
            </a:xfrm>
            <a:solidFill>
              <a:schemeClr val="accent6"/>
            </a:solidFill>
            <a:effectLst>
              <a:reflection blurRad="6350" stA="44000" endA="300" endPos="28000" dist="38100" dir="5400000" sy="-100000" algn="bl" rotWithShape="0"/>
            </a:effectLst>
          </p:grpSpPr>
          <p:sp>
            <p:nvSpPr>
              <p:cNvPr id="44" name="Rectángulo redondeado 64">
                <a:extLst>
                  <a:ext uri="{FF2B5EF4-FFF2-40B4-BE49-F238E27FC236}">
                    <a16:creationId xmlns:a16="http://schemas.microsoft.com/office/drawing/2014/main" id="{0BC4976F-9FA9-408F-AA64-A9D762746687}"/>
                  </a:ext>
                </a:extLst>
              </p:cNvPr>
              <p:cNvSpPr/>
              <p:nvPr/>
            </p:nvSpPr>
            <p:spPr>
              <a:xfrm>
                <a:off x="2890257" y="505119"/>
                <a:ext cx="1374951" cy="673493"/>
              </a:xfrm>
              <a:prstGeom prst="roundRect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277FB86E-5937-496E-B72C-3CAEDD76C713}"/>
                  </a:ext>
                </a:extLst>
              </p:cNvPr>
              <p:cNvSpPr/>
              <p:nvPr/>
            </p:nvSpPr>
            <p:spPr>
              <a:xfrm>
                <a:off x="2923134" y="537996"/>
                <a:ext cx="1309197" cy="607739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_tradnl" sz="1700" kern="1200" dirty="0"/>
                  <a:t>Yerba   7</a:t>
                </a:r>
              </a:p>
            </p:txBody>
          </p:sp>
        </p:grpSp>
        <p:grpSp>
          <p:nvGrpSpPr>
            <p:cNvPr id="46" name="Agrupar 70">
              <a:extLst>
                <a:ext uri="{FF2B5EF4-FFF2-40B4-BE49-F238E27FC236}">
                  <a16:creationId xmlns:a16="http://schemas.microsoft.com/office/drawing/2014/main" id="{99917502-7C86-4350-8918-CB04A94B75B7}"/>
                </a:ext>
              </a:extLst>
            </p:cNvPr>
            <p:cNvGrpSpPr/>
            <p:nvPr/>
          </p:nvGrpSpPr>
          <p:grpSpPr>
            <a:xfrm rot="16200000">
              <a:off x="1227563" y="4244739"/>
              <a:ext cx="1583990" cy="539999"/>
              <a:chOff x="1446557" y="505119"/>
              <a:chExt cx="1374951" cy="673493"/>
            </a:xfrm>
            <a:solidFill>
              <a:schemeClr val="accent4"/>
            </a:solidFill>
            <a:effectLst>
              <a:reflection blurRad="6350" stA="44000" endA="300" endPos="28000" dist="38100" dir="5400000" sy="-100000" algn="bl" rotWithShape="0"/>
            </a:effectLst>
          </p:grpSpPr>
          <p:sp>
            <p:nvSpPr>
              <p:cNvPr id="47" name="Rectángulo redondeado 71">
                <a:extLst>
                  <a:ext uri="{FF2B5EF4-FFF2-40B4-BE49-F238E27FC236}">
                    <a16:creationId xmlns:a16="http://schemas.microsoft.com/office/drawing/2014/main" id="{43AA1EA7-8932-4EBD-AE5D-19BB30B86B57}"/>
                  </a:ext>
                </a:extLst>
              </p:cNvPr>
              <p:cNvSpPr/>
              <p:nvPr/>
            </p:nvSpPr>
            <p:spPr>
              <a:xfrm>
                <a:off x="1446557" y="505119"/>
                <a:ext cx="1374951" cy="673493"/>
              </a:xfrm>
              <a:prstGeom prst="roundRect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1319A0D9-0BA3-46B6-8C8E-E0D18311EB65}"/>
                  </a:ext>
                </a:extLst>
              </p:cNvPr>
              <p:cNvSpPr/>
              <p:nvPr/>
            </p:nvSpPr>
            <p:spPr>
              <a:xfrm>
                <a:off x="1469515" y="537995"/>
                <a:ext cx="1309197" cy="607739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AR" sz="1700" kern="1200" dirty="0"/>
                  <a:t>Manteca   5</a:t>
                </a:r>
                <a:endParaRPr lang="hu-HU" sz="1700" kern="1200" dirty="0"/>
              </a:p>
            </p:txBody>
          </p:sp>
        </p:grpSp>
        <p:grpSp>
          <p:nvGrpSpPr>
            <p:cNvPr id="49" name="Agrupar 77">
              <a:extLst>
                <a:ext uri="{FF2B5EF4-FFF2-40B4-BE49-F238E27FC236}">
                  <a16:creationId xmlns:a16="http://schemas.microsoft.com/office/drawing/2014/main" id="{1A757768-6EEA-42B4-B8C3-F8B524071E4C}"/>
                </a:ext>
              </a:extLst>
            </p:cNvPr>
            <p:cNvGrpSpPr/>
            <p:nvPr/>
          </p:nvGrpSpPr>
          <p:grpSpPr>
            <a:xfrm rot="16200000">
              <a:off x="-137001" y="4255922"/>
              <a:ext cx="1606362" cy="539999"/>
              <a:chOff x="0" y="0"/>
              <a:chExt cx="1399894" cy="656610"/>
            </a:xfrm>
            <a:solidFill>
              <a:srgbClr val="2E75B6"/>
            </a:solidFill>
            <a:effectLst>
              <a:reflection stA="41000" endPos="23000" dist="38100" dir="5400000" sy="-100000" algn="bl" rotWithShape="0"/>
            </a:effectLst>
          </p:grpSpPr>
          <p:sp>
            <p:nvSpPr>
              <p:cNvPr id="50" name="Rectángulo redondeado 78">
                <a:extLst>
                  <a:ext uri="{FF2B5EF4-FFF2-40B4-BE49-F238E27FC236}">
                    <a16:creationId xmlns:a16="http://schemas.microsoft.com/office/drawing/2014/main" id="{B58C5AF3-1420-40C8-9520-36BBF0CEAE85}"/>
                  </a:ext>
                </a:extLst>
              </p:cNvPr>
              <p:cNvSpPr/>
              <p:nvPr/>
            </p:nvSpPr>
            <p:spPr>
              <a:xfrm>
                <a:off x="0" y="0"/>
                <a:ext cx="1399894" cy="656610"/>
              </a:xfrm>
              <a:prstGeom prst="roundRect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3F6B9F78-A47E-4F0F-86F9-CA28DB9315C1}"/>
                  </a:ext>
                </a:extLst>
              </p:cNvPr>
              <p:cNvSpPr/>
              <p:nvPr/>
            </p:nvSpPr>
            <p:spPr>
              <a:xfrm>
                <a:off x="32053" y="32053"/>
                <a:ext cx="1335788" cy="592504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_tradnl" sz="1600" kern="1200" dirty="0"/>
                  <a:t>Azúcar   3</a:t>
                </a:r>
              </a:p>
            </p:txBody>
          </p:sp>
        </p:grpSp>
      </p:grp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49C28F1-9700-47D8-B43D-F36ADC3148DF}"/>
              </a:ext>
            </a:extLst>
          </p:cNvPr>
          <p:cNvSpPr txBox="1"/>
          <p:nvPr/>
        </p:nvSpPr>
        <p:spPr>
          <a:xfrm>
            <a:off x="116222" y="4704517"/>
            <a:ext cx="163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Totales por Producto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FBEC05AD-CD5C-4827-8020-6DAAE5EC4824}"/>
              </a:ext>
            </a:extLst>
          </p:cNvPr>
          <p:cNvSpPr txBox="1"/>
          <p:nvPr/>
        </p:nvSpPr>
        <p:spPr>
          <a:xfrm>
            <a:off x="6920954" y="3030034"/>
            <a:ext cx="1643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Ventas Sucursal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F15CF94-DAB8-4CEA-B831-1E9BB489B676}"/>
              </a:ext>
            </a:extLst>
          </p:cNvPr>
          <p:cNvSpPr txBox="1"/>
          <p:nvPr/>
        </p:nvSpPr>
        <p:spPr>
          <a:xfrm>
            <a:off x="7007884" y="4347461"/>
            <a:ext cx="1643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Ventas Sucursal</a:t>
            </a:r>
          </a:p>
          <a:p>
            <a:pPr algn="ctr"/>
            <a:r>
              <a:rPr lang="es-ES" dirty="0"/>
              <a:t>2</a:t>
            </a:r>
          </a:p>
        </p:txBody>
      </p:sp>
      <p:pic>
        <p:nvPicPr>
          <p:cNvPr id="55" name="Marcador de contenido 3">
            <a:extLst>
              <a:ext uri="{FF2B5EF4-FFF2-40B4-BE49-F238E27FC236}">
                <a16:creationId xmlns:a16="http://schemas.microsoft.com/office/drawing/2014/main" id="{3D28CAFB-16C7-4E9C-9871-7EB6C172AA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444813" y="62696"/>
            <a:ext cx="1035423" cy="287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6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n 120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4" t="7282" r="7776" b="74408"/>
          <a:stretch/>
        </p:blipFill>
        <p:spPr>
          <a:xfrm>
            <a:off x="456641" y="385261"/>
            <a:ext cx="4395185" cy="185045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6094" y="757556"/>
            <a:ext cx="3910003" cy="712143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rgbClr val="FFFFFF"/>
                </a:solidFill>
                <a:latin typeface="Kohinoor Devanagari Book"/>
                <a:cs typeface="Kohinoor Devanagari Book"/>
              </a:rPr>
              <a:t>Comenzamos a trabajar…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12769"/>
          <a:stretch/>
        </p:blipFill>
        <p:spPr>
          <a:xfrm>
            <a:off x="4672770" y="2120378"/>
            <a:ext cx="1035424" cy="3146612"/>
          </a:xfrm>
        </p:spPr>
      </p:pic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074533" y="2238111"/>
            <a:ext cx="1035423" cy="2971800"/>
          </a:xfrm>
          <a:prstGeom prst="rect">
            <a:avLst/>
          </a:prstGeom>
        </p:spPr>
      </p:pic>
      <p:grpSp>
        <p:nvGrpSpPr>
          <p:cNvPr id="122" name="Agrupar 121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123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124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ESPECIAL</a:t>
              </a:r>
            </a:p>
          </p:txBody>
        </p:sp>
      </p:grp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grpSp>
        <p:nvGrpSpPr>
          <p:cNvPr id="39" name="Agrupar 57">
            <a:extLst>
              <a:ext uri="{FF2B5EF4-FFF2-40B4-BE49-F238E27FC236}">
                <a16:creationId xmlns:a16="http://schemas.microsoft.com/office/drawing/2014/main" id="{F73355B2-776F-4F0D-B4E1-2E20B250D112}"/>
              </a:ext>
            </a:extLst>
          </p:cNvPr>
          <p:cNvGrpSpPr/>
          <p:nvPr/>
        </p:nvGrpSpPr>
        <p:grpSpPr>
          <a:xfrm rot="16200000">
            <a:off x="8754326" y="2261923"/>
            <a:ext cx="1583990" cy="53999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40" name="Rectángulo redondeado 58">
              <a:extLst>
                <a:ext uri="{FF2B5EF4-FFF2-40B4-BE49-F238E27FC236}">
                  <a16:creationId xmlns:a16="http://schemas.microsoft.com/office/drawing/2014/main" id="{94E2BBA4-3919-418E-8C77-B1CE6690AAA7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E5C36DA7-99CC-400B-BF15-382E85CDCCC3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Leche   4</a:t>
              </a:r>
            </a:p>
          </p:txBody>
        </p:sp>
      </p:grpSp>
      <p:grpSp>
        <p:nvGrpSpPr>
          <p:cNvPr id="42" name="Agrupar 60">
            <a:extLst>
              <a:ext uri="{FF2B5EF4-FFF2-40B4-BE49-F238E27FC236}">
                <a16:creationId xmlns:a16="http://schemas.microsoft.com/office/drawing/2014/main" id="{214BAB44-2430-4E5D-B54C-6301407B2233}"/>
              </a:ext>
            </a:extLst>
          </p:cNvPr>
          <p:cNvGrpSpPr/>
          <p:nvPr/>
        </p:nvGrpSpPr>
        <p:grpSpPr>
          <a:xfrm rot="16200000">
            <a:off x="9351305" y="2255427"/>
            <a:ext cx="1583990" cy="539999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3" name="Rectángulo redondeado 61">
              <a:extLst>
                <a:ext uri="{FF2B5EF4-FFF2-40B4-BE49-F238E27FC236}">
                  <a16:creationId xmlns:a16="http://schemas.microsoft.com/office/drawing/2014/main" id="{AFAE2D7F-A9CD-47E7-B568-DB8C58CF79E2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2DC4306A-E63F-42ED-996E-026CDC9C23ED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Leche   2</a:t>
              </a:r>
            </a:p>
          </p:txBody>
        </p:sp>
      </p:grpSp>
      <p:grpSp>
        <p:nvGrpSpPr>
          <p:cNvPr id="45" name="Agrupar 63">
            <a:extLst>
              <a:ext uri="{FF2B5EF4-FFF2-40B4-BE49-F238E27FC236}">
                <a16:creationId xmlns:a16="http://schemas.microsoft.com/office/drawing/2014/main" id="{BFDE2DFA-A1AB-409F-AF89-E81F33480B5B}"/>
              </a:ext>
            </a:extLst>
          </p:cNvPr>
          <p:cNvGrpSpPr/>
          <p:nvPr/>
        </p:nvGrpSpPr>
        <p:grpSpPr>
          <a:xfrm rot="16200000">
            <a:off x="9941234" y="2269696"/>
            <a:ext cx="1583990" cy="539999"/>
            <a:chOff x="2890257" y="505119"/>
            <a:chExt cx="1374951" cy="673493"/>
          </a:xfrm>
          <a:solidFill>
            <a:schemeClr val="accent6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6" name="Rectángulo redondeado 64">
              <a:extLst>
                <a:ext uri="{FF2B5EF4-FFF2-40B4-BE49-F238E27FC236}">
                  <a16:creationId xmlns:a16="http://schemas.microsoft.com/office/drawing/2014/main" id="{7287914D-C388-40DB-B9E7-B2854AC56378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BAE77812-86FF-476C-B714-C2CCB431E6BB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Yerba   7</a:t>
              </a:r>
            </a:p>
          </p:txBody>
        </p:sp>
      </p:grpSp>
      <p:sp>
        <p:nvSpPr>
          <p:cNvPr id="48" name="Rectángulo 47">
            <a:extLst>
              <a:ext uri="{FF2B5EF4-FFF2-40B4-BE49-F238E27FC236}">
                <a16:creationId xmlns:a16="http://schemas.microsoft.com/office/drawing/2014/main" id="{32FB5C6B-04BF-4F58-815E-CC85CCD99375}"/>
              </a:ext>
            </a:extLst>
          </p:cNvPr>
          <p:cNvSpPr/>
          <p:nvPr/>
        </p:nvSpPr>
        <p:spPr>
          <a:xfrm>
            <a:off x="8633400" y="3353200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9" name="Agrupar 67">
            <a:extLst>
              <a:ext uri="{FF2B5EF4-FFF2-40B4-BE49-F238E27FC236}">
                <a16:creationId xmlns:a16="http://schemas.microsoft.com/office/drawing/2014/main" id="{BAC0CD5A-70A3-48F0-B9DA-E6F48AD9D833}"/>
              </a:ext>
            </a:extLst>
          </p:cNvPr>
          <p:cNvGrpSpPr/>
          <p:nvPr/>
        </p:nvGrpSpPr>
        <p:grpSpPr>
          <a:xfrm rot="16200000">
            <a:off x="8749581" y="4208471"/>
            <a:ext cx="1583990" cy="539999"/>
            <a:chOff x="1005328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0" name="Rectángulo redondeado 68">
              <a:extLst>
                <a:ext uri="{FF2B5EF4-FFF2-40B4-BE49-F238E27FC236}">
                  <a16:creationId xmlns:a16="http://schemas.microsoft.com/office/drawing/2014/main" id="{A7977903-E8C3-4105-866F-DFC8495A07C6}"/>
                </a:ext>
              </a:extLst>
            </p:cNvPr>
            <p:cNvSpPr/>
            <p:nvPr/>
          </p:nvSpPr>
          <p:spPr>
            <a:xfrm>
              <a:off x="1005328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8B4A32CD-6900-4652-9452-E5D35BA7DA67}"/>
                </a:ext>
              </a:extLst>
            </p:cNvPr>
            <p:cNvSpPr/>
            <p:nvPr/>
          </p:nvSpPr>
          <p:spPr>
            <a:xfrm>
              <a:off x="1037381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Leche   5</a:t>
              </a:r>
            </a:p>
          </p:txBody>
        </p:sp>
      </p:grpSp>
      <p:grpSp>
        <p:nvGrpSpPr>
          <p:cNvPr id="58" name="Agrupar 70">
            <a:extLst>
              <a:ext uri="{FF2B5EF4-FFF2-40B4-BE49-F238E27FC236}">
                <a16:creationId xmlns:a16="http://schemas.microsoft.com/office/drawing/2014/main" id="{6297FDFA-3FEC-4B0C-8E4C-9688F81529AA}"/>
              </a:ext>
            </a:extLst>
          </p:cNvPr>
          <p:cNvGrpSpPr/>
          <p:nvPr/>
        </p:nvGrpSpPr>
        <p:grpSpPr>
          <a:xfrm rot="16200000">
            <a:off x="9352965" y="4210269"/>
            <a:ext cx="1583990" cy="539999"/>
            <a:chOff x="1446557" y="505119"/>
            <a:chExt cx="1374951" cy="673493"/>
          </a:xfrm>
          <a:solidFill>
            <a:schemeClr val="accent4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9" name="Rectángulo redondeado 71">
              <a:extLst>
                <a:ext uri="{FF2B5EF4-FFF2-40B4-BE49-F238E27FC236}">
                  <a16:creationId xmlns:a16="http://schemas.microsoft.com/office/drawing/2014/main" id="{93BEF628-9C0E-44EE-8E5F-EF19CA6D29F6}"/>
                </a:ext>
              </a:extLst>
            </p:cNvPr>
            <p:cNvSpPr/>
            <p:nvPr/>
          </p:nvSpPr>
          <p:spPr>
            <a:xfrm>
              <a:off x="14465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589D8EFD-2094-4A69-8FF2-D9732CA5F6A6}"/>
                </a:ext>
              </a:extLst>
            </p:cNvPr>
            <p:cNvSpPr/>
            <p:nvPr/>
          </p:nvSpPr>
          <p:spPr>
            <a:xfrm>
              <a:off x="14794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1700" kern="1200" dirty="0"/>
                <a:t>Manteca   3</a:t>
              </a:r>
              <a:endParaRPr lang="hu-HU" sz="1700" kern="1200" dirty="0"/>
            </a:p>
          </p:txBody>
        </p:sp>
      </p:grpSp>
      <p:grpSp>
        <p:nvGrpSpPr>
          <p:cNvPr id="64" name="Agrupar 73">
            <a:extLst>
              <a:ext uri="{FF2B5EF4-FFF2-40B4-BE49-F238E27FC236}">
                <a16:creationId xmlns:a16="http://schemas.microsoft.com/office/drawing/2014/main" id="{69F55B7A-3D22-432D-922F-0782BD2A45FD}"/>
              </a:ext>
            </a:extLst>
          </p:cNvPr>
          <p:cNvGrpSpPr/>
          <p:nvPr/>
        </p:nvGrpSpPr>
        <p:grpSpPr>
          <a:xfrm rot="16200000">
            <a:off x="9942894" y="4224538"/>
            <a:ext cx="1583990" cy="539999"/>
            <a:chOff x="4333956" y="505119"/>
            <a:chExt cx="1374951" cy="673493"/>
          </a:xfrm>
          <a:solidFill>
            <a:schemeClr val="accent4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5" name="Rectángulo redondeado 74">
              <a:extLst>
                <a:ext uri="{FF2B5EF4-FFF2-40B4-BE49-F238E27FC236}">
                  <a16:creationId xmlns:a16="http://schemas.microsoft.com/office/drawing/2014/main" id="{3E923381-71EC-452F-9B2A-9A81430398D0}"/>
                </a:ext>
              </a:extLst>
            </p:cNvPr>
            <p:cNvSpPr/>
            <p:nvPr/>
          </p:nvSpPr>
          <p:spPr>
            <a:xfrm>
              <a:off x="4333956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31E9D326-B8C6-4A5C-A46B-F2CAE68EC563}"/>
                </a:ext>
              </a:extLst>
            </p:cNvPr>
            <p:cNvSpPr/>
            <p:nvPr/>
          </p:nvSpPr>
          <p:spPr>
            <a:xfrm>
              <a:off x="4366833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700" kern="1200" dirty="0"/>
                <a:t>Manteca   2</a:t>
              </a:r>
            </a:p>
          </p:txBody>
        </p:sp>
      </p:grpSp>
      <p:sp>
        <p:nvSpPr>
          <p:cNvPr id="67" name="Rectángulo 66">
            <a:extLst>
              <a:ext uri="{FF2B5EF4-FFF2-40B4-BE49-F238E27FC236}">
                <a16:creationId xmlns:a16="http://schemas.microsoft.com/office/drawing/2014/main" id="{4AEE782A-C11F-4D26-B959-E7C6479993FD}"/>
              </a:ext>
            </a:extLst>
          </p:cNvPr>
          <p:cNvSpPr/>
          <p:nvPr/>
        </p:nvSpPr>
        <p:spPr>
          <a:xfrm>
            <a:off x="8647671" y="5308042"/>
            <a:ext cx="3095982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9" name="Agrupar 77">
            <a:extLst>
              <a:ext uri="{FF2B5EF4-FFF2-40B4-BE49-F238E27FC236}">
                <a16:creationId xmlns:a16="http://schemas.microsoft.com/office/drawing/2014/main" id="{8BA77B42-B18E-4C6F-84FD-EDA119697318}"/>
              </a:ext>
            </a:extLst>
          </p:cNvPr>
          <p:cNvGrpSpPr/>
          <p:nvPr/>
        </p:nvGrpSpPr>
        <p:grpSpPr>
          <a:xfrm rot="16200000">
            <a:off x="8158080" y="4208470"/>
            <a:ext cx="1583991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70" name="Rectángulo redondeado 78">
              <a:extLst>
                <a:ext uri="{FF2B5EF4-FFF2-40B4-BE49-F238E27FC236}">
                  <a16:creationId xmlns:a16="http://schemas.microsoft.com/office/drawing/2014/main" id="{BFA03852-7466-4501-BEEE-0A6F6958C6D5}"/>
                </a:ext>
              </a:extLst>
            </p:cNvPr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E684374E-4288-4D83-A1F3-FE41D69C5172}"/>
                </a:ext>
              </a:extLst>
            </p:cNvPr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Azúcar   3</a:t>
              </a:r>
            </a:p>
          </p:txBody>
        </p:sp>
      </p:grpSp>
      <p:sp>
        <p:nvSpPr>
          <p:cNvPr id="99" name="CuadroTexto 98">
            <a:extLst>
              <a:ext uri="{FF2B5EF4-FFF2-40B4-BE49-F238E27FC236}">
                <a16:creationId xmlns:a16="http://schemas.microsoft.com/office/drawing/2014/main" id="{2276FAAD-5606-4D6C-B201-3F59EE71D004}"/>
              </a:ext>
            </a:extLst>
          </p:cNvPr>
          <p:cNvSpPr txBox="1"/>
          <p:nvPr/>
        </p:nvSpPr>
        <p:spPr>
          <a:xfrm>
            <a:off x="-238108" y="4201597"/>
            <a:ext cx="163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Totales por Producto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72D87CDB-5838-4A6B-A372-9500987C22F3}"/>
              </a:ext>
            </a:extLst>
          </p:cNvPr>
          <p:cNvSpPr/>
          <p:nvPr/>
        </p:nvSpPr>
        <p:spPr>
          <a:xfrm>
            <a:off x="1396989" y="4670626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Llamada de nube 1">
            <a:extLst>
              <a:ext uri="{FF2B5EF4-FFF2-40B4-BE49-F238E27FC236}">
                <a16:creationId xmlns:a16="http://schemas.microsoft.com/office/drawing/2014/main" id="{628D3BC1-4316-4745-91E5-0F043F2E8854}"/>
              </a:ext>
            </a:extLst>
          </p:cNvPr>
          <p:cNvSpPr/>
          <p:nvPr/>
        </p:nvSpPr>
        <p:spPr>
          <a:xfrm>
            <a:off x="7654090" y="185351"/>
            <a:ext cx="3249231" cy="1482235"/>
          </a:xfrm>
          <a:prstGeom prst="cloudCallout">
            <a:avLst>
              <a:gd name="adj1" fmla="val -43882"/>
              <a:gd name="adj2" fmla="val 8347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02" name="Agrupar 77">
            <a:extLst>
              <a:ext uri="{FF2B5EF4-FFF2-40B4-BE49-F238E27FC236}">
                <a16:creationId xmlns:a16="http://schemas.microsoft.com/office/drawing/2014/main" id="{9EF5A1FC-8FCC-4549-8D45-28AF90767443}"/>
              </a:ext>
            </a:extLst>
          </p:cNvPr>
          <p:cNvGrpSpPr/>
          <p:nvPr/>
        </p:nvGrpSpPr>
        <p:grpSpPr>
          <a:xfrm rot="16200000">
            <a:off x="8152477" y="2260434"/>
            <a:ext cx="1583991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03" name="Rectángulo redondeado 78">
              <a:extLst>
                <a:ext uri="{FF2B5EF4-FFF2-40B4-BE49-F238E27FC236}">
                  <a16:creationId xmlns:a16="http://schemas.microsoft.com/office/drawing/2014/main" id="{02DC84C4-BEB5-4C75-87AA-19DCE4A8BA25}"/>
                </a:ext>
              </a:extLst>
            </p:cNvPr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Rectángulo 103">
              <a:extLst>
                <a:ext uri="{FF2B5EF4-FFF2-40B4-BE49-F238E27FC236}">
                  <a16:creationId xmlns:a16="http://schemas.microsoft.com/office/drawing/2014/main" id="{05538E11-0303-4C29-B5FA-7A3B678024CB}"/>
                </a:ext>
              </a:extLst>
            </p:cNvPr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Azúcar   5</a:t>
              </a:r>
            </a:p>
          </p:txBody>
        </p:sp>
      </p:grpSp>
      <p:sp>
        <p:nvSpPr>
          <p:cNvPr id="105" name="Llamada ovalada 36">
            <a:extLst>
              <a:ext uri="{FF2B5EF4-FFF2-40B4-BE49-F238E27FC236}">
                <a16:creationId xmlns:a16="http://schemas.microsoft.com/office/drawing/2014/main" id="{8ECE8F72-5701-4700-AA8D-27C0834730B1}"/>
              </a:ext>
            </a:extLst>
          </p:cNvPr>
          <p:cNvSpPr/>
          <p:nvPr/>
        </p:nvSpPr>
        <p:spPr>
          <a:xfrm>
            <a:off x="4642796" y="400557"/>
            <a:ext cx="3053798" cy="1184321"/>
          </a:xfrm>
          <a:prstGeom prst="wedgeEllipseCallout">
            <a:avLst>
              <a:gd name="adj1" fmla="val -37707"/>
              <a:gd name="adj2" fmla="val 10612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52400" dist="50800" dir="2700000" sx="104000" sy="104000" algn="tl" rotWithShape="0">
              <a:prstClr val="black">
                <a:alpha val="1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62921F34-A25B-415F-A0DD-7C854A08B3BA}"/>
              </a:ext>
            </a:extLst>
          </p:cNvPr>
          <p:cNvSpPr txBox="1"/>
          <p:nvPr/>
        </p:nvSpPr>
        <p:spPr>
          <a:xfrm>
            <a:off x="4938759" y="620857"/>
            <a:ext cx="2628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</a:rPr>
              <a:t>Dame el total de unidades de un producto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6FE8A692-4FF8-4D2F-9699-4D1CF9860965}"/>
              </a:ext>
            </a:extLst>
          </p:cNvPr>
          <p:cNvSpPr txBox="1"/>
          <p:nvPr/>
        </p:nvSpPr>
        <p:spPr>
          <a:xfrm>
            <a:off x="8090390" y="295384"/>
            <a:ext cx="2655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</a:rPr>
              <a:t>Antes de darle el total debo sumar las ventas de un mismo producto!!!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80A2F781-597F-47C3-82A9-AAB34E5C5AF7}"/>
              </a:ext>
            </a:extLst>
          </p:cNvPr>
          <p:cNvSpPr txBox="1"/>
          <p:nvPr/>
        </p:nvSpPr>
        <p:spPr>
          <a:xfrm>
            <a:off x="7012454" y="2311563"/>
            <a:ext cx="1643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Ventas Sucursal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B8C78F58-C288-45BF-A260-52BE1AFC2AE4}"/>
              </a:ext>
            </a:extLst>
          </p:cNvPr>
          <p:cNvSpPr txBox="1"/>
          <p:nvPr/>
        </p:nvSpPr>
        <p:spPr>
          <a:xfrm>
            <a:off x="7007884" y="4347461"/>
            <a:ext cx="1643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Ventas Sucursal</a:t>
            </a:r>
          </a:p>
          <a:p>
            <a:pPr algn="ctr"/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6046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3" t="64915" r="6944" b="9077"/>
          <a:stretch/>
        </p:blipFill>
        <p:spPr>
          <a:xfrm>
            <a:off x="271134" y="31723"/>
            <a:ext cx="4821244" cy="4101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34208" y="1564354"/>
            <a:ext cx="40152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Si pensamos en el proceso de sumar las unidades vendidas de cada producto…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420754" y="1655647"/>
            <a:ext cx="6532558" cy="24083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5420754" y="1736461"/>
            <a:ext cx="62504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mientras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 (las listas </a:t>
            </a:r>
            <a:r>
              <a:rPr lang="es-E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–Ventas Sucursales-</a:t>
            </a:r>
          </a:p>
          <a:p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  contengan elementos </a:t>
            </a:r>
            <a:r>
              <a:rPr lang="es-E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Venta Producto - 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s-ES" sz="2000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2000" dirty="0" err="1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MoniBuscaVentaProducto</a:t>
            </a:r>
            <a:r>
              <a:rPr lang="es-ES" sz="2000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s-ES" sz="2000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mientras (producto vendido sea el mismo)</a:t>
            </a:r>
          </a:p>
          <a:p>
            <a:r>
              <a:rPr lang="es-ES" sz="2000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sumar cantidad vendida</a:t>
            </a:r>
          </a:p>
          <a:p>
            <a:r>
              <a:rPr lang="es-ES" sz="2000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s-ES" sz="2000" dirty="0" err="1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MoniBuscaVentaProducto</a:t>
            </a:r>
            <a:r>
              <a:rPr lang="es-ES" sz="2000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PepeGuardaEnTotalesPorProducto</a:t>
            </a:r>
            <a:endParaRPr lang="es-ES" sz="2000" dirty="0">
              <a:solidFill>
                <a:srgbClr val="FF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3011"/>
          <a:stretch/>
        </p:blipFill>
        <p:spPr>
          <a:xfrm>
            <a:off x="10323997" y="5023154"/>
            <a:ext cx="1423196" cy="1807951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50219"/>
          <a:stretch/>
        </p:blipFill>
        <p:spPr>
          <a:xfrm>
            <a:off x="8900800" y="4772802"/>
            <a:ext cx="1423197" cy="2085198"/>
          </a:xfrm>
        </p:spPr>
      </p:pic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83088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12769"/>
          <a:stretch/>
        </p:blipFill>
        <p:spPr>
          <a:xfrm>
            <a:off x="9171487" y="2355701"/>
            <a:ext cx="1035424" cy="3146612"/>
          </a:xfrm>
        </p:spPr>
      </p:pic>
      <p:pic>
        <p:nvPicPr>
          <p:cNvPr id="15" name="Imagen 14" descr="55480-O86KUM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9" t="10382" r="54863" b="61361"/>
          <a:stretch/>
        </p:blipFill>
        <p:spPr>
          <a:xfrm>
            <a:off x="1252024" y="765730"/>
            <a:ext cx="5939608" cy="417203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327539" y="1463363"/>
            <a:ext cx="5604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PepeGuardaEnTotalesPorProducto</a:t>
            </a:r>
            <a:endParaRPr lang="es-ES" sz="28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734986" y="2089483"/>
            <a:ext cx="5123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es tan solo un agregar atrás en la  lista nueva</a:t>
            </a:r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260125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9" t="10382" r="54863" b="61361"/>
          <a:stretch/>
        </p:blipFill>
        <p:spPr>
          <a:xfrm>
            <a:off x="1162651" y="566826"/>
            <a:ext cx="5190979" cy="3650844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9214414" y="2594660"/>
            <a:ext cx="1035423" cy="29718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653700" y="1025000"/>
            <a:ext cx="420887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MoniBuscaVentaProducto</a:t>
            </a:r>
            <a:r>
              <a:rPr lang="es-E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s-ES" sz="2400" b="1" dirty="0">
              <a:latin typeface="Consolas" panose="020B0609020204030204" pitchFamily="49" charset="0"/>
            </a:endParaRPr>
          </a:p>
          <a:p>
            <a:r>
              <a:rPr lang="es-ES" sz="2000" dirty="0"/>
              <a:t>tiene una solución similar a la del módulo </a:t>
            </a:r>
            <a:r>
              <a:rPr lang="es-ES" sz="2000" dirty="0" err="1"/>
              <a:t>DeterminarMinimo</a:t>
            </a:r>
            <a:r>
              <a:rPr lang="es-ES" sz="2000" dirty="0"/>
              <a:t> ya visto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F3C34A6-D301-444B-AC18-13DDC1E65FA4}"/>
              </a:ext>
            </a:extLst>
          </p:cNvPr>
          <p:cNvSpPr txBox="1"/>
          <p:nvPr/>
        </p:nvSpPr>
        <p:spPr>
          <a:xfrm rot="21064889">
            <a:off x="7105024" y="1474522"/>
            <a:ext cx="3633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000099"/>
                </a:solidFill>
                <a:latin typeface="Angelina" panose="00000400000000000000" pitchFamily="2" charset="0"/>
              </a:rPr>
              <a:t>¿En qué se diferencian?</a:t>
            </a:r>
          </a:p>
        </p:txBody>
      </p:sp>
    </p:spTree>
    <p:extLst>
      <p:ext uri="{BB962C8B-B14F-4D97-AF65-F5344CB8AC3E}">
        <p14:creationId xmlns:p14="http://schemas.microsoft.com/office/powerpoint/2010/main" val="395756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máquina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416629"/>
            <a:ext cx="10515600" cy="3760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Objetivo de la actividad: </a:t>
            </a:r>
          </a:p>
          <a:p>
            <a:endParaRPr lang="es-ES" b="1" dirty="0"/>
          </a:p>
          <a:p>
            <a:pPr marL="457200" lvl="1" indent="0">
              <a:buNone/>
            </a:pPr>
            <a:r>
              <a:rPr lang="es-ES" sz="2800" dirty="0"/>
              <a:t>Realizar un </a:t>
            </a:r>
            <a:r>
              <a:rPr lang="es-ES" sz="3200" b="1" dirty="0" err="1"/>
              <a:t>merge</a:t>
            </a:r>
            <a:r>
              <a:rPr lang="es-ES" sz="3200" b="1" dirty="0"/>
              <a:t> acumulador</a:t>
            </a:r>
            <a:r>
              <a:rPr lang="es-ES" sz="3200" dirty="0"/>
              <a:t> </a:t>
            </a:r>
            <a:r>
              <a:rPr lang="es-ES" sz="2800" dirty="0"/>
              <a:t>de 2 listas de ventas de productos.</a:t>
            </a:r>
          </a:p>
          <a:p>
            <a:pPr marL="457200" lvl="1" indent="0">
              <a:buNone/>
            </a:pPr>
            <a:endParaRPr lang="es-ES" altLang="es-E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s-ES_tradnl" altLang="es-E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32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</p:spTree>
    <p:extLst>
      <p:ext uri="{BB962C8B-B14F-4D97-AF65-F5344CB8AC3E}">
        <p14:creationId xmlns:p14="http://schemas.microsoft.com/office/powerpoint/2010/main" val="378685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máquina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Tareas</a:t>
            </a:r>
            <a:r>
              <a:rPr lang="es-ES" dirty="0"/>
              <a:t>:</a:t>
            </a:r>
          </a:p>
          <a:p>
            <a:endParaRPr lang="es-ES" dirty="0"/>
          </a:p>
          <a:p>
            <a:pPr marL="914400" lvl="1" indent="-457200">
              <a:buAutoNum type="alphaLcParenR"/>
            </a:pPr>
            <a:r>
              <a:rPr lang="es-ES" dirty="0"/>
              <a:t>Crear el programa </a:t>
            </a:r>
            <a:r>
              <a:rPr lang="es-ES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ProgramaAcumulador</a:t>
            </a:r>
            <a:endParaRPr lang="es-ES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AutoNum type="alphaLcParenR"/>
            </a:pPr>
            <a:endParaRPr lang="es-ES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AutoNum type="alphaLcParenR"/>
            </a:pPr>
            <a:r>
              <a:rPr lang="es-ES" dirty="0"/>
              <a:t>Generar las dos listas que representan las ventas de cada sucursal, teniendo en cuenta que de cada venta se conoce código de producto y cantidad vendida </a:t>
            </a:r>
          </a:p>
          <a:p>
            <a:pPr marL="914400" lvl="1" indent="-457200">
              <a:buAutoNum type="alphaLcParenR"/>
            </a:pPr>
            <a:endParaRPr lang="es-ES" dirty="0"/>
          </a:p>
          <a:p>
            <a:pPr marL="914400" lvl="1" indent="-457200">
              <a:buAutoNum type="alphaLcParenR"/>
            </a:pPr>
            <a:r>
              <a:rPr lang="es-ES" dirty="0"/>
              <a:t>Mostrar las listas generadas</a:t>
            </a:r>
          </a:p>
          <a:p>
            <a:pPr marL="914400" lvl="1" indent="-457200">
              <a:buAutoNum type="alphaLcParenR"/>
            </a:pPr>
            <a:endParaRPr lang="es-ES" sz="2000" dirty="0"/>
          </a:p>
          <a:p>
            <a:pPr marL="914400" lvl="1" indent="-457200">
              <a:buAutoNum type="alphaLcParenR"/>
            </a:pPr>
            <a:endParaRPr lang="es-ES_tradnl" altLang="es-E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s-ES" sz="32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-  Imperativo - 2017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24DFA9-CA64-4B9E-8939-208E45C6D662}"/>
              </a:ext>
            </a:extLst>
          </p:cNvPr>
          <p:cNvSpPr txBox="1"/>
          <p:nvPr/>
        </p:nvSpPr>
        <p:spPr>
          <a:xfrm>
            <a:off x="838200" y="5733535"/>
            <a:ext cx="9566189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s-ES" sz="2000" dirty="0"/>
              <a:t>IMPORTANTE: Para realizar esta tarea deben reutilizar los módulos vistos en la clase 1.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21712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4943</TotalTime>
  <Words>528</Words>
  <Application>Microsoft Office PowerPoint</Application>
  <PresentationFormat>Panorámica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Angelina</vt:lpstr>
      <vt:lpstr>Arial</vt:lpstr>
      <vt:lpstr>Calibri</vt:lpstr>
      <vt:lpstr>Calibri Light</vt:lpstr>
      <vt:lpstr>Consolas</vt:lpstr>
      <vt:lpstr>Courier New</vt:lpstr>
      <vt:lpstr>Kohinoor Devanagari Book</vt:lpstr>
      <vt:lpstr>Silom</vt:lpstr>
      <vt:lpstr>Tema de Office</vt:lpstr>
      <vt:lpstr>Merge</vt:lpstr>
      <vt:lpstr>Presentación de PowerPoint</vt:lpstr>
      <vt:lpstr>Presentación de PowerPoint</vt:lpstr>
      <vt:lpstr>Comenzamos a trabajar…</vt:lpstr>
      <vt:lpstr>Presentación de PowerPoint</vt:lpstr>
      <vt:lpstr>Presentación de PowerPoint</vt:lpstr>
      <vt:lpstr>Presentación de PowerPoint</vt:lpstr>
      <vt:lpstr>Actividad en máquina</vt:lpstr>
      <vt:lpstr>Actividad en máquina</vt:lpstr>
      <vt:lpstr>Actividad en máquina</vt:lpstr>
      <vt:lpstr>Actividad en máquina</vt:lpstr>
      <vt:lpstr>Actividad en máquina</vt:lpstr>
      <vt:lpstr>Actividad en máquina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</dc:title>
  <dc:creator>Veronica Artola</dc:creator>
  <cp:lastModifiedBy>Gladys Gorga</cp:lastModifiedBy>
  <cp:revision>120</cp:revision>
  <dcterms:created xsi:type="dcterms:W3CDTF">2017-03-23T21:06:13Z</dcterms:created>
  <dcterms:modified xsi:type="dcterms:W3CDTF">2017-08-03T12:14:43Z</dcterms:modified>
</cp:coreProperties>
</file>