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354" r:id="rId3"/>
    <p:sldId id="355" r:id="rId4"/>
    <p:sldId id="425" r:id="rId5"/>
    <p:sldId id="356" r:id="rId6"/>
    <p:sldId id="426" r:id="rId7"/>
    <p:sldId id="312" r:id="rId8"/>
    <p:sldId id="357" r:id="rId9"/>
    <p:sldId id="315" r:id="rId10"/>
    <p:sldId id="358" r:id="rId11"/>
    <p:sldId id="359" r:id="rId12"/>
    <p:sldId id="360" r:id="rId13"/>
    <p:sldId id="361" r:id="rId14"/>
    <p:sldId id="363" r:id="rId15"/>
    <p:sldId id="364" r:id="rId16"/>
    <p:sldId id="365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62" r:id="rId49"/>
    <p:sldId id="398" r:id="rId50"/>
    <p:sldId id="443" r:id="rId51"/>
    <p:sldId id="444" r:id="rId52"/>
    <p:sldId id="445" r:id="rId53"/>
    <p:sldId id="446" r:id="rId54"/>
    <p:sldId id="475" r:id="rId55"/>
    <p:sldId id="261" r:id="rId56"/>
    <p:sldId id="400" r:id="rId57"/>
    <p:sldId id="409" r:id="rId58"/>
    <p:sldId id="411" r:id="rId59"/>
    <p:sldId id="405" r:id="rId60"/>
    <p:sldId id="412" r:id="rId61"/>
    <p:sldId id="407" r:id="rId62"/>
    <p:sldId id="404" r:id="rId63"/>
    <p:sldId id="423" r:id="rId64"/>
    <p:sldId id="433" r:id="rId65"/>
    <p:sldId id="416" r:id="rId66"/>
    <p:sldId id="419" r:id="rId67"/>
    <p:sldId id="439" r:id="rId68"/>
    <p:sldId id="442" r:id="rId69"/>
    <p:sldId id="476" r:id="rId70"/>
    <p:sldId id="454" r:id="rId71"/>
    <p:sldId id="456" r:id="rId72"/>
    <p:sldId id="450" r:id="rId73"/>
    <p:sldId id="458" r:id="rId74"/>
    <p:sldId id="460" r:id="rId75"/>
    <p:sldId id="474" r:id="rId76"/>
    <p:sldId id="477" r:id="rId77"/>
    <p:sldId id="478" r:id="rId78"/>
    <p:sldId id="424" r:id="rId79"/>
    <p:sldId id="428" r:id="rId80"/>
    <p:sldId id="429" r:id="rId81"/>
    <p:sldId id="430" r:id="rId82"/>
    <p:sldId id="438" r:id="rId83"/>
    <p:sldId id="431" r:id="rId84"/>
    <p:sldId id="434" r:id="rId85"/>
    <p:sldId id="473" r:id="rId86"/>
    <p:sldId id="461" r:id="rId87"/>
    <p:sldId id="462" r:id="rId88"/>
    <p:sldId id="463" r:id="rId89"/>
    <p:sldId id="464" r:id="rId90"/>
    <p:sldId id="465" r:id="rId91"/>
    <p:sldId id="472" r:id="rId92"/>
    <p:sldId id="467" r:id="rId93"/>
    <p:sldId id="469" r:id="rId94"/>
    <p:sldId id="470" r:id="rId9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E3B"/>
    <a:srgbClr val="FFFFFF"/>
    <a:srgbClr val="000099"/>
    <a:srgbClr val="FF0066"/>
    <a:srgbClr val="4B0000"/>
    <a:srgbClr val="0E452D"/>
    <a:srgbClr val="92456C"/>
    <a:srgbClr val="4E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5087D-2E33-C648-9198-A6D57B1E0255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CFCB-1C38-F644-A5A8-EFFDA890A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8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7A16-3D1C-114D-8203-3291C5F34E9C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8EEC-1B8B-9D49-80A9-A1AAD609B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4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16C2-1FA0-4BD7-A8CB-ECE2199C2454}" type="datetime1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61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2091-2DBA-4B37-A202-901617C2DC01}" type="datetime1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18E3-B306-4C78-8191-5EF3096CFBB0}" type="datetime1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8CAB-7698-4DBA-91FC-8810DA734C8C}" type="datetime1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0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356C-956B-4BC6-BF92-96A8932C4014}" type="datetime1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0340-F153-4B1D-A748-F7D607594014}" type="datetime1">
              <a:rPr lang="es-ES" smtClean="0"/>
              <a:t>31/08/2017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1181-55CA-4C4A-877E-A6EEFB81D618}" type="datetime1">
              <a:rPr lang="es-ES" smtClean="0"/>
              <a:t>31/08/2017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D88-8D42-4CC7-9E03-6ABB5E88766F}" type="datetime1">
              <a:rPr lang="es-ES" smtClean="0"/>
              <a:t>31/08/2017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C458-7773-49DC-A85D-07371F5099C3}" type="datetime1">
              <a:rPr lang="es-ES" smtClean="0"/>
              <a:t>31/08/2017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6B6-6AA3-4D2E-94FA-F9591B079A71}" type="datetime1">
              <a:rPr lang="es-ES" smtClean="0"/>
              <a:t>31/08/2017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3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8D1B-5E4D-4E2E-883E-9C66F9CF75E5}" type="datetime1">
              <a:rPr lang="es-ES" smtClean="0"/>
              <a:t>31/08/2017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64F7-73F7-436F-BA65-38E17916AAD1}" type="datetime1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2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t="39115" r="52097" b="32796"/>
          <a:stretch/>
        </p:blipFill>
        <p:spPr>
          <a:xfrm>
            <a:off x="3324928" y="1532958"/>
            <a:ext cx="5650952" cy="3932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kern="1400" spc="-800" dirty="0" err="1">
                <a:solidFill>
                  <a:schemeClr val="bg1"/>
                </a:solidFill>
                <a:latin typeface="Silom"/>
                <a:cs typeface="Silom"/>
              </a:rPr>
              <a:t>Merge</a:t>
            </a:r>
            <a:endParaRPr lang="es-ES" kern="1400" spc="-800" dirty="0">
              <a:solidFill>
                <a:schemeClr val="bg1"/>
              </a:solidFill>
              <a:latin typeface="Silom"/>
              <a:cs typeface="Silo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6316" y="3402274"/>
            <a:ext cx="2868286" cy="507410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bg1"/>
                </a:solidFill>
              </a:rPr>
              <a:t>Un caso de la vida real</a:t>
            </a:r>
          </a:p>
        </p:txBody>
      </p:sp>
      <p:pic>
        <p:nvPicPr>
          <p:cNvPr id="4" name="Imagen 3" descr="Captura de pantalla 2017-03-30 a las 12.06.17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5" y="5811619"/>
            <a:ext cx="3368524" cy="8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grpSp>
        <p:nvGrpSpPr>
          <p:cNvPr id="50" name="Agrupar 49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1" name="Rectángulo redondeado 5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ángulo 5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3" name="Agrupar 52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4" name="Rectángulo redondeado 5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ángulo 5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7" name="Rectángulo redondeado 56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 57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9" name="Rectángulo 58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0" name="Agrupar 59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1" name="Rectángulo redondeado 6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ángulo 6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3" name="Agrupar 62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4" name="Rectángulo redondeado 63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4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9" name="Rectángulo 68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0" name="Agrupar 69"/>
          <p:cNvGrpSpPr/>
          <p:nvPr/>
        </p:nvGrpSpPr>
        <p:grpSpPr>
          <a:xfrm rot="16200000">
            <a:off x="8158080" y="420847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1" name="Rectángulo redondeado 70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ctángulo 71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73" name="CuadroTexto 7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5" name="Agrupar 7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36" name="Imagen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28" y="2127001"/>
            <a:ext cx="1750319" cy="3073645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</a:t>
            </a:r>
            <a:r>
              <a:rPr lang="es-ES" dirty="0" err="1">
                <a:solidFill>
                  <a:srgbClr val="7F7F7F"/>
                </a:solidFill>
              </a:rPr>
              <a:t>pasame</a:t>
            </a:r>
            <a:r>
              <a:rPr lang="es-ES" dirty="0">
                <a:solidFill>
                  <a:srgbClr val="7F7F7F"/>
                </a:solidFill>
              </a:rPr>
              <a:t> un libro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61785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1" name="Agrupar 60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8158080" y="420847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74" name="CuadroTexto 7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Llamada de nube 1"/>
          <p:cNvSpPr/>
          <p:nvPr/>
        </p:nvSpPr>
        <p:spPr>
          <a:xfrm>
            <a:off x="6949527" y="370992"/>
            <a:ext cx="3210769" cy="1455429"/>
          </a:xfrm>
          <a:prstGeom prst="cloudCallout">
            <a:avLst>
              <a:gd name="adj1" fmla="val -43882"/>
              <a:gd name="adj2" fmla="val 8347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/>
          <p:cNvSpPr txBox="1"/>
          <p:nvPr/>
        </p:nvSpPr>
        <p:spPr>
          <a:xfrm>
            <a:off x="7648765" y="613565"/>
            <a:ext cx="189792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7F7F"/>
                </a:solidFill>
              </a:rPr>
              <a:t>Solo debo buscar entre los primeros de cada estante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14408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Agrupar 7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grpSp>
        <p:nvGrpSpPr>
          <p:cNvPr id="49" name="Agrupar 48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1" name="Rectángulo redondeado 5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ángulo 5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3" name="Agrupar 52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4" name="Rectángulo redondeado 5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ángulo 5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7" name="Rectángulo redondeado 56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 57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9" name="Rectángulo 58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0" name="Agrupar 59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1" name="Rectángulo redondeado 6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ángulo 6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3" name="Agrupar 62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4" name="Rectángulo redondeado 63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4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9" name="Rectángulo 68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0" name="Agrupar 69"/>
          <p:cNvGrpSpPr/>
          <p:nvPr/>
        </p:nvGrpSpPr>
        <p:grpSpPr>
          <a:xfrm rot="16200000">
            <a:off x="8158080" y="420847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1" name="Rectángulo redondeado 70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ctángulo 71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42201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1" name="Agrupar 60"/>
          <p:cNvGrpSpPr/>
          <p:nvPr/>
        </p:nvGrpSpPr>
        <p:grpSpPr>
          <a:xfrm rot="16200000">
            <a:off x="81787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87821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93720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6245890" y="1483107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74" name="CuadroTexto 7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Agrupar 7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88047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grpSp>
        <p:nvGrpSpPr>
          <p:cNvPr id="51" name="Agrupar 50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1" name="Agrupar 60"/>
          <p:cNvGrpSpPr/>
          <p:nvPr/>
        </p:nvGrpSpPr>
        <p:grpSpPr>
          <a:xfrm rot="16200000">
            <a:off x="81787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87821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93720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5475306" y="2267897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3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80640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grpSp>
        <p:nvGrpSpPr>
          <p:cNvPr id="51" name="Agrupar 50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1" name="Agrupar 60"/>
          <p:cNvGrpSpPr/>
          <p:nvPr/>
        </p:nvGrpSpPr>
        <p:grpSpPr>
          <a:xfrm rot="16200000">
            <a:off x="81787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87821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93720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12387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Agrupar 39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7" name="Rectángulo redondeado 46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5" name="Agrupar 74"/>
          <p:cNvGrpSpPr/>
          <p:nvPr/>
        </p:nvGrpSpPr>
        <p:grpSpPr>
          <a:xfrm rot="16200000">
            <a:off x="81787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78" name="Agrupar 77"/>
          <p:cNvGrpSpPr/>
          <p:nvPr/>
        </p:nvGrpSpPr>
        <p:grpSpPr>
          <a:xfrm rot="16200000">
            <a:off x="87821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9" name="Rectángulo redondeado 7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7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81" name="Agrupar 80"/>
          <p:cNvGrpSpPr/>
          <p:nvPr/>
        </p:nvGrpSpPr>
        <p:grpSpPr>
          <a:xfrm rot="16200000">
            <a:off x="93720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84" name="Rectángulo 83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6347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Agrupar 44"/>
          <p:cNvGrpSpPr/>
          <p:nvPr/>
        </p:nvGrpSpPr>
        <p:grpSpPr>
          <a:xfrm rot="16200000">
            <a:off x="81787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6" name="Rectángulo redondeado 45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50" name="Agrupar 49"/>
          <p:cNvGrpSpPr/>
          <p:nvPr/>
        </p:nvGrpSpPr>
        <p:grpSpPr>
          <a:xfrm rot="16200000">
            <a:off x="87821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3" name="Rectángulo redondeado 72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ángulo 73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75" name="Agrupar 74"/>
          <p:cNvGrpSpPr/>
          <p:nvPr/>
        </p:nvGrpSpPr>
        <p:grpSpPr>
          <a:xfrm rot="16200000">
            <a:off x="93720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8" name="Rectángulo 77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9145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Agrupar 63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Agrupar 36"/>
          <p:cNvGrpSpPr/>
          <p:nvPr/>
        </p:nvGrpSpPr>
        <p:grpSpPr>
          <a:xfrm rot="16200000">
            <a:off x="6238051" y="1397494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416380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31" name="Agrupar 30"/>
          <p:cNvGrpSpPr/>
          <p:nvPr/>
        </p:nvGrpSpPr>
        <p:grpSpPr>
          <a:xfrm rot="16200000">
            <a:off x="5481737" y="2267898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3" name="Rectángulo redondeado 32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ángulo 33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5" name="Rectángulo redondeado 4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ángulo 4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7" name="Agrupar 46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ángulo 49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5" name="Agrupar 74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78" name="Agrupar 77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9" name="Rectángulo redondeado 78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79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8029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4" t="7306" r="7896" b="73160"/>
          <a:stretch/>
        </p:blipFill>
        <p:spPr>
          <a:xfrm>
            <a:off x="393135" y="385260"/>
            <a:ext cx="6670556" cy="23115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243" y="493545"/>
            <a:ext cx="5868738" cy="132556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Kohinoor Devanagari Book"/>
                <a:cs typeface="Kohinoor Devanagari Book"/>
              </a:rPr>
              <a:t>Pepe y Moni viven juntos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8131887" y="2519907"/>
            <a:ext cx="1035424" cy="3146612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9538902" y="2594836"/>
            <a:ext cx="1035423" cy="2971800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0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72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sz="4000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65941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grpSp>
        <p:nvGrpSpPr>
          <p:cNvPr id="36" name="Agrupar 35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7" name="Rectángulo redondeado 36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0" name="Rectángulo redondeado 39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3" name="Rectángulo redondeado 4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ángulo 4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5" name="Rectángulo 44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Agrupar 45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7" name="Rectángulo redondeado 46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 47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49" name="Agrupar 48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97249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grpSp>
        <p:nvGrpSpPr>
          <p:cNvPr id="52" name="Agrupar 51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8" name="Agrupar 57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9" name="Rectángulo redondeado 58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1" name="Rectángulo 60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Agrupar 61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2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70" name="Agrupar 69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1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12751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1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9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0" name="Rectángulo redondeado 5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6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2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2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5" name="Rectángulo 64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92855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 rot="16200000">
            <a:off x="6243324" y="142603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16612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875605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Agrupar 63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4" name="Agrupar 4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370403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48" name="Agrupar 47"/>
          <p:cNvGrpSpPr/>
          <p:nvPr/>
        </p:nvGrpSpPr>
        <p:grpSpPr>
          <a:xfrm rot="16200000">
            <a:off x="816612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1" name="Rectángulo redondeado 50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ángulo 51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3" name="Agrupar 52"/>
          <p:cNvGrpSpPr/>
          <p:nvPr/>
        </p:nvGrpSpPr>
        <p:grpSpPr>
          <a:xfrm rot="16200000">
            <a:off x="875605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4" name="Rectángulo redondeado 5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ángulo 5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Agrupar 56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0" name="Agrupar 59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1" name="Rectángulo redondeado 60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ángulo 61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3" name="Rectángulo 62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Agrupar 63"/>
          <p:cNvGrpSpPr/>
          <p:nvPr/>
        </p:nvGrpSpPr>
        <p:grpSpPr>
          <a:xfrm rot="16200000">
            <a:off x="5487009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sp>
        <p:nvSpPr>
          <p:cNvPr id="70" name="CuadroTexto 6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71" name="Agrupar 7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10458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grpSp>
        <p:nvGrpSpPr>
          <p:cNvPr id="51" name="Agrupar 50"/>
          <p:cNvGrpSpPr/>
          <p:nvPr/>
        </p:nvGrpSpPr>
        <p:grpSpPr>
          <a:xfrm rot="16200000">
            <a:off x="816612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2" name="Rectángulo redondeado 51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ángulo 52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 rot="16200000">
            <a:off x="875605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7" name="Rectángulo 56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Agrupar 57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9" name="Rectángulo redondeado 5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4" name="Rectángulo 63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69" name="Agrupar 68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424653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grpSp>
        <p:nvGrpSpPr>
          <p:cNvPr id="43" name="Agrupar 42"/>
          <p:cNvGrpSpPr/>
          <p:nvPr/>
        </p:nvGrpSpPr>
        <p:grpSpPr>
          <a:xfrm rot="16200000">
            <a:off x="816612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 rot="16200000">
            <a:off x="875605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7" name="Rectángulo redondeado 46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74" name="Agrupar 73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5" name="Rectángulo redondeado 74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75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79" name="Agrupar 78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0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1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79996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816612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875605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Agrupar 44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6" name="Rectángulo redondeado 45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0" name="Agrupar 49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9" name="Rectángulo redondeado 68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69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07406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6200000">
            <a:off x="6239666" y="1413561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5" name="Rectángulo redondeado 5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5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57" name="Agrupar 56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Agrupar 63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4" name="Agrupar 4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28004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3" name="Rectángulo redondeado 3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ángulo 3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 rot="16200000">
            <a:off x="5483351" y="2283965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75" name="Agrupar 74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78" name="Rectángulo 77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Agrupar 7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82" name="Agrupar 8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3" name="Rectángulo redondeado 82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ectángulo 83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85" name="Rectángulo 84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87" name="Agrupar 8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31817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0" t="26008" r="12099" b="35916"/>
          <a:stretch/>
        </p:blipFill>
        <p:spPr>
          <a:xfrm>
            <a:off x="313944" y="-28541"/>
            <a:ext cx="6159862" cy="68437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91" y="1840692"/>
            <a:ext cx="5497714" cy="261121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  <a:t>Pepe y Moni tienen una biblioteca con 2 estantes.</a:t>
            </a:r>
            <a:b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</a:br>
            <a:br>
              <a:rPr lang="es-ES" sz="1200" dirty="0">
                <a:solidFill>
                  <a:srgbClr val="0E452D"/>
                </a:solidFill>
                <a:latin typeface="Kohinoor Devanagari Book"/>
                <a:cs typeface="Kohinoor Devanagari Book"/>
              </a:rPr>
            </a:br>
            <a: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  <a:t>Cada estante está ordenado alfabéticamente, por título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252" t="19346" r="29981" b="24056"/>
          <a:stretch/>
        </p:blipFill>
        <p:spPr>
          <a:xfrm>
            <a:off x="7877083" y="1763532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9346903" y="4697721"/>
            <a:ext cx="1432926" cy="2160279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10539868" y="4939643"/>
            <a:ext cx="1432925" cy="1918357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68665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6" name="Agrupar 35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7" name="Rectángulo redondeado 36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grpSp>
        <p:nvGrpSpPr>
          <p:cNvPr id="39" name="Agrupar 38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0" name="Rectángulo redondeado 39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2" name="Rectángulo 41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Agrupar 42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7" name="Rectángulo redondeado 46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 47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49" name="Rectángulo 48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68" name="Agrupar 67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69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0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83955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grpSp>
        <p:nvGrpSpPr>
          <p:cNvPr id="55" name="Agrupar 54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9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0" name="Rectángulo redondeado 5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6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2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2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5" name="Rectángulo 64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67" name="Agrupar 6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6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0206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6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grpSp>
        <p:nvGrpSpPr>
          <p:cNvPr id="52" name="Agrupar 51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55" name="Rectángulo 54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6" name="Agrupar 55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7" name="Rectángulo redondeado 56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 57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0" name="Rectángulo redondeado 59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60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130213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57" name="Agrupar 56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Agrupar 63"/>
          <p:cNvGrpSpPr/>
          <p:nvPr/>
        </p:nvGrpSpPr>
        <p:grpSpPr>
          <a:xfrm rot="16200000">
            <a:off x="6242095" y="141356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7" name="Agrupar 4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754879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3" name="Rectángulo redondeado 3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ángulo 3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5" name="Rectángulo redondeado 4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ángulo 4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 rot="16200000">
            <a:off x="5471510" y="2269695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ángulo 4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76" name="Agrupar 7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68495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6" name="Agrupar 35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7" name="Rectángulo redondeado 36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7" name="Agrupar 46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8" name="Rectángulo redondeado 47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 48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Agrupar 38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0" name="Rectángulo redondeado 39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2" name="Rectángulo 41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Agrupar 42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68" name="Agrupar 67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69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0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5922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69" name="Agrupar 68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0" name="Rectángulo redondeado 6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grpSp>
        <p:nvGrpSpPr>
          <p:cNvPr id="43" name="Agrupar 42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7" name="Agrupar 46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73" name="Agrupar 7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61528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6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6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41" name="Agrupar 40"/>
          <p:cNvGrpSpPr/>
          <p:nvPr/>
        </p:nvGrpSpPr>
        <p:grpSpPr>
          <a:xfrm rot="16200000">
            <a:off x="8185252" y="2255427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Agrupar 44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6" name="Rectángulo redondeado 4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CuadroTexto 6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70185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7" name="Rectángulo redondeado 46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 47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57" name="Agrupar 56"/>
          <p:cNvGrpSpPr/>
          <p:nvPr/>
        </p:nvGrpSpPr>
        <p:grpSpPr>
          <a:xfrm rot="16200000">
            <a:off x="6244522" y="1427830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Agrupar 66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076595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3" name="Rectángulo redondeado 3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ángulo 3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5" name="Rectángulo redondeado 4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ángulo 4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64" name="Agrupar 63"/>
          <p:cNvGrpSpPr/>
          <p:nvPr/>
        </p:nvGrpSpPr>
        <p:grpSpPr>
          <a:xfrm rot="16200000">
            <a:off x="5445395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87610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0" t="26008" r="12099" b="35916"/>
          <a:stretch/>
        </p:blipFill>
        <p:spPr>
          <a:xfrm>
            <a:off x="313944" y="-28541"/>
            <a:ext cx="6159862" cy="68437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91" y="1840692"/>
            <a:ext cx="5497714" cy="261121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  <a:t>Pepe y Moni tienen una biblioteca con 2 estantes.</a:t>
            </a:r>
            <a:b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</a:br>
            <a:br>
              <a:rPr lang="es-ES" sz="1200" dirty="0">
                <a:solidFill>
                  <a:srgbClr val="0E452D"/>
                </a:solidFill>
                <a:latin typeface="Kohinoor Devanagari Book"/>
                <a:cs typeface="Kohinoor Devanagari Book"/>
              </a:rPr>
            </a:br>
            <a: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  <a:t>Cada estante está ordenado alfabéticamente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hinoor Devanagari Book"/>
                <a:cs typeface="Kohinoor Devanagari Book"/>
              </a:rPr>
              <a:t>, por título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252" t="19346" r="29981" b="24056"/>
          <a:stretch/>
        </p:blipFill>
        <p:spPr>
          <a:xfrm>
            <a:off x="7877083" y="1763532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9346903" y="4697721"/>
            <a:ext cx="1432926" cy="2160279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10539868" y="4939643"/>
            <a:ext cx="1432925" cy="1918357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4" name="Rectángulo 3"/>
          <p:cNvSpPr/>
          <p:nvPr/>
        </p:nvSpPr>
        <p:spPr>
          <a:xfrm>
            <a:off x="8406581" y="2286000"/>
            <a:ext cx="1548580" cy="47194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8543429" y="2096915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471022" y="3469502"/>
            <a:ext cx="1548580" cy="47194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8607870" y="3280417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602525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6" name="Agrupar 35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7" name="Rectángulo redondeado 36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7" name="Agrupar 46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8" name="Rectángulo redondeado 47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 48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0" name="Agrupar 49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1" name="Rectángulo redondeado 5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ángulo 5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sp>
        <p:nvSpPr>
          <p:cNvPr id="42" name="Rectángulo 41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Agrupar 42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75163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69" name="Agrupar 68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0" name="Rectángulo redondeado 6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7" name="Agrupar 46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60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61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53042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Agrupar 44"/>
          <p:cNvGrpSpPr/>
          <p:nvPr/>
        </p:nvGrpSpPr>
        <p:grpSpPr>
          <a:xfrm rot="16200000">
            <a:off x="818768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6" name="Rectángulo redondeado 4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6" name="Agrupar 5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134715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7" name="Rectángulo redondeado 46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 47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49" name="Agrupar 48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1" name="Rectángulo redondeado 5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ángulo 5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Agrupar 66"/>
          <p:cNvGrpSpPr/>
          <p:nvPr/>
        </p:nvGrpSpPr>
        <p:grpSpPr>
          <a:xfrm rot="16200000">
            <a:off x="6232684" y="1413561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0" name="Rectángulo 6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6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877817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Agrupar 37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8" name="Rectángulo redondeado 6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3" name="Rectángulo redondeado 3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ángulo 3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5" name="Rectángulo redondeado 44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ángulo 45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47" name="Agrupar 46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8" name="Rectángulo redondeado 47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 48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70" name="Rectángulo 69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rot="16200000">
            <a:off x="5476369" y="2283965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4" name="Rectángulo 73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1" name="Agrupar 5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01297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6" name="Rectángulo redondeado 65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6" name="Agrupar 35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7" name="Rectángulo redondeado 36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47" name="Agrupar 46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8" name="Rectángulo redondeado 47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ángulo 48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0" name="Agrupar 49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1" name="Rectángulo redondeado 5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ángulo 5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 rot="16200000">
            <a:off x="3449998" y="2226889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0" name="Rectángulo redondeado 39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444718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49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69" name="Agrupar 68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0" name="Rectángulo redondeado 6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 rot="16200000">
            <a:off x="3449998" y="2226889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Agrupar 57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60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925620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3449998" y="2226889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386611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28" name="Rectángulo redondeado 27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 28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2" name="Rectángulo redondeado 31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ángulo 32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6" name="Rectángulo redondeado 3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0" name="Rectángulo redondeado 39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3" name="Rectángulo redondeado 4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ángulo 4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grpSp>
        <p:nvGrpSpPr>
          <p:cNvPr id="45" name="Agrupar 44"/>
          <p:cNvGrpSpPr/>
          <p:nvPr/>
        </p:nvGrpSpPr>
        <p:grpSpPr>
          <a:xfrm rot="16200000">
            <a:off x="3449998" y="2226889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6" name="Rectángulo redondeado 45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Agrupar 23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25" name="Rectángulo redondeado 24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 2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08" y="2238111"/>
            <a:ext cx="1035423" cy="2971800"/>
          </a:xfrm>
          <a:prstGeom prst="rect">
            <a:avLst/>
          </a:prstGeom>
        </p:spPr>
      </p:pic>
      <p:sp>
        <p:nvSpPr>
          <p:cNvPr id="31" name="Llamada ovalada 30"/>
          <p:cNvSpPr/>
          <p:nvPr/>
        </p:nvSpPr>
        <p:spPr>
          <a:xfrm>
            <a:off x="4923175" y="1013095"/>
            <a:ext cx="2497265" cy="1013093"/>
          </a:xfrm>
          <a:prstGeom prst="wedgeEllipseCallout">
            <a:avLst>
              <a:gd name="adj1" fmla="val 25543"/>
              <a:gd name="adj2" fmla="val 8697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22250" dir="18900000" sy="23000" kx="-1200000" algn="b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194308" y="1341279"/>
            <a:ext cx="21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Ya no quedan libros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5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785927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3449998" y="2226889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sp>
        <p:nvSpPr>
          <p:cNvPr id="57" name="CuadroTexto 56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60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38661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598249" y="4979853"/>
            <a:ext cx="4609238" cy="1236837"/>
            <a:chOff x="4905829" y="2425716"/>
            <a:chExt cx="5924857" cy="163636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/>
            <a:srcRect l="75650" t="46160" b="24837"/>
            <a:stretch/>
          </p:blipFill>
          <p:spPr>
            <a:xfrm>
              <a:off x="9004420" y="2435426"/>
              <a:ext cx="1826266" cy="16266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2" name="Agrupar 11"/>
            <p:cNvGrpSpPr/>
            <p:nvPr/>
          </p:nvGrpSpPr>
          <p:grpSpPr>
            <a:xfrm>
              <a:off x="4905829" y="2425716"/>
              <a:ext cx="4255563" cy="1631811"/>
              <a:chOff x="4905829" y="2425716"/>
              <a:chExt cx="4255563" cy="1631811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52" t="46160" r="72998" b="24837"/>
              <a:stretch/>
            </p:blipFill>
            <p:spPr>
              <a:xfrm>
                <a:off x="4905829" y="2430869"/>
                <a:ext cx="202122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2"/>
              <a:srcRect l="31447" t="46160" r="35257" b="24837"/>
              <a:stretch/>
            </p:blipFill>
            <p:spPr>
              <a:xfrm>
                <a:off x="6664128" y="2425716"/>
                <a:ext cx="249726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  <p:pic>
        <p:nvPicPr>
          <p:cNvPr id="1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9346903" y="4697721"/>
            <a:ext cx="1432926" cy="2160279"/>
          </a:xfrm>
          <a:prstGeom prst="rect">
            <a:avLst/>
          </a:prstGeom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10539868" y="4939643"/>
            <a:ext cx="1432925" cy="1918357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8564550">
            <a:off x="5979165" y="4009567"/>
            <a:ext cx="1726680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3" y="31723"/>
            <a:ext cx="6121863" cy="41776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157" y="1512505"/>
            <a:ext cx="4684320" cy="1232994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Quieren</a:t>
            </a:r>
            <a:r>
              <a:rPr lang="es-ES" sz="2400" dirty="0">
                <a:solidFill>
                  <a:srgbClr val="FFFFFF"/>
                </a:solidFill>
                <a:latin typeface="Devanagari Sangam MN"/>
                <a:cs typeface="Devanagari Sangam MN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pasar todos los libros a un solo estante también ordenado alfabéticamente, por título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29252" t="19346" r="29981" b="24056"/>
          <a:stretch/>
        </p:blipFill>
        <p:spPr>
          <a:xfrm>
            <a:off x="7877083" y="1763532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414316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 rot="16200000">
            <a:off x="544285" y="2210822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7" name="Rectángulo redondeado 66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33" name="Agrupar 32"/>
          <p:cNvGrpSpPr/>
          <p:nvPr/>
        </p:nvGrpSpPr>
        <p:grpSpPr>
          <a:xfrm rot="16200000">
            <a:off x="1120359" y="221082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48" name="Agrupar 47"/>
          <p:cNvGrpSpPr/>
          <p:nvPr/>
        </p:nvGrpSpPr>
        <p:grpSpPr>
          <a:xfrm rot="16200000">
            <a:off x="1701770" y="2212620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 rot="16200000">
            <a:off x="2289269" y="2212620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38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39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 rot="16200000">
            <a:off x="2876769" y="2226889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grpSp>
        <p:nvGrpSpPr>
          <p:cNvPr id="41" name="Agrupar 40"/>
          <p:cNvGrpSpPr/>
          <p:nvPr/>
        </p:nvGrpSpPr>
        <p:grpSpPr>
          <a:xfrm rot="16200000">
            <a:off x="3449998" y="2226889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2" name="Rectángulo redondeado 41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pic>
        <p:nvPicPr>
          <p:cNvPr id="56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sp>
        <p:nvSpPr>
          <p:cNvPr id="57" name="CuadroTexto 56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60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4" name="CuadroTexto 3"/>
          <p:cNvSpPr txBox="1"/>
          <p:nvPr/>
        </p:nvSpPr>
        <p:spPr>
          <a:xfrm rot="322968">
            <a:off x="8673306" y="2544051"/>
            <a:ext cx="2981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Todos los libros quedaron ordenados alfabéticamente en el nuevo estante</a:t>
            </a:r>
          </a:p>
        </p:txBody>
      </p:sp>
      <p:pic>
        <p:nvPicPr>
          <p:cNvPr id="1028" name="Picture 4" descr="Resultado de imagen para li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761" y="4775096"/>
            <a:ext cx="741369" cy="6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68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6"/>
          <p:cNvSpPr txBox="1">
            <a:spLocks noChangeArrowheads="1"/>
          </p:cNvSpPr>
          <p:nvPr/>
        </p:nvSpPr>
        <p:spPr bwMode="auto">
          <a:xfrm rot="21289916">
            <a:off x="833235" y="3139235"/>
            <a:ext cx="4935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4000" dirty="0">
                <a:solidFill>
                  <a:srgbClr val="000099"/>
                </a:solidFill>
                <a:latin typeface="Angelina" panose="00000400000000000000" pitchFamily="2" charset="0"/>
              </a:rPr>
              <a:t>¿Cuándo se termina la tarea?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149617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8" name="Llamada ovalada 7"/>
          <p:cNvSpPr/>
          <p:nvPr/>
        </p:nvSpPr>
        <p:spPr>
          <a:xfrm>
            <a:off x="4923175" y="1013095"/>
            <a:ext cx="2497265" cy="1013093"/>
          </a:xfrm>
          <a:prstGeom prst="wedgeEllipseCallout">
            <a:avLst>
              <a:gd name="adj1" fmla="val 25543"/>
              <a:gd name="adj2" fmla="val 8697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22250" dir="18900000" sy="23000" kx="-1200000" algn="b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94308" y="1341279"/>
            <a:ext cx="21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Ya no quedan libros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 rot="21289916">
            <a:off x="833235" y="3139235"/>
            <a:ext cx="4935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4000" dirty="0">
                <a:solidFill>
                  <a:srgbClr val="000099"/>
                </a:solidFill>
                <a:latin typeface="Angelina" panose="00000400000000000000" pitchFamily="2" charset="0"/>
              </a:rPr>
              <a:t>¿Cuándo se termina la tarea?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77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lamada de nube 1">
            <a:extLst>
              <a:ext uri="{FF2B5EF4-FFF2-40B4-BE49-F238E27FC236}">
                <a16:creationId xmlns:a16="http://schemas.microsoft.com/office/drawing/2014/main" id="{31C73749-2FC6-42BF-A207-FD2F91522555}"/>
              </a:ext>
            </a:extLst>
          </p:cNvPr>
          <p:cNvSpPr/>
          <p:nvPr/>
        </p:nvSpPr>
        <p:spPr>
          <a:xfrm>
            <a:off x="6578116" y="-11430"/>
            <a:ext cx="4192790" cy="2562535"/>
          </a:xfrm>
          <a:prstGeom prst="cloudCallout">
            <a:avLst>
              <a:gd name="adj1" fmla="val -43882"/>
              <a:gd name="adj2" fmla="val 8347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81854" y="31722"/>
            <a:ext cx="6121863" cy="41776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79682" y="1705028"/>
            <a:ext cx="450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Si pensamos en la representación de los datos …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7754736" y="3944202"/>
            <a:ext cx="1423196" cy="180795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5773958" y="3666955"/>
            <a:ext cx="1423197" cy="2085198"/>
          </a:xfr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27FDE6A-42BF-4582-BCC0-DCF0D7F5B8F2}"/>
              </a:ext>
            </a:extLst>
          </p:cNvPr>
          <p:cNvGrpSpPr/>
          <p:nvPr/>
        </p:nvGrpSpPr>
        <p:grpSpPr>
          <a:xfrm>
            <a:off x="6858922" y="425614"/>
            <a:ext cx="3405357" cy="1529041"/>
            <a:chOff x="7705840" y="1731634"/>
            <a:chExt cx="4023543" cy="170717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A6F82ED-2FEB-4FD0-B704-C159C8DC827C}"/>
                </a:ext>
              </a:extLst>
            </p:cNvPr>
            <p:cNvSpPr txBox="1"/>
            <p:nvPr/>
          </p:nvSpPr>
          <p:spPr>
            <a:xfrm>
              <a:off x="7705840" y="2311563"/>
              <a:ext cx="8889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Estante</a:t>
              </a:r>
            </a:p>
            <a:p>
              <a:pPr algn="ctr"/>
              <a:r>
                <a:rPr lang="es-ES" dirty="0"/>
                <a:t> 1</a:t>
              </a:r>
            </a:p>
          </p:txBody>
        </p:sp>
        <p:grpSp>
          <p:nvGrpSpPr>
            <p:cNvPr id="12" name="Agrupar 51">
              <a:extLst>
                <a:ext uri="{FF2B5EF4-FFF2-40B4-BE49-F238E27FC236}">
                  <a16:creationId xmlns:a16="http://schemas.microsoft.com/office/drawing/2014/main" id="{D9C83A6A-2D5E-4E4A-9633-46A277F89AB2}"/>
                </a:ext>
              </a:extLst>
            </p:cNvPr>
            <p:cNvGrpSpPr/>
            <p:nvPr/>
          </p:nvGrpSpPr>
          <p:grpSpPr>
            <a:xfrm rot="16200000">
              <a:off x="8141244" y="2253629"/>
              <a:ext cx="1583990" cy="539999"/>
              <a:chOff x="2480412" y="0"/>
              <a:chExt cx="1399894" cy="656610"/>
            </a:xfrm>
            <a:solidFill>
              <a:srgbClr val="92456C"/>
            </a:solidFill>
            <a:effectLst>
              <a:reflection stA="41000" endPos="23000" dist="38100" dir="5400000" sy="-100000" algn="bl" rotWithShape="0"/>
            </a:effectLst>
          </p:grpSpPr>
          <p:sp>
            <p:nvSpPr>
              <p:cNvPr id="13" name="Rectángulo redondeado 52">
                <a:extLst>
                  <a:ext uri="{FF2B5EF4-FFF2-40B4-BE49-F238E27FC236}">
                    <a16:creationId xmlns:a16="http://schemas.microsoft.com/office/drawing/2014/main" id="{E4DD1201-7F48-4A26-A11D-6817FE0402A8}"/>
                  </a:ext>
                </a:extLst>
              </p:cNvPr>
              <p:cNvSpPr/>
              <p:nvPr/>
            </p:nvSpPr>
            <p:spPr>
              <a:xfrm>
                <a:off x="2480412" y="0"/>
                <a:ext cx="1399894" cy="65661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EFA7E51-B710-423B-98E4-D40525A64F21}"/>
                  </a:ext>
                </a:extLst>
              </p:cNvPr>
              <p:cNvSpPr/>
              <p:nvPr/>
            </p:nvSpPr>
            <p:spPr>
              <a:xfrm>
                <a:off x="2512465" y="32053"/>
                <a:ext cx="1335788" cy="5925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kern="1200" dirty="0"/>
                  <a:t>La broma</a:t>
                </a:r>
              </a:p>
            </p:txBody>
          </p:sp>
        </p:grpSp>
        <p:grpSp>
          <p:nvGrpSpPr>
            <p:cNvPr id="15" name="Agrupar 54">
              <a:extLst>
                <a:ext uri="{FF2B5EF4-FFF2-40B4-BE49-F238E27FC236}">
                  <a16:creationId xmlns:a16="http://schemas.microsoft.com/office/drawing/2014/main" id="{BADDD524-E8F5-42FC-8DA3-4A726748687D}"/>
                </a:ext>
              </a:extLst>
            </p:cNvPr>
            <p:cNvGrpSpPr/>
            <p:nvPr/>
          </p:nvGrpSpPr>
          <p:grpSpPr>
            <a:xfrm rot="16200000">
              <a:off x="8722655" y="2255427"/>
              <a:ext cx="1583990" cy="539999"/>
              <a:chOff x="2858" y="505119"/>
              <a:chExt cx="1374951" cy="673493"/>
            </a:xfrm>
            <a:solidFill>
              <a:srgbClr val="92456C"/>
            </a:solidFill>
            <a:effectLst>
              <a:reflection blurRad="6350" stA="44000" endA="300" endPos="28000" dist="38100" dir="5400000" sy="-100000" algn="bl" rotWithShape="0"/>
            </a:effectLst>
          </p:grpSpPr>
          <p:sp>
            <p:nvSpPr>
              <p:cNvPr id="16" name="Rectángulo redondeado 55">
                <a:extLst>
                  <a:ext uri="{FF2B5EF4-FFF2-40B4-BE49-F238E27FC236}">
                    <a16:creationId xmlns:a16="http://schemas.microsoft.com/office/drawing/2014/main" id="{C387FC54-660C-4174-8D07-DF412A731380}"/>
                  </a:ext>
                </a:extLst>
              </p:cNvPr>
              <p:cNvSpPr/>
              <p:nvPr/>
            </p:nvSpPr>
            <p:spPr>
              <a:xfrm>
                <a:off x="2858" y="505119"/>
                <a:ext cx="1374951" cy="673493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F272A62-A20C-4687-80D4-C8E49B5416C4}"/>
                  </a:ext>
                </a:extLst>
              </p:cNvPr>
              <p:cNvSpPr/>
              <p:nvPr/>
            </p:nvSpPr>
            <p:spPr>
              <a:xfrm>
                <a:off x="35735" y="537996"/>
                <a:ext cx="1309197" cy="60773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700" kern="1200" dirty="0"/>
                  <a:t>La sombra del viento</a:t>
                </a:r>
              </a:p>
            </p:txBody>
          </p:sp>
        </p:grpSp>
        <p:grpSp>
          <p:nvGrpSpPr>
            <p:cNvPr id="18" name="Agrupar 60">
              <a:extLst>
                <a:ext uri="{FF2B5EF4-FFF2-40B4-BE49-F238E27FC236}">
                  <a16:creationId xmlns:a16="http://schemas.microsoft.com/office/drawing/2014/main" id="{9BB9DB65-64F9-4794-9D5F-E595060BED2B}"/>
                </a:ext>
              </a:extLst>
            </p:cNvPr>
            <p:cNvGrpSpPr/>
            <p:nvPr/>
          </p:nvGrpSpPr>
          <p:grpSpPr>
            <a:xfrm rot="16200000">
              <a:off x="9664704" y="1917576"/>
              <a:ext cx="1583990" cy="1244240"/>
              <a:chOff x="2890257" y="505119"/>
              <a:chExt cx="1374951" cy="1551831"/>
            </a:xfrm>
            <a:solidFill>
              <a:srgbClr val="92456C"/>
            </a:solidFill>
            <a:effectLst>
              <a:reflection blurRad="6350" stA="44000" endA="300" endPos="28000" dist="38100" dir="5400000" sy="-100000" algn="bl" rotWithShape="0"/>
            </a:effectLst>
          </p:grpSpPr>
          <p:sp>
            <p:nvSpPr>
              <p:cNvPr id="19" name="Rectángulo redondeado 61">
                <a:extLst>
                  <a:ext uri="{FF2B5EF4-FFF2-40B4-BE49-F238E27FC236}">
                    <a16:creationId xmlns:a16="http://schemas.microsoft.com/office/drawing/2014/main" id="{E57F94E8-57A2-46F6-9A32-A623CCC3020F}"/>
                  </a:ext>
                </a:extLst>
              </p:cNvPr>
              <p:cNvSpPr/>
              <p:nvPr/>
            </p:nvSpPr>
            <p:spPr>
              <a:xfrm>
                <a:off x="2890257" y="505119"/>
                <a:ext cx="1374951" cy="673493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F09EEB7-A2B1-41A9-8E6C-945536BBEF22}"/>
                  </a:ext>
                </a:extLst>
              </p:cNvPr>
              <p:cNvSpPr/>
              <p:nvPr/>
            </p:nvSpPr>
            <p:spPr>
              <a:xfrm>
                <a:off x="2923134" y="1449212"/>
                <a:ext cx="1324538" cy="60773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700" kern="1200" dirty="0"/>
                  <a:t>Rayuela</a:t>
                </a:r>
              </a:p>
            </p:txBody>
          </p:sp>
        </p:grp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3CD3457-0483-4F93-91AB-A2F6457DEA5C}"/>
                </a:ext>
              </a:extLst>
            </p:cNvPr>
            <p:cNvSpPr/>
            <p:nvPr/>
          </p:nvSpPr>
          <p:spPr>
            <a:xfrm>
              <a:off x="8633400" y="3353200"/>
              <a:ext cx="3095983" cy="856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5847608-F7FE-4F3A-94E8-C03558738E7D}"/>
              </a:ext>
            </a:extLst>
          </p:cNvPr>
          <p:cNvGrpSpPr/>
          <p:nvPr/>
        </p:nvGrpSpPr>
        <p:grpSpPr>
          <a:xfrm>
            <a:off x="9735513" y="2615722"/>
            <a:ext cx="2011680" cy="1363426"/>
            <a:chOff x="3714750" y="4683044"/>
            <a:chExt cx="2011680" cy="1363426"/>
          </a:xfrm>
        </p:grpSpPr>
        <p:sp>
          <p:nvSpPr>
            <p:cNvPr id="25" name="Llamada de nube 1">
              <a:extLst>
                <a:ext uri="{FF2B5EF4-FFF2-40B4-BE49-F238E27FC236}">
                  <a16:creationId xmlns:a16="http://schemas.microsoft.com/office/drawing/2014/main" id="{496E061B-C2AB-4BD5-B0DF-14F6E5C9D003}"/>
                </a:ext>
              </a:extLst>
            </p:cNvPr>
            <p:cNvSpPr/>
            <p:nvPr/>
          </p:nvSpPr>
          <p:spPr>
            <a:xfrm>
              <a:off x="3714750" y="4683044"/>
              <a:ext cx="2011680" cy="1363426"/>
            </a:xfrm>
            <a:prstGeom prst="cloudCallout">
              <a:avLst>
                <a:gd name="adj1" fmla="val -43882"/>
                <a:gd name="adj2" fmla="val 83477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D5B7491-C060-44C6-BA2E-4ED038E9EF71}"/>
                </a:ext>
              </a:extLst>
            </p:cNvPr>
            <p:cNvGrpSpPr/>
            <p:nvPr/>
          </p:nvGrpSpPr>
          <p:grpSpPr>
            <a:xfrm>
              <a:off x="4011236" y="5054324"/>
              <a:ext cx="1418707" cy="457032"/>
              <a:chOff x="5708910" y="4578006"/>
              <a:chExt cx="1418707" cy="457032"/>
            </a:xfrm>
          </p:grpSpPr>
          <p:sp>
            <p:nvSpPr>
              <p:cNvPr id="26" name="Rectángulo redondeado 61">
                <a:extLst>
                  <a:ext uri="{FF2B5EF4-FFF2-40B4-BE49-F238E27FC236}">
                    <a16:creationId xmlns:a16="http://schemas.microsoft.com/office/drawing/2014/main" id="{81CB0720-8903-45A5-BF06-1F6BC556B511}"/>
                  </a:ext>
                </a:extLst>
              </p:cNvPr>
              <p:cNvSpPr/>
              <p:nvPr/>
            </p:nvSpPr>
            <p:spPr>
              <a:xfrm>
                <a:off x="5708910" y="4578006"/>
                <a:ext cx="1418707" cy="457032"/>
              </a:xfrm>
              <a:prstGeom prst="roundRect">
                <a:avLst/>
              </a:prstGeom>
              <a:solidFill>
                <a:srgbClr val="92456C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FD735554-8106-482B-A685-B2D79CAFD348}"/>
                  </a:ext>
                </a:extLst>
              </p:cNvPr>
              <p:cNvSpPr/>
              <p:nvPr/>
            </p:nvSpPr>
            <p:spPr>
              <a:xfrm>
                <a:off x="5726430" y="4620311"/>
                <a:ext cx="1383666" cy="372423"/>
              </a:xfrm>
              <a:prstGeom prst="rect">
                <a:avLst/>
              </a:prstGeom>
              <a:solidFill>
                <a:srgbClr val="92456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700" kern="1200" dirty="0"/>
                  <a:t>Rayuela</a:t>
                </a:r>
              </a:p>
            </p:txBody>
          </p:sp>
        </p:grp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0B5EFA89-B48B-4CD3-9269-49C5357440DE}"/>
              </a:ext>
            </a:extLst>
          </p:cNvPr>
          <p:cNvSpPr txBox="1">
            <a:spLocks noChangeArrowheads="1"/>
          </p:cNvSpPr>
          <p:nvPr/>
        </p:nvSpPr>
        <p:spPr bwMode="auto">
          <a:xfrm rot="21289916">
            <a:off x="70893" y="4496300"/>
            <a:ext cx="540055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dirty="0">
                <a:solidFill>
                  <a:srgbClr val="000099"/>
                </a:solidFill>
                <a:latin typeface="Angelina" panose="00000400000000000000" pitchFamily="2" charset="0"/>
              </a:rPr>
              <a:t>Estantes             Listas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dirty="0">
                <a:solidFill>
                  <a:srgbClr val="000099"/>
                </a:solidFill>
                <a:latin typeface="Angelina" panose="00000400000000000000" pitchFamily="2" charset="0"/>
              </a:rPr>
              <a:t>Libros             elementos de las listas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9" name="Forma libre 25">
            <a:extLst>
              <a:ext uri="{FF2B5EF4-FFF2-40B4-BE49-F238E27FC236}">
                <a16:creationId xmlns:a16="http://schemas.microsoft.com/office/drawing/2014/main" id="{CC6B6AE5-9595-4686-BD78-1074E3A4ADF3}"/>
              </a:ext>
            </a:extLst>
          </p:cNvPr>
          <p:cNvSpPr/>
          <p:nvPr/>
        </p:nvSpPr>
        <p:spPr>
          <a:xfrm rot="2942184" flipH="1" flipV="1">
            <a:off x="2742346" y="4482393"/>
            <a:ext cx="425264" cy="583544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orma libre 25">
            <a:extLst>
              <a:ext uri="{FF2B5EF4-FFF2-40B4-BE49-F238E27FC236}">
                <a16:creationId xmlns:a16="http://schemas.microsoft.com/office/drawing/2014/main" id="{A7E02D50-6209-4D2D-914B-7BCB3D7E8137}"/>
              </a:ext>
            </a:extLst>
          </p:cNvPr>
          <p:cNvSpPr/>
          <p:nvPr/>
        </p:nvSpPr>
        <p:spPr>
          <a:xfrm rot="17981461" flipH="1">
            <a:off x="1389019" y="5223416"/>
            <a:ext cx="428950" cy="616229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604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3" y="31723"/>
            <a:ext cx="6121863" cy="52084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9376" y="1869150"/>
            <a:ext cx="5098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Si pensamos en el proceso de acomodar los libros ordenados alfabéticamente por título en un único estante (una nueva lista)…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48AE85E-45B1-48E2-A1C1-C77AA03F4EF7}"/>
              </a:ext>
            </a:extLst>
          </p:cNvPr>
          <p:cNvGrpSpPr/>
          <p:nvPr/>
        </p:nvGrpSpPr>
        <p:grpSpPr>
          <a:xfrm>
            <a:off x="6252882" y="1957555"/>
            <a:ext cx="5465291" cy="2408399"/>
            <a:chOff x="6252882" y="1957555"/>
            <a:chExt cx="5465291" cy="2408399"/>
          </a:xfrm>
        </p:grpSpPr>
        <p:sp>
          <p:nvSpPr>
            <p:cNvPr id="6" name="Rectángulo 5"/>
            <p:cNvSpPr/>
            <p:nvPr/>
          </p:nvSpPr>
          <p:spPr>
            <a:xfrm>
              <a:off x="6252882" y="1957555"/>
              <a:ext cx="5465291" cy="2408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406444" y="2423147"/>
              <a:ext cx="46987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mientras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(las listas –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estantes-</a:t>
              </a: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contengan elementos – 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libros-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s-ES" sz="2000" dirty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MoniBuscaLibro</a:t>
              </a: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s-ES" sz="2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PepeColocaLibroEnListaNueva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0323997" y="5023154"/>
            <a:ext cx="1423196" cy="180795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8900800" y="4772802"/>
            <a:ext cx="1423197" cy="2085198"/>
          </a:xfr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830881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9171487" y="2355701"/>
            <a:ext cx="1035424" cy="3146612"/>
          </a:xfrm>
        </p:spPr>
      </p:pic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252024" y="765730"/>
            <a:ext cx="5491676" cy="499963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27540" y="1463363"/>
            <a:ext cx="5130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PepeColocaLibroEnListaNueva</a:t>
            </a:r>
            <a:endParaRPr lang="es-ES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716160" y="1925028"/>
            <a:ext cx="426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tan solo un agregar atrás en la  lista nueva</a:t>
            </a:r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AF7C6AB-E599-4D2F-97D4-20077D7EEC2D}"/>
              </a:ext>
            </a:extLst>
          </p:cNvPr>
          <p:cNvGrpSpPr/>
          <p:nvPr/>
        </p:nvGrpSpPr>
        <p:grpSpPr>
          <a:xfrm>
            <a:off x="7080132" y="89945"/>
            <a:ext cx="4772777" cy="1808555"/>
            <a:chOff x="6252882" y="1957555"/>
            <a:chExt cx="5465291" cy="24083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AB11F00-B147-4A7D-AD95-13A6462204D9}"/>
                </a:ext>
              </a:extLst>
            </p:cNvPr>
            <p:cNvSpPr/>
            <p:nvPr/>
          </p:nvSpPr>
          <p:spPr>
            <a:xfrm>
              <a:off x="6252882" y="1957555"/>
              <a:ext cx="5465291" cy="2408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AC9E04C-C5DD-4994-8AE1-4A09A6B40290}"/>
                </a:ext>
              </a:extLst>
            </p:cNvPr>
            <p:cNvSpPr txBox="1"/>
            <p:nvPr/>
          </p:nvSpPr>
          <p:spPr>
            <a:xfrm>
              <a:off x="6406444" y="2423147"/>
              <a:ext cx="46987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mientras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(las listas –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estantes-</a:t>
              </a: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contengan elementos – 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libros-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s-ES" sz="2000" dirty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MoniBuscaLibro</a:t>
              </a: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s-ES" sz="2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PepeColocaLibroEnListaNueva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253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162651" y="566826"/>
            <a:ext cx="5190979" cy="4999634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9214414" y="2594660"/>
            <a:ext cx="1035423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14731" y="1463363"/>
            <a:ext cx="3886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MoniBuscaLibro </a:t>
            </a:r>
            <a:r>
              <a:rPr lang="es-ES" sz="2400" dirty="0"/>
              <a:t>requiere un poco mas de análisis …</a:t>
            </a:r>
          </a:p>
          <a:p>
            <a:endParaRPr lang="es-ES" sz="24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F6CCFF7-3FDA-4225-8DD4-54C6D012CBB6}"/>
              </a:ext>
            </a:extLst>
          </p:cNvPr>
          <p:cNvGrpSpPr/>
          <p:nvPr/>
        </p:nvGrpSpPr>
        <p:grpSpPr>
          <a:xfrm>
            <a:off x="7080132" y="89945"/>
            <a:ext cx="4772777" cy="1808555"/>
            <a:chOff x="6252882" y="1957555"/>
            <a:chExt cx="5465291" cy="24083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984B68B-1FFA-4F87-9738-7E7FF0AA1CFA}"/>
                </a:ext>
              </a:extLst>
            </p:cNvPr>
            <p:cNvSpPr/>
            <p:nvPr/>
          </p:nvSpPr>
          <p:spPr>
            <a:xfrm>
              <a:off x="6252882" y="1957555"/>
              <a:ext cx="5465291" cy="2408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7C1ED52-E897-40D8-881A-65077EC7303D}"/>
                </a:ext>
              </a:extLst>
            </p:cNvPr>
            <p:cNvSpPr txBox="1"/>
            <p:nvPr/>
          </p:nvSpPr>
          <p:spPr>
            <a:xfrm>
              <a:off x="6406444" y="2423147"/>
              <a:ext cx="46987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mientras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(las listas –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estantes-</a:t>
              </a: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contengan elementos – 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libros-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s-ES" sz="2000" dirty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MoniBuscaLibro</a:t>
              </a: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s-ES" sz="2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PepeColocaLibroEnListaNueva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566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4886C0A-7A9F-44C7-8A21-2B2CF2AD972E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27" name="Imagen 26" descr="55480-O86KUM.eps">
              <a:extLst>
                <a:ext uri="{FF2B5EF4-FFF2-40B4-BE49-F238E27FC236}">
                  <a16:creationId xmlns:a16="http://schemas.microsoft.com/office/drawing/2014/main" id="{A8DB96D5-230B-44A4-8018-252593AB5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12827F6-13D8-4C97-8F9E-58DD43B0B569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MoniBuscaLibro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pic>
        <p:nvPicPr>
          <p:cNvPr id="25" name="Imagen 2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239471" y="1169894"/>
            <a:ext cx="6558745" cy="2891117"/>
          </a:xfrm>
          <a:prstGeom prst="rect">
            <a:avLst/>
          </a:prstGeom>
        </p:spPr>
      </p:pic>
      <p:grpSp>
        <p:nvGrpSpPr>
          <p:cNvPr id="4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" name="Rectángulo redondeado 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7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" name="Rectángulo redondeado 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10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" name="Rectángulo redondeado 1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5" name="Rectángulo redondeado 1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17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8" name="Rectángulo redondeado 1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70691" y="4440401"/>
            <a:ext cx="48588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Como las listas de libros están ordenadas alfabéticamente por título, sólo debe mirar el primer elemento de cada lista, compararlos y determinar el menor  entre estos.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66894" y="16533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que corresponde, de acuerdo al orden alfabético, para que Pepe lo agregue a la lista nueva.</a:t>
            </a:r>
          </a:p>
        </p:txBody>
      </p:sp>
      <p:sp>
        <p:nvSpPr>
          <p:cNvPr id="24" name="Marcador de pie de pá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4093815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" name="Rectángulo redondeado 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7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" name="Rectángulo redondeado 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10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" name="Rectángulo redondeado 1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5" name="Rectángulo redondeado 1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17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8" name="Rectángulo redondeado 1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 rot="481401">
            <a:off x="4051323" y="5733089"/>
            <a:ext cx="444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Primer elemento de la lista 2</a:t>
            </a:r>
          </a:p>
        </p:txBody>
      </p:sp>
      <p:sp>
        <p:nvSpPr>
          <p:cNvPr id="26" name="Forma libre 25"/>
          <p:cNvSpPr/>
          <p:nvPr/>
        </p:nvSpPr>
        <p:spPr>
          <a:xfrm rot="2942184" flipH="1">
            <a:off x="8791592" y="857927"/>
            <a:ext cx="551330" cy="860611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 26"/>
          <p:cNvSpPr/>
          <p:nvPr/>
        </p:nvSpPr>
        <p:spPr>
          <a:xfrm rot="15166550" flipH="1">
            <a:off x="7858469" y="4717442"/>
            <a:ext cx="551330" cy="1589393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29" name="Imagen 28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205181" y="95272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 rot="21064889">
            <a:off x="6218352" y="535408"/>
            <a:ext cx="444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Primer elemento de la lista 1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919415D-D6D3-449D-AC5B-BF31D392CD34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36" name="Imagen 35" descr="55480-O86KUM.eps">
              <a:extLst>
                <a:ext uri="{FF2B5EF4-FFF2-40B4-BE49-F238E27FC236}">
                  <a16:creationId xmlns:a16="http://schemas.microsoft.com/office/drawing/2014/main" id="{7F4532DE-58D7-44B0-ADC8-448B859EA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C88BE960-F240-4AAB-9908-BC690AB10131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MoniBuscaLibro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sp>
        <p:nvSpPr>
          <p:cNvPr id="38" name="Text Box 26">
            <a:extLst>
              <a:ext uri="{FF2B5EF4-FFF2-40B4-BE49-F238E27FC236}">
                <a16:creationId xmlns:a16="http://schemas.microsoft.com/office/drawing/2014/main" id="{19EBB485-8672-4E02-8EC0-5E5C9253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91" y="4166081"/>
            <a:ext cx="48588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Como las listas de libros están ordenadas alfabéticamente por título, sólo debe mirar el primer elemento de cada lista, compararlos y determinar el menor  entre estos.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C72B29B-E205-4CB4-9C0F-E69F60452282}"/>
              </a:ext>
            </a:extLst>
          </p:cNvPr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BE91BA8-139B-4B83-A23A-E8C839BBB08C}"/>
              </a:ext>
            </a:extLst>
          </p:cNvPr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2803B89-8AC6-42DC-8509-E9495E785CF7}"/>
              </a:ext>
            </a:extLst>
          </p:cNvPr>
          <p:cNvSpPr/>
          <p:nvPr/>
        </p:nvSpPr>
        <p:spPr>
          <a:xfrm>
            <a:off x="464024" y="144760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que corresponde, de acuerdo al orden alfabético, para que Pepe lo agregue a la lista nueva.</a:t>
            </a:r>
          </a:p>
        </p:txBody>
      </p:sp>
    </p:spTree>
    <p:extLst>
      <p:ext uri="{BB962C8B-B14F-4D97-AF65-F5344CB8AC3E}">
        <p14:creationId xmlns:p14="http://schemas.microsoft.com/office/powerpoint/2010/main" val="710097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" name="Rectángulo redondeado 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7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" name="Rectángulo redondeado 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10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" name="Rectángulo redondeado 1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5" name="Rectángulo redondeado 1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17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8" name="Rectángulo redondeado 1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8233835" y="5778913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menor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533508" y="1526775"/>
            <a:ext cx="827665" cy="416652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27" name="Imagen 26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79451" y="119275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A3CE0BCE-0DC7-4125-9282-3D1C63835937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33" name="Imagen 32" descr="55480-O86KUM.eps">
              <a:extLst>
                <a:ext uri="{FF2B5EF4-FFF2-40B4-BE49-F238E27FC236}">
                  <a16:creationId xmlns:a16="http://schemas.microsoft.com/office/drawing/2014/main" id="{0F225233-6EDB-4BD6-AD0F-81D544A3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220D60E1-0BA7-47D7-A797-8639E67CB0BC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MoniBuscaLibro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sp>
        <p:nvSpPr>
          <p:cNvPr id="35" name="Text Box 26">
            <a:extLst>
              <a:ext uri="{FF2B5EF4-FFF2-40B4-BE49-F238E27FC236}">
                <a16:creationId xmlns:a16="http://schemas.microsoft.com/office/drawing/2014/main" id="{C367CA7A-90E3-4988-AA5B-D75FE7C84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91" y="4440401"/>
            <a:ext cx="48588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Como las listas de libros están ordenadas alfabéticamente por título, sólo debe mirar el primer elemento de cada lista, compararlos y determinar el menor  entre estos.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EECF1F9-ECE1-4A55-BD17-81D19F4FDCFB}"/>
              </a:ext>
            </a:extLst>
          </p:cNvPr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F42CE4E-1825-4C89-BD3A-2392838F6278}"/>
              </a:ext>
            </a:extLst>
          </p:cNvPr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B608324-6CD9-4CBE-9E7C-C14F6CF15D63}"/>
              </a:ext>
            </a:extLst>
          </p:cNvPr>
          <p:cNvSpPr/>
          <p:nvPr/>
        </p:nvSpPr>
        <p:spPr>
          <a:xfrm>
            <a:off x="292574" y="16533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que corresponde, de acuerdo al orden alfabético, para que Pepe lo agregue a la lista nueva.</a:t>
            </a:r>
          </a:p>
        </p:txBody>
      </p:sp>
    </p:spTree>
    <p:extLst>
      <p:ext uri="{BB962C8B-B14F-4D97-AF65-F5344CB8AC3E}">
        <p14:creationId xmlns:p14="http://schemas.microsoft.com/office/powerpoint/2010/main" val="93312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598249" y="4979853"/>
            <a:ext cx="4609238" cy="1236837"/>
            <a:chOff x="4905829" y="2425716"/>
            <a:chExt cx="5924857" cy="163636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/>
            <a:srcRect l="75650" t="46160" b="24837"/>
            <a:stretch/>
          </p:blipFill>
          <p:spPr>
            <a:xfrm>
              <a:off x="9004420" y="2435426"/>
              <a:ext cx="1826266" cy="16266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2" name="Agrupar 11"/>
            <p:cNvGrpSpPr/>
            <p:nvPr/>
          </p:nvGrpSpPr>
          <p:grpSpPr>
            <a:xfrm>
              <a:off x="4905829" y="2425716"/>
              <a:ext cx="4255563" cy="1631811"/>
              <a:chOff x="4905829" y="2425716"/>
              <a:chExt cx="4255563" cy="1631811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52" t="46160" r="72998" b="24837"/>
              <a:stretch/>
            </p:blipFill>
            <p:spPr>
              <a:xfrm>
                <a:off x="4905829" y="2430869"/>
                <a:ext cx="202122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2"/>
              <a:srcRect l="31447" t="46160" r="35257" b="24837"/>
              <a:stretch/>
            </p:blipFill>
            <p:spPr>
              <a:xfrm>
                <a:off x="6664128" y="2425716"/>
                <a:ext cx="249726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  <p:pic>
        <p:nvPicPr>
          <p:cNvPr id="1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9346903" y="4697721"/>
            <a:ext cx="1432926" cy="2160279"/>
          </a:xfrm>
          <a:prstGeom prst="rect">
            <a:avLst/>
          </a:prstGeom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10539868" y="4939643"/>
            <a:ext cx="1432925" cy="1918357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8564550">
            <a:off x="5979165" y="4009567"/>
            <a:ext cx="1726680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3" y="31723"/>
            <a:ext cx="6121863" cy="41776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157" y="1512505"/>
            <a:ext cx="4684320" cy="1232994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Quieren</a:t>
            </a:r>
            <a:r>
              <a:rPr lang="es-ES" sz="2400" dirty="0">
                <a:solidFill>
                  <a:srgbClr val="FFFFFF"/>
                </a:solidFill>
                <a:latin typeface="Devanagari Sangam MN"/>
                <a:cs typeface="Devanagari Sangam MN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pasar todos los libros a un solo estante también ordenado alfabéticamente, por título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29252" t="19346" r="29981" b="24056"/>
          <a:stretch/>
        </p:blipFill>
        <p:spPr>
          <a:xfrm>
            <a:off x="7877083" y="1763532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ángulo 17"/>
          <p:cNvSpPr/>
          <p:nvPr/>
        </p:nvSpPr>
        <p:spPr>
          <a:xfrm>
            <a:off x="8406581" y="2286000"/>
            <a:ext cx="1548580" cy="47194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8543429" y="2096915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8471022" y="3469502"/>
            <a:ext cx="1548580" cy="47194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8607870" y="3280417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3093616" y="5463699"/>
            <a:ext cx="1548580" cy="47194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230464" y="5274614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814784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" name="Rectángulo redondeado 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7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" name="Rectángulo redondeado 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10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" name="Rectángulo redondeado 1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5" name="Rectángulo redondeado 1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17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8" name="Rectángulo redondeado 1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8141035" y="1098571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Elemento menor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8533508" y="1526775"/>
            <a:ext cx="827665" cy="2024013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29" name="Imagen 28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56591" y="103273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4" name="Text Box 26">
            <a:extLst>
              <a:ext uri="{FF2B5EF4-FFF2-40B4-BE49-F238E27FC236}">
                <a16:creationId xmlns:a16="http://schemas.microsoft.com/office/drawing/2014/main" id="{BF033BE2-0311-4B04-92C4-48C3B91FE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42" y="4721302"/>
            <a:ext cx="48588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AR" alt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En este caso, el menor entre “</a:t>
            </a:r>
            <a:r>
              <a:rPr lang="es-AR" altLang="es-ES" sz="2000" dirty="0" err="1">
                <a:solidFill>
                  <a:srgbClr val="002060"/>
                </a:solidFill>
                <a:cs typeface="Arial" panose="020B0604020202020204" pitchFamily="34" charset="0"/>
              </a:rPr>
              <a:t>Mr</a:t>
            </a:r>
            <a:r>
              <a:rPr lang="es-AR" alt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s-AR" altLang="es-ES" sz="2000" dirty="0" err="1">
                <a:solidFill>
                  <a:srgbClr val="002060"/>
                </a:solidFill>
                <a:cs typeface="Arial" panose="020B0604020202020204" pitchFamily="34" charset="0"/>
              </a:rPr>
              <a:t>Vertigo</a:t>
            </a:r>
            <a:r>
              <a:rPr lang="es-AR" alt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” y “La Broma” es “La Broma”.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7FF1075-0BA5-420A-A0AF-68279A879323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36" name="Imagen 35" descr="55480-O86KUM.eps">
              <a:extLst>
                <a:ext uri="{FF2B5EF4-FFF2-40B4-BE49-F238E27FC236}">
                  <a16:creationId xmlns:a16="http://schemas.microsoft.com/office/drawing/2014/main" id="{993ED291-8FB3-4659-8BC7-83CCB875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B6363D5-D5AE-4B3E-8ACA-54B396997E21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MoniBuscaLibro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066319B-84C8-4FE1-B04C-26FB8804B3E4}"/>
              </a:ext>
            </a:extLst>
          </p:cNvPr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950FA4B-0EEF-4FC5-B61B-EC074F035A51}"/>
              </a:ext>
            </a:extLst>
          </p:cNvPr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853E590-C77F-4F33-9B55-C3DCF6EEA450}"/>
              </a:ext>
            </a:extLst>
          </p:cNvPr>
          <p:cNvSpPr/>
          <p:nvPr/>
        </p:nvSpPr>
        <p:spPr>
          <a:xfrm>
            <a:off x="338294" y="151618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que corresponde, de acuerdo al orden alfabético, para que Pepe lo agregue a la lista nueva.</a:t>
            </a:r>
          </a:p>
        </p:txBody>
      </p:sp>
    </p:spTree>
    <p:extLst>
      <p:ext uri="{BB962C8B-B14F-4D97-AF65-F5344CB8AC3E}">
        <p14:creationId xmlns:p14="http://schemas.microsoft.com/office/powerpoint/2010/main" val="3304786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" name="Rectángulo redondeado 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7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" name="Rectángulo redondeado 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10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" name="Rectángulo redondeado 1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Agrupar 58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5" name="Rectángulo redondeado 14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17" name="Agrupar 61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8" name="Rectángulo redondeado 1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 rot="21064889">
            <a:off x="7400976" y="370492"/>
            <a:ext cx="246484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Este se quitará de la  lista</a:t>
            </a:r>
          </a:p>
        </p:txBody>
      </p:sp>
      <p:sp>
        <p:nvSpPr>
          <p:cNvPr id="28" name="Forma libre 27"/>
          <p:cNvSpPr/>
          <p:nvPr/>
        </p:nvSpPr>
        <p:spPr>
          <a:xfrm rot="18657816">
            <a:off x="8455515" y="937405"/>
            <a:ext cx="551330" cy="860611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 rot="505533">
            <a:off x="9845174" y="251931"/>
            <a:ext cx="228609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Este pasará a ser el próximo elemento a comparar</a:t>
            </a:r>
          </a:p>
        </p:txBody>
      </p:sp>
      <p:sp>
        <p:nvSpPr>
          <p:cNvPr id="30" name="Forma libre 29"/>
          <p:cNvSpPr/>
          <p:nvPr/>
        </p:nvSpPr>
        <p:spPr>
          <a:xfrm rot="4056765" flipH="1">
            <a:off x="9518710" y="1095619"/>
            <a:ext cx="551330" cy="714305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31" name="Imagen 3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136601" y="129562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2" name="Text Box 26">
            <a:extLst>
              <a:ext uri="{FF2B5EF4-FFF2-40B4-BE49-F238E27FC236}">
                <a16:creationId xmlns:a16="http://schemas.microsoft.com/office/drawing/2014/main" id="{F0AA65CD-6469-4BA7-82C9-5F23B11B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816" y="4451831"/>
            <a:ext cx="48588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AR" alt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Obtenido el menor, lo sacará de la lista y “La sombra del viento” quedará como el próximo elemento de la lista que deberá compararse.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A3549B3-8C26-4493-B5D8-69CE491503DD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38" name="Imagen 37" descr="55480-O86KUM.eps">
              <a:extLst>
                <a:ext uri="{FF2B5EF4-FFF2-40B4-BE49-F238E27FC236}">
                  <a16:creationId xmlns:a16="http://schemas.microsoft.com/office/drawing/2014/main" id="{DF985176-E3FA-4140-A026-EC019E733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83477AC1-168F-4129-B094-787A6AC06D6B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MoniBuscaLibro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E18FA69-EC86-4693-BFF3-D9D9675A9AE2}"/>
              </a:ext>
            </a:extLst>
          </p:cNvPr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3C9EE83-F0B8-4E64-83C1-89DA73A96B0E}"/>
              </a:ext>
            </a:extLst>
          </p:cNvPr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7CE9A69-F02F-4912-B459-50CF6EB35A29}"/>
              </a:ext>
            </a:extLst>
          </p:cNvPr>
          <p:cNvSpPr/>
          <p:nvPr/>
        </p:nvSpPr>
        <p:spPr>
          <a:xfrm>
            <a:off x="418304" y="171049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que corresponde, de acuerdo al orden alfabético, para que Pepe lo agregue a la lista nueva.</a:t>
            </a:r>
          </a:p>
        </p:txBody>
      </p:sp>
    </p:spTree>
    <p:extLst>
      <p:ext uri="{BB962C8B-B14F-4D97-AF65-F5344CB8AC3E}">
        <p14:creationId xmlns:p14="http://schemas.microsoft.com/office/powerpoint/2010/main" val="3171869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53"/>
          <p:cNvGrpSpPr/>
          <p:nvPr/>
        </p:nvGrpSpPr>
        <p:grpSpPr>
          <a:xfrm rot="16200000">
            <a:off x="816612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36" name="Agrupar 56"/>
          <p:cNvGrpSpPr/>
          <p:nvPr/>
        </p:nvGrpSpPr>
        <p:grpSpPr>
          <a:xfrm rot="16200000">
            <a:off x="875605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7" name="Rectángulo redondeado 36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Agrupar 63"/>
          <p:cNvGrpSpPr/>
          <p:nvPr/>
        </p:nvGrpSpPr>
        <p:grpSpPr>
          <a:xfrm rot="16200000">
            <a:off x="818282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43" name="Agrupar 66"/>
          <p:cNvGrpSpPr/>
          <p:nvPr/>
        </p:nvGrpSpPr>
        <p:grpSpPr>
          <a:xfrm rot="16200000">
            <a:off x="877275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25" name="Imagen 2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90881" y="1409924"/>
            <a:ext cx="6558745" cy="2891117"/>
          </a:xfrm>
          <a:prstGeom prst="rect">
            <a:avLst/>
          </a:prstGeom>
        </p:spPr>
      </p:pic>
      <p:pic>
        <p:nvPicPr>
          <p:cNvPr id="29" name="Imagen 28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30" name="Agrupar 50"/>
          <p:cNvGrpSpPr/>
          <p:nvPr/>
        </p:nvGrpSpPr>
        <p:grpSpPr>
          <a:xfrm rot="16200000">
            <a:off x="6243324" y="1426032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1" name="Rectángulo redondeado 30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ángulo 31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871D9FC0-AEA8-41BD-8445-00215B50D220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53" name="Imagen 52" descr="55480-O86KUM.eps">
              <a:extLst>
                <a:ext uri="{FF2B5EF4-FFF2-40B4-BE49-F238E27FC236}">
                  <a16:creationId xmlns:a16="http://schemas.microsoft.com/office/drawing/2014/main" id="{D6ED9662-BED2-4219-AE9F-E0E2E25F8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0147B86E-BEF2-4119-A578-FD71F545202E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MoniBuscaLibro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A05C5E3-8FD5-4647-83D6-B0AD5B6E8D86}"/>
              </a:ext>
            </a:extLst>
          </p:cNvPr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89A47F2-3D6E-425F-9547-FCE7137A647E}"/>
              </a:ext>
            </a:extLst>
          </p:cNvPr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7BE8D80-C64E-4376-BA3B-FA4C14CCC002}"/>
              </a:ext>
            </a:extLst>
          </p:cNvPr>
          <p:cNvSpPr/>
          <p:nvPr/>
        </p:nvSpPr>
        <p:spPr>
          <a:xfrm>
            <a:off x="361154" y="18819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que corresponde, de acuerdo al orden alfabético, para que Pepe lo agregue a la lista nueva.</a:t>
            </a: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25970F76-489A-4327-A7EF-93117ACB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816" y="4451831"/>
            <a:ext cx="48588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AR" alt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Obtenido el menor, lo sacará de la lista y “La sombra del viento” quedará como el próximo elemento de la lista que deberá compararse.</a:t>
            </a:r>
          </a:p>
        </p:txBody>
      </p:sp>
    </p:spTree>
    <p:extLst>
      <p:ext uri="{BB962C8B-B14F-4D97-AF65-F5344CB8AC3E}">
        <p14:creationId xmlns:p14="http://schemas.microsoft.com/office/powerpoint/2010/main" val="2960501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103031" y="20197"/>
            <a:ext cx="4468969" cy="37192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1185" y="1396131"/>
            <a:ext cx="3532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Si lo pensamos en pseudocódigo, cada comparación sería algo así 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71998" y="612030"/>
            <a:ext cx="7186374" cy="56811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4932578" y="920354"/>
            <a:ext cx="6717874" cy="253915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( elementoLista1 &lt; elementoLista2 )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elementoADevolver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elementoLista1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PasarASiguienteElementoLista1</a:t>
            </a:r>
          </a:p>
          <a:p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elementoADevolver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elementoLista2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PasarASiguienteElementoLista2</a:t>
            </a:r>
          </a:p>
          <a:p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FD8D16-8EE3-46ED-84FD-3A5AF51D65F3}"/>
              </a:ext>
            </a:extLst>
          </p:cNvPr>
          <p:cNvSpPr txBox="1"/>
          <p:nvPr/>
        </p:nvSpPr>
        <p:spPr>
          <a:xfrm rot="20956190">
            <a:off x="2363934" y="4859064"/>
            <a:ext cx="3423091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¿Siempre es posible la comparación?</a:t>
            </a:r>
          </a:p>
        </p:txBody>
      </p:sp>
    </p:spTree>
    <p:extLst>
      <p:ext uri="{BB962C8B-B14F-4D97-AF65-F5344CB8AC3E}">
        <p14:creationId xmlns:p14="http://schemas.microsoft.com/office/powerpoint/2010/main" val="282761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103031" y="20197"/>
            <a:ext cx="4468969" cy="37192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9745" y="1316121"/>
            <a:ext cx="3731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La comparación entre ambos elementos será posible solo si ambas listas contienen elementos…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71998" y="623460"/>
            <a:ext cx="7186374" cy="56811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4932578" y="920354"/>
            <a:ext cx="6717874" cy="107721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A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( Lista1noVacia) 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7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(Lista2noVacia) 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FE9F78-3A8F-43E3-9ECB-1C4B47805A4E}"/>
              </a:ext>
            </a:extLst>
          </p:cNvPr>
          <p:cNvSpPr txBox="1"/>
          <p:nvPr/>
        </p:nvSpPr>
        <p:spPr>
          <a:xfrm>
            <a:off x="5166360" y="2115447"/>
            <a:ext cx="5875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700" dirty="0">
                <a:latin typeface="Consolas" panose="020B0609020204030204" pitchFamily="49" charset="0"/>
              </a:rPr>
              <a:t>( elementoLista1 &lt; elementoLista2 )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</a:t>
            </a:r>
            <a:r>
              <a:rPr lang="es-ES" sz="1700" dirty="0" err="1">
                <a:latin typeface="Consolas" panose="020B0609020204030204" pitchFamily="49" charset="0"/>
              </a:rPr>
              <a:t>elementoADevolver</a:t>
            </a:r>
            <a:r>
              <a:rPr lang="es-ES" sz="1700" dirty="0">
                <a:latin typeface="Consolas" panose="020B0609020204030204" pitchFamily="49" charset="0"/>
              </a:rPr>
              <a:t>:= elementoLista1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PasarASiguienteElementoLista1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</a:t>
            </a:r>
            <a:r>
              <a:rPr lang="es-ES" sz="1700" b="1" dirty="0" err="1">
                <a:latin typeface="Consolas" panose="020B0609020204030204" pitchFamily="49" charset="0"/>
              </a:rPr>
              <a:t>else</a:t>
            </a:r>
            <a:endParaRPr lang="es-ES" sz="1700" b="1" dirty="0">
              <a:latin typeface="Consolas" panose="020B0609020204030204" pitchFamily="49" charset="0"/>
            </a:endParaRPr>
          </a:p>
          <a:p>
            <a:r>
              <a:rPr lang="es-ES" sz="1700" dirty="0">
                <a:latin typeface="Consolas" panose="020B0609020204030204" pitchFamily="49" charset="0"/>
              </a:rPr>
              <a:t>    </a:t>
            </a:r>
            <a:r>
              <a:rPr lang="es-ES" sz="1700" dirty="0" err="1">
                <a:latin typeface="Consolas" panose="020B0609020204030204" pitchFamily="49" charset="0"/>
              </a:rPr>
              <a:t>elementoADevolver</a:t>
            </a:r>
            <a:r>
              <a:rPr lang="es-ES" sz="1700" dirty="0">
                <a:latin typeface="Consolas" panose="020B0609020204030204" pitchFamily="49" charset="0"/>
              </a:rPr>
              <a:t>:= elementoLista2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PasarASiguienteElementoLista2</a:t>
            </a: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DE5510-B50F-4953-9B1D-DB7672FD7E0A}"/>
              </a:ext>
            </a:extLst>
          </p:cNvPr>
          <p:cNvSpPr txBox="1"/>
          <p:nvPr/>
        </p:nvSpPr>
        <p:spPr>
          <a:xfrm rot="21064889">
            <a:off x="8712405" y="125553"/>
            <a:ext cx="2464845" cy="89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Ambas listas contienen elementos</a:t>
            </a:r>
          </a:p>
        </p:txBody>
      </p:sp>
      <p:sp>
        <p:nvSpPr>
          <p:cNvPr id="11" name="Forma libre 27">
            <a:extLst>
              <a:ext uri="{FF2B5EF4-FFF2-40B4-BE49-F238E27FC236}">
                <a16:creationId xmlns:a16="http://schemas.microsoft.com/office/drawing/2014/main" id="{03C11E75-A658-4E8E-9767-7249ADDE7756}"/>
              </a:ext>
            </a:extLst>
          </p:cNvPr>
          <p:cNvSpPr/>
          <p:nvPr/>
        </p:nvSpPr>
        <p:spPr>
          <a:xfrm rot="211840">
            <a:off x="8015849" y="654544"/>
            <a:ext cx="551330" cy="860611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4278C6-32A1-41CB-ACCC-FA7E3BE47DD9}"/>
              </a:ext>
            </a:extLst>
          </p:cNvPr>
          <p:cNvSpPr/>
          <p:nvPr/>
        </p:nvSpPr>
        <p:spPr>
          <a:xfrm>
            <a:off x="4932578" y="1531315"/>
            <a:ext cx="5583022" cy="5841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32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4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" name="Rectángulo redondeado 4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7" name="Agrupar 51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" name="Rectángulo redondeado 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10" name="Agrupar 54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" name="Rectángulo redondeado 10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28" name="Text Box 26"/>
          <p:cNvSpPr txBox="1">
            <a:spLocks noChangeArrowheads="1"/>
          </p:cNvSpPr>
          <p:nvPr/>
        </p:nvSpPr>
        <p:spPr bwMode="auto">
          <a:xfrm rot="21365343">
            <a:off x="833259" y="2512957"/>
            <a:ext cx="476079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altLang="es-ES" sz="4000" dirty="0">
                <a:solidFill>
                  <a:srgbClr val="000099"/>
                </a:solidFill>
                <a:latin typeface="Angelina" panose="00000400000000000000" pitchFamily="2" charset="0"/>
              </a:rPr>
              <a:t>¿Qué pasa si se acaban los elementos en una de las listas?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sz="32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4B1F5E5-D10C-4962-9939-38BF0A7C6A29}"/>
              </a:ext>
            </a:extLst>
          </p:cNvPr>
          <p:cNvSpPr txBox="1"/>
          <p:nvPr/>
        </p:nvSpPr>
        <p:spPr>
          <a:xfrm>
            <a:off x="7820250" y="2311563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F3466EA-C065-4FF0-AD68-07D32D4AC0C7}"/>
              </a:ext>
            </a:extLst>
          </p:cNvPr>
          <p:cNvSpPr txBox="1"/>
          <p:nvPr/>
        </p:nvSpPr>
        <p:spPr>
          <a:xfrm>
            <a:off x="7815679" y="4347461"/>
            <a:ext cx="6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 </a:t>
            </a:r>
          </a:p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03896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103031" y="20197"/>
            <a:ext cx="4468969" cy="37192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4501" y="1277951"/>
            <a:ext cx="4034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Si lo pensamos en general,  el pseudocódigo debería contemplar la situación que alguna de las listas no tenga elementos…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71998" y="612030"/>
            <a:ext cx="7186374" cy="56811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E4726AD4-18F7-4E98-A63D-3ACC98A5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578" y="920354"/>
            <a:ext cx="6717874" cy="107721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A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( Lista1noVacia) 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7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(Lista2noVacia) 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FF5520-1918-48B4-8569-EE4F1CBFE471}"/>
              </a:ext>
            </a:extLst>
          </p:cNvPr>
          <p:cNvSpPr txBox="1"/>
          <p:nvPr/>
        </p:nvSpPr>
        <p:spPr>
          <a:xfrm>
            <a:off x="5166360" y="2115447"/>
            <a:ext cx="5875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700" dirty="0">
                <a:latin typeface="Consolas" panose="020B0609020204030204" pitchFamily="49" charset="0"/>
              </a:rPr>
              <a:t>( elementoLista1 &lt; elementoLista2 )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</a:t>
            </a:r>
            <a:r>
              <a:rPr lang="es-ES" sz="1700" dirty="0" err="1">
                <a:latin typeface="Consolas" panose="020B0609020204030204" pitchFamily="49" charset="0"/>
              </a:rPr>
              <a:t>elementoADevolver</a:t>
            </a:r>
            <a:r>
              <a:rPr lang="es-ES" sz="1700" dirty="0">
                <a:latin typeface="Consolas" panose="020B0609020204030204" pitchFamily="49" charset="0"/>
              </a:rPr>
              <a:t>:= elementoLista1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PasarASiguienteElementoLista1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</a:t>
            </a:r>
            <a:r>
              <a:rPr lang="es-ES" sz="1700" b="1" dirty="0" err="1">
                <a:latin typeface="Consolas" panose="020B0609020204030204" pitchFamily="49" charset="0"/>
              </a:rPr>
              <a:t>else</a:t>
            </a:r>
            <a:endParaRPr lang="es-ES" sz="1700" b="1" dirty="0">
              <a:latin typeface="Consolas" panose="020B0609020204030204" pitchFamily="49" charset="0"/>
            </a:endParaRPr>
          </a:p>
          <a:p>
            <a:r>
              <a:rPr lang="es-ES" sz="1700" dirty="0">
                <a:latin typeface="Consolas" panose="020B0609020204030204" pitchFamily="49" charset="0"/>
              </a:rPr>
              <a:t>    </a:t>
            </a:r>
            <a:r>
              <a:rPr lang="es-ES" sz="1700" dirty="0" err="1">
                <a:latin typeface="Consolas" panose="020B0609020204030204" pitchFamily="49" charset="0"/>
              </a:rPr>
              <a:t>elementoADevolver</a:t>
            </a:r>
            <a:r>
              <a:rPr lang="es-ES" sz="1700" dirty="0">
                <a:latin typeface="Consolas" panose="020B0609020204030204" pitchFamily="49" charset="0"/>
              </a:rPr>
              <a:t>:= elementoLista2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PasarASiguienteElementoLista2</a:t>
            </a: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795FBC-6E8C-4675-A46F-14F6410FCB5B}"/>
              </a:ext>
            </a:extLst>
          </p:cNvPr>
          <p:cNvSpPr txBox="1"/>
          <p:nvPr/>
        </p:nvSpPr>
        <p:spPr>
          <a:xfrm rot="21064889">
            <a:off x="8700975" y="102693"/>
            <a:ext cx="2464845" cy="89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400" dirty="0">
                <a:solidFill>
                  <a:srgbClr val="000099"/>
                </a:solidFill>
                <a:latin typeface="Angelina" panose="00000400000000000000" pitchFamily="2" charset="0"/>
              </a:rPr>
              <a:t>Ambas listas contienen elementos</a:t>
            </a:r>
          </a:p>
        </p:txBody>
      </p:sp>
      <p:sp>
        <p:nvSpPr>
          <p:cNvPr id="11" name="Forma libre 27">
            <a:extLst>
              <a:ext uri="{FF2B5EF4-FFF2-40B4-BE49-F238E27FC236}">
                <a16:creationId xmlns:a16="http://schemas.microsoft.com/office/drawing/2014/main" id="{0626AA27-6113-4C46-9483-1A251A311441}"/>
              </a:ext>
            </a:extLst>
          </p:cNvPr>
          <p:cNvSpPr/>
          <p:nvPr/>
        </p:nvSpPr>
        <p:spPr>
          <a:xfrm rot="211840">
            <a:off x="8015849" y="654544"/>
            <a:ext cx="551330" cy="860611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5E9C5C5-2501-457C-8061-83488E43020C}"/>
              </a:ext>
            </a:extLst>
          </p:cNvPr>
          <p:cNvSpPr/>
          <p:nvPr/>
        </p:nvSpPr>
        <p:spPr>
          <a:xfrm>
            <a:off x="5055870" y="3773770"/>
            <a:ext cx="670250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{Lista1 o Lista2 están vacíos}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700" dirty="0">
                <a:latin typeface="Consolas" panose="020B0609020204030204" pitchFamily="49" charset="0"/>
              </a:rPr>
              <a:t>(Lista1noVacia)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{sólo Lista1 tiene elementos}</a:t>
            </a:r>
            <a:endParaRPr lang="es-ES" sz="1600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700" dirty="0" err="1">
                <a:latin typeface="Consolas" panose="020B0609020204030204" pitchFamily="49" charset="0"/>
              </a:rPr>
              <a:t>elementoADevolver</a:t>
            </a:r>
            <a:r>
              <a:rPr lang="es-ES" sz="1700" dirty="0">
                <a:latin typeface="Consolas" panose="020B0609020204030204" pitchFamily="49" charset="0"/>
              </a:rPr>
              <a:t>:= elementoLista1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  pasarASiguienteElementoLista1</a:t>
            </a:r>
            <a:endParaRPr lang="es-AR" sz="1700" dirty="0">
              <a:latin typeface="Consolas" panose="020B0609020204030204" pitchFamily="49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F0277D-43E7-43CD-BB41-D07F1BDFD331}"/>
              </a:ext>
            </a:extLst>
          </p:cNvPr>
          <p:cNvSpPr/>
          <p:nvPr/>
        </p:nvSpPr>
        <p:spPr>
          <a:xfrm>
            <a:off x="5516880" y="4954870"/>
            <a:ext cx="67025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{sólo Lista2 tiene elementos}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700" dirty="0">
                <a:latin typeface="Consolas" panose="020B0609020204030204" pitchFamily="49" charset="0"/>
              </a:rPr>
              <a:t>  </a:t>
            </a:r>
            <a:r>
              <a:rPr lang="es-ES" sz="1700" dirty="0" err="1">
                <a:latin typeface="Consolas" panose="020B0609020204030204" pitchFamily="49" charset="0"/>
              </a:rPr>
              <a:t>elementoADevolver</a:t>
            </a:r>
            <a:r>
              <a:rPr lang="es-ES" sz="1700" dirty="0">
                <a:latin typeface="Consolas" panose="020B0609020204030204" pitchFamily="49" charset="0"/>
              </a:rPr>
              <a:t>:= elementoLista2</a:t>
            </a:r>
          </a:p>
          <a:p>
            <a:r>
              <a:rPr lang="es-ES" sz="1700" dirty="0">
                <a:latin typeface="Consolas" panose="020B0609020204030204" pitchFamily="49" charset="0"/>
              </a:rPr>
              <a:t>  pasarASiguienteElementoLista2</a:t>
            </a:r>
            <a:endParaRPr lang="es-AR" sz="1700" dirty="0">
              <a:latin typeface="Consolas" panose="020B06090202040302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A00CCE-F2CC-4A0D-84D1-DF54DAC3FFF6}"/>
              </a:ext>
            </a:extLst>
          </p:cNvPr>
          <p:cNvSpPr txBox="1"/>
          <p:nvPr/>
        </p:nvSpPr>
        <p:spPr>
          <a:xfrm rot="21064889">
            <a:off x="2382916" y="4156838"/>
            <a:ext cx="2464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400" dirty="0">
                <a:solidFill>
                  <a:srgbClr val="000099"/>
                </a:solidFill>
                <a:latin typeface="Angelina" panose="00000400000000000000" pitchFamily="2" charset="0"/>
              </a:rPr>
              <a:t>Alguna de las listas no contiene elementos</a:t>
            </a:r>
          </a:p>
        </p:txBody>
      </p:sp>
      <p:sp>
        <p:nvSpPr>
          <p:cNvPr id="16" name="Forma libre 27">
            <a:extLst>
              <a:ext uri="{FF2B5EF4-FFF2-40B4-BE49-F238E27FC236}">
                <a16:creationId xmlns:a16="http://schemas.microsoft.com/office/drawing/2014/main" id="{D31EBE32-0A84-4566-8B18-15088D93D828}"/>
              </a:ext>
            </a:extLst>
          </p:cNvPr>
          <p:cNvSpPr/>
          <p:nvPr/>
        </p:nvSpPr>
        <p:spPr>
          <a:xfrm rot="15398351">
            <a:off x="4246803" y="4537877"/>
            <a:ext cx="551330" cy="860611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27">
            <a:extLst>
              <a:ext uri="{FF2B5EF4-FFF2-40B4-BE49-F238E27FC236}">
                <a16:creationId xmlns:a16="http://schemas.microsoft.com/office/drawing/2014/main" id="{F3B49EB3-7DD9-4D97-9472-1E087634C802}"/>
              </a:ext>
            </a:extLst>
          </p:cNvPr>
          <p:cNvSpPr/>
          <p:nvPr/>
        </p:nvSpPr>
        <p:spPr>
          <a:xfrm rot="15466481">
            <a:off x="4481906" y="3722873"/>
            <a:ext cx="362856" cy="839638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1DDDCC-8A4D-4E09-A3CA-9FF799990D82}"/>
              </a:ext>
            </a:extLst>
          </p:cNvPr>
          <p:cNvSpPr/>
          <p:nvPr/>
        </p:nvSpPr>
        <p:spPr>
          <a:xfrm>
            <a:off x="4932578" y="3833711"/>
            <a:ext cx="6717874" cy="21455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76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 animBg="1"/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76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Objetivo de la actividad: </a:t>
            </a:r>
          </a:p>
          <a:p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Realizar un </a:t>
            </a:r>
            <a:r>
              <a:rPr lang="es-ES" sz="3200" b="1" dirty="0" err="1"/>
              <a:t>merge</a:t>
            </a:r>
            <a:r>
              <a:rPr lang="es-ES" sz="3200" dirty="0"/>
              <a:t> </a:t>
            </a:r>
            <a:r>
              <a:rPr lang="es-ES" sz="2800" dirty="0"/>
              <a:t>de 2 listas de números enteros.</a:t>
            </a:r>
          </a:p>
          <a:p>
            <a:pPr marL="457200" lvl="1" indent="0">
              <a:buNone/>
            </a:pPr>
            <a:endParaRPr lang="es-ES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s-ES_tradnl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786856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882" y="1825625"/>
            <a:ext cx="114493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dirty="0"/>
              <a:t>En </a:t>
            </a:r>
            <a:r>
              <a:rPr lang="es-ES" b="1" i="1" dirty="0">
                <a:solidFill>
                  <a:srgbClr val="C00000"/>
                </a:solidFill>
              </a:rPr>
              <a:t>Ideas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acceda a la </a:t>
            </a:r>
            <a:r>
              <a:rPr lang="es-ES" b="1" i="1" dirty="0">
                <a:solidFill>
                  <a:srgbClr val="C00000"/>
                </a:solidFill>
              </a:rPr>
              <a:t>Medioteca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y descargue el programa </a:t>
            </a:r>
            <a:r>
              <a:rPr lang="es-E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ProgramaMerge2Listas</a:t>
            </a:r>
          </a:p>
          <a:p>
            <a:pPr marL="457200" lvl="1" indent="0">
              <a:buNone/>
            </a:pPr>
            <a:endParaRPr lang="es-ES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_tradnl" altLang="es-ES" dirty="0">
                <a:latin typeface="Calibri" panose="020F0502020204030204" pitchFamily="34" charset="0"/>
              </a:rPr>
              <a:t>Utilizando </a:t>
            </a:r>
            <a:r>
              <a:rPr lang="es-E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ProgramaMerge2Listas</a:t>
            </a:r>
            <a:r>
              <a:rPr lang="es-ES_tradnl" altLang="es-ES" sz="2800" dirty="0">
                <a:latin typeface="Calibri" panose="020F0502020204030204" pitchFamily="34" charset="0"/>
              </a:rPr>
              <a:t>:</a:t>
            </a:r>
          </a:p>
          <a:p>
            <a:pPr lvl="1"/>
            <a:endParaRPr lang="es-ES_tradnl" altLang="es-ES" sz="2800" dirty="0">
              <a:latin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Compile y ejecute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hace el programa?</a:t>
            </a:r>
          </a:p>
          <a:p>
            <a:pPr marL="1371600" lvl="2" indent="-457200">
              <a:buFont typeface="+mj-lt"/>
              <a:buAutoNum type="alphaLcParenR"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3217120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c) Realizar un módulo que retorne el valor mínimo entre los elementos de 2 listas ordenadas de forma creciente. El valor retornado se debe quitar de la lista correspondiente.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/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endParaRPr lang="es-AR" sz="2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484476"/>
            <a:ext cx="1081221" cy="1373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70FDC68-AE07-4527-B08A-D82F479E0EA5}"/>
              </a:ext>
            </a:extLst>
          </p:cNvPr>
          <p:cNvSpPr/>
          <p:nvPr/>
        </p:nvSpPr>
        <p:spPr>
          <a:xfrm>
            <a:off x="194633" y="505005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  <a:endParaRPr lang="es-ES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9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70117" r="57716" b="6788"/>
          <a:stretch/>
        </p:blipFill>
        <p:spPr>
          <a:xfrm>
            <a:off x="1298571" y="1198591"/>
            <a:ext cx="5350124" cy="43662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984" y="2140340"/>
            <a:ext cx="4057526" cy="199764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Pepe se encargará de ir colocando los libros en el nuevo estante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7860754" y="2034764"/>
            <a:ext cx="1035424" cy="3146612"/>
          </a:xfrm>
        </p:spPr>
      </p:pic>
      <p:grpSp>
        <p:nvGrpSpPr>
          <p:cNvPr id="7" name="Agrupar 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265397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c) Realizar un módulo que retorne el valor mínimo entre los elementos de 2 listas ordenadas de forma creciente. El valor retornado se debe quitar de la lista correspondiente.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/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endParaRPr lang="es-AR" sz="2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107460" y="5383086"/>
            <a:ext cx="9533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L1,L2: lista;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min: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484476"/>
            <a:ext cx="1081221" cy="137352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BF36D42-5A72-4490-B5D7-2A6C8D4DEA44}"/>
              </a:ext>
            </a:extLst>
          </p:cNvPr>
          <p:cNvSpPr/>
          <p:nvPr/>
        </p:nvSpPr>
        <p:spPr>
          <a:xfrm>
            <a:off x="0" y="501375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  <a:endParaRPr lang="es-ES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09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484476"/>
            <a:ext cx="1081221" cy="13735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1371600" lvl="2" indent="-457200">
              <a:buFont typeface="+mj-lt"/>
              <a:buAutoNum type="alphaLcParenR" startAt="3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Realizar un módulo que retorne el valor mínimo entre los primeros elementos de 2 listas. El valor retornado se debe quitar de la lista original.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endParaRPr lang="es-AR" sz="2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61396" y="5306110"/>
            <a:ext cx="83438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7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L1,L2: lista; </a:t>
            </a: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min: </a:t>
            </a: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0076" y="780835"/>
            <a:ext cx="11314106" cy="5039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39700" dist="3810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orma libre 11"/>
          <p:cNvSpPr/>
          <p:nvPr/>
        </p:nvSpPr>
        <p:spPr>
          <a:xfrm rot="1223095" flipV="1">
            <a:off x="2373543" y="1344962"/>
            <a:ext cx="1752633" cy="1703708"/>
          </a:xfrm>
          <a:custGeom>
            <a:avLst/>
            <a:gdLst>
              <a:gd name="connsiteX0" fmla="*/ 364003 w 1980303"/>
              <a:gd name="connsiteY0" fmla="*/ 0 h 1539502"/>
              <a:gd name="connsiteX1" fmla="*/ 113862 w 1980303"/>
              <a:gd name="connsiteY1" fmla="*/ 1193114 h 1539502"/>
              <a:gd name="connsiteX2" fmla="*/ 1980303 w 1980303"/>
              <a:gd name="connsiteY2" fmla="*/ 1539502 h 1539502"/>
              <a:gd name="connsiteX3" fmla="*/ 1980303 w 1980303"/>
              <a:gd name="connsiteY3" fmla="*/ 1539502 h 15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303" h="1539502">
                <a:moveTo>
                  <a:pt x="364003" y="0"/>
                </a:moveTo>
                <a:cubicBezTo>
                  <a:pt x="104241" y="468265"/>
                  <a:pt x="-155521" y="936530"/>
                  <a:pt x="113862" y="1193114"/>
                </a:cubicBezTo>
                <a:cubicBezTo>
                  <a:pt x="383245" y="1449698"/>
                  <a:pt x="1980303" y="1539502"/>
                  <a:pt x="1980303" y="1539502"/>
                </a:cubicBezTo>
                <a:lnTo>
                  <a:pt x="1980303" y="1539502"/>
                </a:lnTo>
              </a:path>
            </a:pathLst>
          </a:custGeom>
          <a:ln w="57150" cmpd="sng">
            <a:solidFill>
              <a:srgbClr val="A52E3B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 rot="20702389">
            <a:off x="331978" y="2790838"/>
            <a:ext cx="43799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s-A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</a:p>
          <a:p>
            <a:pPr>
              <a:spcBef>
                <a:spcPts val="600"/>
              </a:spcBef>
              <a:defRPr/>
            </a:pPr>
            <a:r>
              <a:rPr lang="es-AR" sz="1900" spc="-170" dirty="0">
                <a:latin typeface="Consolas" panose="020B0609020204030204" pitchFamily="49" charset="0"/>
                <a:cs typeface="Consolas" panose="020B0609020204030204" pitchFamily="49" charset="0"/>
              </a:rPr>
              <a:t>(var L1,L2: lista; var min: integer);</a:t>
            </a: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6C9FFC62-BFDD-4223-B226-F89EFF9D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270" y="867728"/>
            <a:ext cx="5849640" cy="98488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16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6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A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1600" dirty="0">
                <a:latin typeface="Consolas" panose="020B0609020204030204" pitchFamily="49" charset="0"/>
                <a:cs typeface="Consolas" panose="020B0609020204030204" pitchFamily="49" charset="0"/>
              </a:rPr>
              <a:t> ( Lista1noVacia) </a:t>
            </a:r>
            <a:r>
              <a:rPr lang="es-A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latin typeface="Consolas" panose="020B0609020204030204" pitchFamily="49" charset="0"/>
                <a:cs typeface="Consolas" panose="020B0609020204030204" pitchFamily="49" charset="0"/>
              </a:rPr>
              <a:t>(Lista2noVacia) </a:t>
            </a:r>
            <a:r>
              <a:rPr lang="es-A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A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032CF0-2C6F-436C-96DD-1AE535638B3D}"/>
              </a:ext>
            </a:extLst>
          </p:cNvPr>
          <p:cNvSpPr txBox="1"/>
          <p:nvPr/>
        </p:nvSpPr>
        <p:spPr>
          <a:xfrm>
            <a:off x="5094052" y="1937091"/>
            <a:ext cx="5875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</a:rPr>
              <a:t>( elementoLista1 &lt; elementoLista2 ) </a:t>
            </a:r>
            <a:r>
              <a:rPr lang="es-ES" sz="1600" b="1" dirty="0" err="1">
                <a:latin typeface="Consolas" panose="020B0609020204030204" pitchFamily="49" charset="0"/>
              </a:rPr>
              <a:t>then</a:t>
            </a:r>
            <a:endParaRPr lang="es-ES" sz="1600" b="1" dirty="0"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    min:= elementoLista1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PasarASiguienteelementoLista1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</a:rPr>
              <a:t>else</a:t>
            </a:r>
            <a:endParaRPr lang="es-ES" sz="1600" b="1" dirty="0"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    min:= elementoLista2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PasarASiguienteelementoLista2</a:t>
            </a:r>
          </a:p>
          <a:p>
            <a:endParaRPr lang="es-AR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98F5613-1912-4307-99B0-DF4AFC832A1B}"/>
              </a:ext>
            </a:extLst>
          </p:cNvPr>
          <p:cNvSpPr/>
          <p:nvPr/>
        </p:nvSpPr>
        <p:spPr>
          <a:xfrm>
            <a:off x="4960702" y="3492544"/>
            <a:ext cx="6702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{Lista1 o Lista2 están vacíos}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latin typeface="Consolas" panose="020B0609020204030204" pitchFamily="49" charset="0"/>
              </a:rPr>
              <a:t>(Lista1noVacia)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{sólo Lista1 tiene elementos}</a:t>
            </a:r>
            <a:endParaRPr lang="es-ES" sz="1600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>
                <a:latin typeface="Consolas" panose="020B0609020204030204" pitchFamily="49" charset="0"/>
              </a:rPr>
              <a:t>min:= elementoLista1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pasarASiguienteelementoLista1</a:t>
            </a:r>
            <a:endParaRPr lang="es-AR" sz="1600" dirty="0">
              <a:latin typeface="Consolas" panose="020B0609020204030204" pitchFamily="49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6DF6DEC-FEA0-43C1-A20F-45446E9DE51B}"/>
              </a:ext>
            </a:extLst>
          </p:cNvPr>
          <p:cNvSpPr/>
          <p:nvPr/>
        </p:nvSpPr>
        <p:spPr>
          <a:xfrm>
            <a:off x="5250262" y="4593634"/>
            <a:ext cx="6702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{sólo Lista2 tiene elementos}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  min:= elementoLista2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pasarASiguienteelementoLista2</a:t>
            </a:r>
            <a:endParaRPr lang="es-A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61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d) Realizar un módulo que agregue un elemento al final de una lista enlazada</a:t>
            </a:r>
          </a:p>
          <a:p>
            <a:pPr marL="1371600" lvl="2" indent="-457200">
              <a:buFont typeface="+mj-lt"/>
              <a:buAutoNum type="alphaLcParenR" startAt="3"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/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AgregaralFinal</a:t>
            </a:r>
          </a:p>
          <a:p>
            <a:pPr lvl="3"/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FA46FB9A-9B33-4844-A340-69FF2A409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65F378B-F773-4BC7-8AE0-1D4CB46C7F41}"/>
              </a:ext>
            </a:extLst>
          </p:cNvPr>
          <p:cNvSpPr/>
          <p:nvPr/>
        </p:nvSpPr>
        <p:spPr>
          <a:xfrm>
            <a:off x="1232261" y="580763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PepeColocaLibroEnListaNueva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6524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e) Implemente el módulo que haga un </a:t>
            </a:r>
            <a:r>
              <a:rPr lang="es-ES_tradnl" altLang="es-ES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entre 2 listas de enteros. Utilizar los módulos creados en c) y d).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/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</a:p>
          <a:p>
            <a:pPr lvl="3"/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97EB8E8-B0E2-4609-B5AD-EFC643F91D14}"/>
              </a:ext>
            </a:extLst>
          </p:cNvPr>
          <p:cNvSpPr/>
          <p:nvPr/>
        </p:nvSpPr>
        <p:spPr>
          <a:xfrm>
            <a:off x="3031063" y="5306110"/>
            <a:ext cx="8343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s-AR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(L1,L2: lista; var L3: lista);</a:t>
            </a:r>
          </a:p>
        </p:txBody>
      </p:sp>
    </p:spTree>
    <p:extLst>
      <p:ext uri="{BB962C8B-B14F-4D97-AF65-F5344CB8AC3E}">
        <p14:creationId xmlns:p14="http://schemas.microsoft.com/office/powerpoint/2010/main" val="1629144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1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1371600" lvl="2" indent="-457200">
              <a:buFont typeface="+mj-lt"/>
              <a:buAutoNum type="alphaLcParenR" startAt="3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Realizar un módulo que haga un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entre 2 listas de enteros. Utilizar los módulos creados en a) y b).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877129" y="5306110"/>
            <a:ext cx="8343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s-AR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(L1,L2: lista; var L3: lista);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02718" y="958007"/>
            <a:ext cx="10872200" cy="49124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 rot="20785886">
            <a:off x="1087655" y="2700505"/>
            <a:ext cx="493498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22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</a:p>
          <a:p>
            <a:pPr>
              <a:spcBef>
                <a:spcPts val="600"/>
              </a:spcBef>
              <a:defRPr/>
            </a:pPr>
            <a:r>
              <a:rPr lang="es-AR" sz="2200" spc="-160" dirty="0">
                <a:latin typeface="Consolas" panose="020B0609020204030204" pitchFamily="49" charset="0"/>
                <a:cs typeface="Consolas" panose="020B0609020204030204" pitchFamily="49" charset="0"/>
              </a:rPr>
              <a:t>(L1,L2: lista; var L3: lista);</a:t>
            </a:r>
          </a:p>
        </p:txBody>
      </p:sp>
      <p:sp>
        <p:nvSpPr>
          <p:cNvPr id="16" name="Forma libre 15"/>
          <p:cNvSpPr/>
          <p:nvPr/>
        </p:nvSpPr>
        <p:spPr>
          <a:xfrm rot="18811563">
            <a:off x="4316952" y="2884463"/>
            <a:ext cx="1752633" cy="1703708"/>
          </a:xfrm>
          <a:custGeom>
            <a:avLst/>
            <a:gdLst>
              <a:gd name="connsiteX0" fmla="*/ 364003 w 1980303"/>
              <a:gd name="connsiteY0" fmla="*/ 0 h 1539502"/>
              <a:gd name="connsiteX1" fmla="*/ 113862 w 1980303"/>
              <a:gd name="connsiteY1" fmla="*/ 1193114 h 1539502"/>
              <a:gd name="connsiteX2" fmla="*/ 1980303 w 1980303"/>
              <a:gd name="connsiteY2" fmla="*/ 1539502 h 1539502"/>
              <a:gd name="connsiteX3" fmla="*/ 1980303 w 1980303"/>
              <a:gd name="connsiteY3" fmla="*/ 1539502 h 15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303" h="1539502">
                <a:moveTo>
                  <a:pt x="364003" y="0"/>
                </a:moveTo>
                <a:cubicBezTo>
                  <a:pt x="104241" y="468265"/>
                  <a:pt x="-155521" y="936530"/>
                  <a:pt x="113862" y="1193114"/>
                </a:cubicBezTo>
                <a:cubicBezTo>
                  <a:pt x="383245" y="1449698"/>
                  <a:pt x="1980303" y="1539502"/>
                  <a:pt x="1980303" y="1539502"/>
                </a:cubicBezTo>
                <a:lnTo>
                  <a:pt x="1980303" y="1539502"/>
                </a:lnTo>
              </a:path>
            </a:pathLst>
          </a:custGeom>
          <a:ln w="57150" cmpd="sng">
            <a:solidFill>
              <a:srgbClr val="A52E3B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3DAE4F-B866-4441-94EC-1D674E91160A}"/>
              </a:ext>
            </a:extLst>
          </p:cNvPr>
          <p:cNvSpPr txBox="1"/>
          <p:nvPr/>
        </p:nvSpPr>
        <p:spPr>
          <a:xfrm>
            <a:off x="5576112" y="2411570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(las listas contengan elementos)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PepeColocaLibroEnListaNueva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09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1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f) En el programa principal invocar al módulo </a:t>
            </a:r>
            <a:r>
              <a:rPr lang="es-ES_tradnl" altLang="es-ES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enviándole las 2 listas creadas previamente. Imprimir en pantalla el resultado.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17B317-B6B9-4616-BD67-653AE4371307}"/>
              </a:ext>
            </a:extLst>
          </p:cNvPr>
          <p:cNvSpPr txBox="1"/>
          <p:nvPr/>
        </p:nvSpPr>
        <p:spPr>
          <a:xfrm>
            <a:off x="457200" y="4560570"/>
            <a:ext cx="1139571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/>
              <a:t>Enviar a través de la Mensajería de Ideas, el archivo </a:t>
            </a:r>
            <a:r>
              <a:rPr lang="es-E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ProgramaMerge2Listas.pas </a:t>
            </a:r>
            <a:r>
              <a:rPr lang="es-ES" sz="2400" dirty="0"/>
              <a:t>al docente asignado al grupo.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4766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ángulo 4">
            <a:extLst>
              <a:ext uri="{FF2B5EF4-FFF2-40B4-BE49-F238E27FC236}">
                <a16:creationId xmlns:a16="http://schemas.microsoft.com/office/drawing/2014/main" id="{8A7ACB27-5FD7-48BE-B86F-A1E244156CF9}"/>
              </a:ext>
            </a:extLst>
          </p:cNvPr>
          <p:cNvSpPr>
            <a:spLocks noChangeArrowheads="1"/>
          </p:cNvSpPr>
          <p:nvPr/>
        </p:nvSpPr>
        <p:spPr bwMode="auto">
          <a:xfrm rot="21354917">
            <a:off x="2303463" y="2105025"/>
            <a:ext cx="73517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/>
              <a:t>¿Qué pasaría si los valores a insertar se presentan ordenados?</a:t>
            </a:r>
          </a:p>
        </p:txBody>
      </p:sp>
      <p:sp>
        <p:nvSpPr>
          <p:cNvPr id="24579" name="Marcador de pie de página 3">
            <a:extLst>
              <a:ext uri="{FF2B5EF4-FFF2-40B4-BE49-F238E27FC236}">
                <a16:creationId xmlns:a16="http://schemas.microsoft.com/office/drawing/2014/main" id="{C9E21315-B1BF-4D0A-A8D2-3EE53F47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187825" y="6381751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- 2017</a:t>
            </a:r>
            <a:endParaRPr lang="es-ES" altLang="es-E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146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>
            <a:extLst>
              <a:ext uri="{FF2B5EF4-FFF2-40B4-BE49-F238E27FC236}">
                <a16:creationId xmlns:a16="http://schemas.microsoft.com/office/drawing/2014/main" id="{F7D73AFD-078F-420A-B0AC-CB49E00E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4000"/>
              <a:t>Actividades en Máquina</a:t>
            </a:r>
          </a:p>
        </p:txBody>
      </p:sp>
      <p:pic>
        <p:nvPicPr>
          <p:cNvPr id="25603" name="Picture 6" descr="http://3.bp.blogspot.com/-BPf1HXI4kjk/VUFI53h4TMI/AAAAAAAAALE/4V7ytVtT6aE/s1600/imagen.gif">
            <a:extLst>
              <a:ext uri="{FF2B5EF4-FFF2-40B4-BE49-F238E27FC236}">
                <a16:creationId xmlns:a16="http://schemas.microsoft.com/office/drawing/2014/main" id="{FC6DD7FE-9C65-4F3D-8208-DB76AE301E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CuadroTexto 2">
            <a:extLst>
              <a:ext uri="{FF2B5EF4-FFF2-40B4-BE49-F238E27FC236}">
                <a16:creationId xmlns:a16="http://schemas.microsoft.com/office/drawing/2014/main" id="{09261F48-078D-4E75-BBA4-DBCD6343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1808163"/>
            <a:ext cx="82089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</a:pPr>
            <a:endParaRPr lang="es-AR" altLang="es-ES" sz="2000" b="1"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</a:pPr>
            <a:r>
              <a:rPr lang="es-AR" altLang="es-ES" sz="2000" b="1">
                <a:cs typeface="Courier New" panose="02070309020205020404" pitchFamily="49" charset="0"/>
              </a:rPr>
              <a:t> ACTIVIDAD 2</a:t>
            </a:r>
            <a:endParaRPr lang="es-ES" altLang="es-ES" sz="20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2000">
                <a:cs typeface="Courier New" panose="02070309020205020404" pitchFamily="49" charset="0"/>
              </a:rPr>
              <a:t> Implementar un programa que invoque al módulo </a:t>
            </a:r>
            <a:r>
              <a:rPr lang="es-AR" altLang="es-ES" sz="20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crearlistaordenada</a:t>
            </a:r>
            <a:r>
              <a:rPr lang="es-AR" altLang="es-ES" sz="2000">
                <a:cs typeface="Courier New" panose="02070309020205020404" pitchFamily="49" charset="0"/>
              </a:rPr>
              <a:t> y genere un ABB con los elementos de la lista ordenada.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2000">
                <a:cs typeface="Courier New" panose="02070309020205020404" pitchFamily="49" charset="0"/>
              </a:rPr>
              <a:t> Mostrar los datos del árbol por niveles.</a:t>
            </a:r>
            <a:endParaRPr lang="es-ES" altLang="es-ES" sz="2000">
              <a:cs typeface="Courier New" panose="02070309020205020404" pitchFamily="49" charset="0"/>
            </a:endParaRPr>
          </a:p>
        </p:txBody>
      </p:sp>
      <p:sp>
        <p:nvSpPr>
          <p:cNvPr id="25605" name="Marcador de pie de página 3">
            <a:extLst>
              <a:ext uri="{FF2B5EF4-FFF2-40B4-BE49-F238E27FC236}">
                <a16:creationId xmlns:a16="http://schemas.microsoft.com/office/drawing/2014/main" id="{5C38B7D8-B50F-43AC-B3F1-C64FD7D9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648075" y="6381751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- 2017</a:t>
            </a:r>
            <a:endParaRPr lang="es-ES" altLang="es-E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0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625360" y="5004608"/>
            <a:ext cx="5186009" cy="1236837"/>
            <a:chOff x="4905829" y="2425716"/>
            <a:chExt cx="5924857" cy="163636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/>
            <a:srcRect l="75650" t="46160" b="24837"/>
            <a:stretch/>
          </p:blipFill>
          <p:spPr>
            <a:xfrm>
              <a:off x="9004420" y="2435426"/>
              <a:ext cx="1826266" cy="16266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2" name="Agrupar 11"/>
            <p:cNvGrpSpPr/>
            <p:nvPr/>
          </p:nvGrpSpPr>
          <p:grpSpPr>
            <a:xfrm>
              <a:off x="4905829" y="2425716"/>
              <a:ext cx="4255563" cy="1631811"/>
              <a:chOff x="4905829" y="2425716"/>
              <a:chExt cx="4255563" cy="1631811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52" t="46160" r="72998" b="24837"/>
              <a:stretch/>
            </p:blipFill>
            <p:spPr>
              <a:xfrm>
                <a:off x="4905829" y="2430869"/>
                <a:ext cx="202122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2"/>
              <a:srcRect l="31447" t="46160" r="35257" b="24837"/>
              <a:stretch/>
            </p:blipFill>
            <p:spPr>
              <a:xfrm>
                <a:off x="6664128" y="2425716"/>
                <a:ext cx="249726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  <p:pic>
        <p:nvPicPr>
          <p:cNvPr id="1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9346903" y="4697721"/>
            <a:ext cx="1432926" cy="2160279"/>
          </a:xfrm>
          <a:prstGeom prst="rect">
            <a:avLst/>
          </a:prstGeom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10539868" y="4939643"/>
            <a:ext cx="1432925" cy="1918357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8564550">
            <a:off x="5979165" y="4009567"/>
            <a:ext cx="1726680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3" y="31723"/>
            <a:ext cx="6121863" cy="41776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673" y="1474017"/>
            <a:ext cx="4684320" cy="1232994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¿Qué pasaría si en lugar de </a:t>
            </a:r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hinoor Devanagari Book"/>
                <a:cs typeface="Kohinoor Devanagari Book"/>
              </a:rPr>
              <a:t>2</a:t>
            </a:r>
            <a:r>
              <a:rPr lang="es-ES" sz="28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 estantes tienen </a:t>
            </a:r>
            <a:r>
              <a:rPr lang="es-ES" sz="2800" dirty="0">
                <a:solidFill>
                  <a:srgbClr val="FFD966"/>
                </a:solidFill>
                <a:latin typeface="Kohinoor Devanagari Book"/>
                <a:cs typeface="Kohinoor Devanagari Book"/>
              </a:rPr>
              <a:t>4</a:t>
            </a:r>
            <a:r>
              <a:rPr lang="es-ES" sz="28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 ?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29252" t="19346" r="29981" b="24056"/>
          <a:stretch/>
        </p:blipFill>
        <p:spPr>
          <a:xfrm>
            <a:off x="7877083" y="988142"/>
            <a:ext cx="2540075" cy="1849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29252" t="19346" r="29981" b="24056"/>
          <a:stretch/>
        </p:blipFill>
        <p:spPr>
          <a:xfrm>
            <a:off x="7864644" y="2825282"/>
            <a:ext cx="2540075" cy="1849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4461659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La situación cambia…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sp>
        <p:nvSpPr>
          <p:cNvPr id="21" name="CuadroTexto 20"/>
          <p:cNvSpPr txBox="1"/>
          <p:nvPr/>
        </p:nvSpPr>
        <p:spPr>
          <a:xfrm>
            <a:off x="7707508" y="1417355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grpSp>
        <p:nvGrpSpPr>
          <p:cNvPr id="52" name="Agrupar 51"/>
          <p:cNvGrpSpPr/>
          <p:nvPr/>
        </p:nvGrpSpPr>
        <p:grpSpPr>
          <a:xfrm rot="16200000">
            <a:off x="8369757" y="1710710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8862680" y="1712508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9349372" y="1726778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8635068" y="245899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CuadroTexto 11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7707508" y="2698540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37" name="Agrupar 51"/>
          <p:cNvGrpSpPr/>
          <p:nvPr/>
        </p:nvGrpSpPr>
        <p:grpSpPr>
          <a:xfrm rot="16200000">
            <a:off x="8369757" y="2991895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40" name="Agrupar 54"/>
          <p:cNvGrpSpPr/>
          <p:nvPr/>
        </p:nvGrpSpPr>
        <p:grpSpPr>
          <a:xfrm rot="16200000">
            <a:off x="8862680" y="2993693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43" name="Agrupar 60"/>
          <p:cNvGrpSpPr/>
          <p:nvPr/>
        </p:nvGrpSpPr>
        <p:grpSpPr>
          <a:xfrm rot="16200000">
            <a:off x="9349372" y="3007963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8635068" y="3740177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7707508" y="3971545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48" name="Agrupar 51"/>
          <p:cNvGrpSpPr/>
          <p:nvPr/>
        </p:nvGrpSpPr>
        <p:grpSpPr>
          <a:xfrm rot="16200000">
            <a:off x="8369757" y="4264900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ángulo 4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51" name="Agrupar 54"/>
          <p:cNvGrpSpPr/>
          <p:nvPr/>
        </p:nvGrpSpPr>
        <p:grpSpPr>
          <a:xfrm rot="16200000">
            <a:off x="8862680" y="4266698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60" name="Agrupar 60"/>
          <p:cNvGrpSpPr/>
          <p:nvPr/>
        </p:nvGrpSpPr>
        <p:grpSpPr>
          <a:xfrm rot="16200000">
            <a:off x="9349372" y="4280968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4" name="Rectángulo redondeado 6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8635068" y="501318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7707508" y="5201744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9" name="Agrupar 51"/>
          <p:cNvGrpSpPr/>
          <p:nvPr/>
        </p:nvGrpSpPr>
        <p:grpSpPr>
          <a:xfrm rot="16200000">
            <a:off x="8369757" y="5495099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0" name="Rectángulo redondeado 69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75" name="Agrupar 54"/>
          <p:cNvGrpSpPr/>
          <p:nvPr/>
        </p:nvGrpSpPr>
        <p:grpSpPr>
          <a:xfrm rot="16200000">
            <a:off x="8862680" y="5496897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84" name="Rectángulo 83"/>
          <p:cNvSpPr/>
          <p:nvPr/>
        </p:nvSpPr>
        <p:spPr>
          <a:xfrm>
            <a:off x="8635068" y="6243381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5" name="Agrupar 60"/>
          <p:cNvGrpSpPr/>
          <p:nvPr/>
        </p:nvGrpSpPr>
        <p:grpSpPr>
          <a:xfrm rot="16200000">
            <a:off x="9824500" y="4272004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6" name="Rectángulo redondeado 8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ectángulo 89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0384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81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778" r="54803" b="61718"/>
          <a:stretch/>
        </p:blipFill>
        <p:spPr>
          <a:xfrm>
            <a:off x="0" y="485144"/>
            <a:ext cx="4977240" cy="376699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851383" y="627832"/>
            <a:ext cx="3757854" cy="195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4B0000"/>
                </a:solidFill>
                <a:latin typeface="Kohinoor Devanagari Book"/>
                <a:cs typeface="Kohinoor Devanagari Book"/>
              </a:rPr>
              <a:t>Moni se encargará de ir pasándole los libros a Pepe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24920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24463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5586088" y="2238111"/>
            <a:ext cx="1035423" cy="2971800"/>
          </a:xfrm>
          <a:prstGeom prst="rect">
            <a:avLst/>
          </a:prstGeom>
        </p:spPr>
      </p:pic>
      <p:grpSp>
        <p:nvGrpSpPr>
          <p:cNvPr id="58" name="Agrupar 5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9" name="Rectángulo redondeado 5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/>
                <a:t>Rayuela</a:t>
              </a: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Agrupar 67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9" name="Rectángulo redondeado 68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69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71" name="Agrupar 70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74" name="Agrupar 73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5" name="Rectángulo redondeado 74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75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8" name="Agrupar 77"/>
          <p:cNvGrpSpPr/>
          <p:nvPr/>
        </p:nvGrpSpPr>
        <p:grpSpPr>
          <a:xfrm rot="16200000">
            <a:off x="8158080" y="420847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9" name="Rectángulo redondeado 7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7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7358151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La situación cambia…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sp>
        <p:nvSpPr>
          <p:cNvPr id="118" name="CuadroTexto 11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 rot="534909">
            <a:off x="6302701" y="2595623"/>
            <a:ext cx="5836815" cy="113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s-ES" sz="4800" dirty="0">
                <a:solidFill>
                  <a:srgbClr val="C00000"/>
                </a:solidFill>
                <a:latin typeface="Angelina"/>
                <a:cs typeface="Angelina"/>
              </a:rPr>
              <a:t>¿El trabajo de Pepe se ve afectado por este cambio?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512190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La situación cambia…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707508" y="1417355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grpSp>
        <p:nvGrpSpPr>
          <p:cNvPr id="52" name="Agrupar 51"/>
          <p:cNvGrpSpPr/>
          <p:nvPr/>
        </p:nvGrpSpPr>
        <p:grpSpPr>
          <a:xfrm rot="16200000">
            <a:off x="8369757" y="1710710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8862680" y="1712508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9349372" y="1726778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8635068" y="245899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7707508" y="2698729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37" name="Agrupar 51"/>
          <p:cNvGrpSpPr/>
          <p:nvPr/>
        </p:nvGrpSpPr>
        <p:grpSpPr>
          <a:xfrm rot="16200000">
            <a:off x="8369757" y="2992084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40" name="Agrupar 54"/>
          <p:cNvGrpSpPr/>
          <p:nvPr/>
        </p:nvGrpSpPr>
        <p:grpSpPr>
          <a:xfrm rot="16200000">
            <a:off x="8862680" y="2993882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43" name="Agrupar 60"/>
          <p:cNvGrpSpPr/>
          <p:nvPr/>
        </p:nvGrpSpPr>
        <p:grpSpPr>
          <a:xfrm rot="16200000">
            <a:off x="9349372" y="3008152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8635068" y="3740366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7707508" y="3971734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48" name="Agrupar 51"/>
          <p:cNvGrpSpPr/>
          <p:nvPr/>
        </p:nvGrpSpPr>
        <p:grpSpPr>
          <a:xfrm rot="16200000">
            <a:off x="8369757" y="4265089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ángulo 4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51" name="Agrupar 54"/>
          <p:cNvGrpSpPr/>
          <p:nvPr/>
        </p:nvGrpSpPr>
        <p:grpSpPr>
          <a:xfrm rot="16200000">
            <a:off x="8862680" y="4266887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60" name="Agrupar 60"/>
          <p:cNvGrpSpPr/>
          <p:nvPr/>
        </p:nvGrpSpPr>
        <p:grpSpPr>
          <a:xfrm rot="16200000">
            <a:off x="9349372" y="4281157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4" name="Rectángulo redondeado 6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8635068" y="5013371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7707508" y="520193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9" name="Agrupar 51"/>
          <p:cNvGrpSpPr/>
          <p:nvPr/>
        </p:nvGrpSpPr>
        <p:grpSpPr>
          <a:xfrm rot="16200000">
            <a:off x="8369757" y="5495288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0" name="Rectángulo redondeado 69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75" name="Agrupar 54"/>
          <p:cNvGrpSpPr/>
          <p:nvPr/>
        </p:nvGrpSpPr>
        <p:grpSpPr>
          <a:xfrm rot="16200000">
            <a:off x="8862680" y="5497086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84" name="Rectángulo 83"/>
          <p:cNvSpPr/>
          <p:nvPr/>
        </p:nvSpPr>
        <p:spPr>
          <a:xfrm>
            <a:off x="8635068" y="624357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5" name="Agrupar 60"/>
          <p:cNvGrpSpPr/>
          <p:nvPr/>
        </p:nvGrpSpPr>
        <p:grpSpPr>
          <a:xfrm rot="16200000">
            <a:off x="9824500" y="4272193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6" name="Rectángulo redondeado 8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ectángulo 89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345269" y="2222267"/>
            <a:ext cx="5674659" cy="403054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/>
          <p:cNvSpPr txBox="1"/>
          <p:nvPr/>
        </p:nvSpPr>
        <p:spPr>
          <a:xfrm rot="21112085">
            <a:off x="849481" y="3253545"/>
            <a:ext cx="4826810" cy="114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s-ES" sz="4400" dirty="0">
                <a:solidFill>
                  <a:srgbClr val="C00000"/>
                </a:solidFill>
                <a:latin typeface="Angelina"/>
                <a:cs typeface="Angelina"/>
              </a:rPr>
              <a:t>¿El trabajo de Moni se ve afectado por este cambio?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8440927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4895257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3744197" y="1767464"/>
            <a:ext cx="1035423" cy="2971800"/>
          </a:xfrm>
          <a:prstGeom prst="rect">
            <a:avLst/>
          </a:prstGeom>
        </p:spPr>
      </p:pic>
      <p:grpSp>
        <p:nvGrpSpPr>
          <p:cNvPr id="52" name="Agrupar 51"/>
          <p:cNvGrpSpPr/>
          <p:nvPr/>
        </p:nvGrpSpPr>
        <p:grpSpPr>
          <a:xfrm rot="16200000">
            <a:off x="5557506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6050429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6537121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5822817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4895257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37" name="Agrupar 51"/>
          <p:cNvGrpSpPr/>
          <p:nvPr/>
        </p:nvGrpSpPr>
        <p:grpSpPr>
          <a:xfrm rot="16200000">
            <a:off x="5557506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40" name="Agrupar 54"/>
          <p:cNvGrpSpPr/>
          <p:nvPr/>
        </p:nvGrpSpPr>
        <p:grpSpPr>
          <a:xfrm rot="16200000">
            <a:off x="6050429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1" name="Rectángulo redondeado 40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 41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43" name="Agrupar 60"/>
          <p:cNvGrpSpPr/>
          <p:nvPr/>
        </p:nvGrpSpPr>
        <p:grpSpPr>
          <a:xfrm rot="16200000">
            <a:off x="6537121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4" name="Rectángulo redondeado 4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 4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5822817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4895257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48" name="Agrupar 51"/>
          <p:cNvGrpSpPr/>
          <p:nvPr/>
        </p:nvGrpSpPr>
        <p:grpSpPr>
          <a:xfrm rot="16200000">
            <a:off x="5557506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9" name="Rectángulo redondeado 4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ángulo 4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51" name="Agrupar 54"/>
          <p:cNvGrpSpPr/>
          <p:nvPr/>
        </p:nvGrpSpPr>
        <p:grpSpPr>
          <a:xfrm rot="16200000">
            <a:off x="6050429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8" name="Rectángulo redondeado 5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grpSp>
        <p:nvGrpSpPr>
          <p:cNvPr id="60" name="Agrupar 60"/>
          <p:cNvGrpSpPr/>
          <p:nvPr/>
        </p:nvGrpSpPr>
        <p:grpSpPr>
          <a:xfrm rot="16200000">
            <a:off x="6537121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4" name="Rectángulo redondeado 6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5822817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4895257" y="473128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9" name="Agrupar 51"/>
          <p:cNvGrpSpPr/>
          <p:nvPr/>
        </p:nvGrpSpPr>
        <p:grpSpPr>
          <a:xfrm rot="16200000">
            <a:off x="5557506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0" name="Rectángulo redondeado 69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err="1"/>
                <a:t>aaaa</a:t>
              </a:r>
              <a:endParaRPr lang="es-ES_tradnl" sz="1600" kern="1200" dirty="0"/>
            </a:p>
          </p:txBody>
        </p:sp>
      </p:grpSp>
      <p:grpSp>
        <p:nvGrpSpPr>
          <p:cNvPr id="75" name="Agrupar 54"/>
          <p:cNvGrpSpPr/>
          <p:nvPr/>
        </p:nvGrpSpPr>
        <p:grpSpPr>
          <a:xfrm rot="16200000">
            <a:off x="6050429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6" name="Rectángulo redondeado 7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7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84" name="Rectángulo 83"/>
          <p:cNvSpPr/>
          <p:nvPr/>
        </p:nvSpPr>
        <p:spPr>
          <a:xfrm>
            <a:off x="5822817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5" name="Agrupar 60"/>
          <p:cNvGrpSpPr/>
          <p:nvPr/>
        </p:nvGrpSpPr>
        <p:grpSpPr>
          <a:xfrm rot="16200000">
            <a:off x="7012249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6" name="Rectángulo redondeado 8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ectángulo 89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 err="1"/>
                <a:t>aaaa</a:t>
              </a:r>
              <a:endParaRPr lang="es-ES_tradnl" sz="1700" kern="1200" dirty="0"/>
            </a:p>
          </p:txBody>
        </p:sp>
      </p:grpSp>
      <p:sp>
        <p:nvSpPr>
          <p:cNvPr id="74" name="CuadroTexto 73"/>
          <p:cNvSpPr txBox="1"/>
          <p:nvPr/>
        </p:nvSpPr>
        <p:spPr>
          <a:xfrm>
            <a:off x="3859098" y="5815729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5701156" y="672354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925250" y="6339051"/>
            <a:ext cx="4114800" cy="365125"/>
          </a:xfrm>
        </p:spPr>
        <p:txBody>
          <a:bodyPr/>
          <a:lstStyle/>
          <a:p>
            <a:r>
              <a:rPr lang="es-ES" dirty="0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8044412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103031" y="20197"/>
            <a:ext cx="4468969" cy="37192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4975" y="1441269"/>
            <a:ext cx="383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 </a:t>
            </a:r>
            <a:r>
              <a:rPr lang="es-ES" sz="2400" dirty="0" err="1">
                <a:solidFill>
                  <a:schemeClr val="bg1"/>
                </a:solidFill>
              </a:rPr>
              <a:t>if</a:t>
            </a:r>
            <a:r>
              <a:rPr lang="es-ES" sz="2400" dirty="0">
                <a:solidFill>
                  <a:schemeClr val="bg1"/>
                </a:solidFill>
              </a:rPr>
              <a:t> anidados no es escalable para mas estantes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71998" y="612030"/>
            <a:ext cx="7186374" cy="56811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950286" y="1072754"/>
            <a:ext cx="6717874" cy="4278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(estante1 noVacio) 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7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(estante2 noVacio) 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( libroEstante1 &lt; libroEstante2 )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libroADevolver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libroEstante1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estante1PasaASiguienteLibro</a:t>
            </a:r>
          </a:p>
          <a:p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libroADevolver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libroEstante2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estante2PasaASiguienteLibro</a:t>
            </a:r>
          </a:p>
          <a:p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{estante1 o estante2 están vacíos}</a:t>
            </a:r>
            <a:endParaRPr lang="es-E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600" dirty="0">
                <a:latin typeface="Consolas" panose="020B0609020204030204" pitchFamily="49" charset="0"/>
                <a:cs typeface="Consolas" panose="020B0609020204030204" pitchFamily="49" charset="0"/>
              </a:rPr>
              <a:t>(estante1 </a:t>
            </a:r>
            <a:r>
              <a:rPr lang="es-A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noVacio</a:t>
            </a:r>
            <a:r>
              <a:rPr lang="es-A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  </a:t>
            </a:r>
            <a:r>
              <a:rPr lang="es-AR" sz="1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{sólo estante1 tiene libros}</a:t>
            </a:r>
            <a:endParaRPr lang="es-ES" sz="1400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libroADevolver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libroEstante1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estante1PasaASiguienteLibro</a:t>
            </a:r>
          </a:p>
          <a:p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{sólo estante2 tiene libros}</a:t>
            </a:r>
            <a:endParaRPr lang="es-ES" sz="1400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libroADevolver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libroEstante2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estante2PasaASiguienteLibro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815539" y="1017902"/>
            <a:ext cx="6670329" cy="468011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5706154" y="1535962"/>
            <a:ext cx="5405718" cy="39200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872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103031" y="20197"/>
            <a:ext cx="4468969" cy="3719283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4851896" y="2052200"/>
            <a:ext cx="6717874" cy="116955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Los estantes podrían modelizarse como una arreglo de listas.</a:t>
            </a:r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1831618" y="4742884"/>
            <a:ext cx="1423197" cy="2085198"/>
          </a:xfr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4975" y="1441269"/>
            <a:ext cx="383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 </a:t>
            </a:r>
            <a:r>
              <a:rPr lang="es-ES" sz="2400" dirty="0" err="1">
                <a:solidFill>
                  <a:schemeClr val="bg1"/>
                </a:solidFill>
              </a:rPr>
              <a:t>if</a:t>
            </a:r>
            <a:r>
              <a:rPr lang="es-ES" sz="2400" dirty="0">
                <a:solidFill>
                  <a:schemeClr val="bg1"/>
                </a:solidFill>
              </a:rPr>
              <a:t> anidados no es escalable para mas estantes</a:t>
            </a:r>
          </a:p>
        </p:txBody>
      </p:sp>
    </p:spTree>
    <p:extLst>
      <p:ext uri="{BB962C8B-B14F-4D97-AF65-F5344CB8AC3E}">
        <p14:creationId xmlns:p14="http://schemas.microsoft.com/office/powerpoint/2010/main" val="16501903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71998" y="612030"/>
            <a:ext cx="7186374" cy="56811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414015" y="1323765"/>
            <a:ext cx="5502340" cy="402417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libroMinimo  :=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valor_muy_alto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A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i:= 1 to </a:t>
            </a:r>
            <a:r>
              <a:rPr lang="es-A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total_estantes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estante_i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noVacío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(libroEnEstante_i &lt; libroMinimo 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libroMinimo := libroEnEstante_i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estanteMinimo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i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(libroMinimo &lt;&gt;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valor_muy_alto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estante_iPasaASiguienteLibro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416180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51867" y="5020131"/>
            <a:ext cx="1423196" cy="18079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71998" y="612030"/>
            <a:ext cx="7186374" cy="56811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414015" y="1323765"/>
            <a:ext cx="5502340" cy="402417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spcBef>
                <a:spcPts val="600"/>
              </a:spcBef>
              <a:defRPr/>
            </a:pPr>
            <a:endParaRPr lang="es-AR" sz="1700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libroMinimo  :=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valor_muy_alto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A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i:= 1 to </a:t>
            </a:r>
            <a:r>
              <a:rPr lang="es-A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total_estantes</a:t>
            </a:r>
            <a:r>
              <a:rPr lang="es-A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estante_i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noVacío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(libroEnEstante_i &lt; libroMinimo 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libroMinimo := libroEnEstante_i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estanteMinimo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:= i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(libroMinimo &lt;&gt;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valor_muy_alto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estante_iPasaASiguienteLibro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 rot="20968911">
            <a:off x="336095" y="3167719"/>
            <a:ext cx="473976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¿Qué devuelve como </a:t>
            </a:r>
            <a:r>
              <a:rPr lang="es-ES" sz="2400" dirty="0" err="1">
                <a:solidFill>
                  <a:srgbClr val="002060"/>
                </a:solidFill>
                <a:latin typeface="Angelina"/>
                <a:cs typeface="Angelina"/>
              </a:rPr>
              <a:t>libroMinimo</a:t>
            </a: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 si todos los estantes </a:t>
            </a:r>
            <a:r>
              <a:rPr lang="es-ES" sz="2400" dirty="0" err="1">
                <a:solidFill>
                  <a:srgbClr val="002060"/>
                </a:solidFill>
                <a:latin typeface="Angelina"/>
                <a:cs typeface="Angelina"/>
              </a:rPr>
              <a:t>estan</a:t>
            </a: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 vacíos?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sz="24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 rot="20968911">
            <a:off x="284741" y="1185107"/>
            <a:ext cx="37994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¿Cómo quedaría el arreglo cuando todos los estantes están vacíos?</a:t>
            </a:r>
          </a:p>
        </p:txBody>
      </p:sp>
    </p:spTree>
    <p:extLst>
      <p:ext uri="{BB962C8B-B14F-4D97-AF65-F5344CB8AC3E}">
        <p14:creationId xmlns:p14="http://schemas.microsoft.com/office/powerpoint/2010/main" val="7736833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76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Objetivo de la actividad: </a:t>
            </a:r>
          </a:p>
          <a:p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Realizar un </a:t>
            </a:r>
            <a:r>
              <a:rPr lang="es-ES" sz="3200" b="1" dirty="0" err="1"/>
              <a:t>merge</a:t>
            </a:r>
            <a:r>
              <a:rPr lang="es-ES" sz="3200" dirty="0"/>
              <a:t> </a:t>
            </a:r>
            <a:r>
              <a:rPr lang="es-ES" sz="2800" dirty="0"/>
              <a:t>de 4 listas de números enteros.</a:t>
            </a:r>
          </a:p>
          <a:p>
            <a:pPr marL="457200" lvl="1" indent="0">
              <a:buNone/>
            </a:pPr>
            <a:endParaRPr lang="es-ES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s-ES_tradnl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4631172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r>
              <a:rPr lang="es-ES" sz="2400" dirty="0"/>
              <a:t>En </a:t>
            </a:r>
            <a:r>
              <a:rPr lang="es-ES" sz="2400" b="1" i="1" dirty="0">
                <a:solidFill>
                  <a:srgbClr val="C00000"/>
                </a:solidFill>
              </a:rPr>
              <a:t>Ideas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/>
              <a:t>acceda a la </a:t>
            </a:r>
            <a:r>
              <a:rPr lang="es-ES" sz="2400" b="1" i="1" dirty="0" err="1">
                <a:solidFill>
                  <a:srgbClr val="C00000"/>
                </a:solidFill>
              </a:rPr>
              <a:t>Medioteca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/>
              <a:t>y descargue el programa </a:t>
            </a:r>
            <a:r>
              <a:rPr lang="es-E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ProgramaMerge2Listas</a:t>
            </a:r>
          </a:p>
          <a:p>
            <a:r>
              <a:rPr lang="es-ES_tradnl" altLang="es-ES" sz="2400" dirty="0">
                <a:latin typeface="Calibri" panose="020F0502020204030204" pitchFamily="34" charset="0"/>
              </a:rPr>
              <a:t>Guarde el </a:t>
            </a:r>
            <a:r>
              <a:rPr lang="es-E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ProgramaMerge2Listas </a:t>
            </a:r>
            <a:r>
              <a:rPr lang="es-ES_tradnl" altLang="es-ES" sz="2400" dirty="0">
                <a:latin typeface="Calibri" panose="020F0502020204030204" pitchFamily="34" charset="0"/>
              </a:rPr>
              <a:t>como </a:t>
            </a:r>
            <a:r>
              <a:rPr lang="es-ES_tradnl" altLang="es-E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ProgramaMerge4Listas</a:t>
            </a:r>
          </a:p>
          <a:p>
            <a:pPr lvl="1"/>
            <a:endParaRPr lang="es-ES_tradnl" altLang="es-ES" sz="2800" dirty="0">
              <a:latin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Adapte el programa para que el mismo genere 4 listas de números  ordenadas de menor a mayor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Compile y ejecute</a:t>
            </a: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137550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1371600" lvl="2" indent="-457200">
              <a:buFont typeface="+mj-lt"/>
              <a:buAutoNum type="alphaLcParenR" startAt="2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Reutilizar el módulo </a:t>
            </a:r>
            <a:r>
              <a:rPr lang="es-A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AgregaralFinal</a:t>
            </a:r>
            <a:r>
              <a:rPr lang="es-AR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que agrega un elemento al final de una lista.</a:t>
            </a:r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s-ES_tradnl" altLang="es-ES" sz="2200" dirty="0">
                <a:latin typeface="Calibri" panose="020F0502020204030204" pitchFamily="34" charset="0"/>
                <a:cs typeface="Courier New" panose="02070309020205020404" pitchFamily="49" charset="0"/>
              </a:rPr>
              <a:t>Incorporar en el</a:t>
            </a:r>
            <a:r>
              <a:rPr lang="es-E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ProgramaMerge4Listas</a:t>
            </a:r>
            <a:r>
              <a:rPr lang="es-ES_tradnl" altLang="es-ES" sz="2200" dirty="0">
                <a:latin typeface="Calibri" panose="020F0502020204030204" pitchFamily="34" charset="0"/>
                <a:cs typeface="Courier New" panose="02070309020205020404" pitchFamily="49" charset="0"/>
              </a:rPr>
              <a:t>, el </a:t>
            </a:r>
            <a:r>
              <a:rPr lang="es-ES_tradnl" altLang="es-ES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altLang="es-ES" sz="2000" b="1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ES_tradnl" altLang="es-ES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agregarAlFinal</a:t>
            </a:r>
          </a:p>
          <a:p>
            <a:pPr marL="1828800" lvl="3" indent="-457200">
              <a:buFont typeface="+mj-lt"/>
              <a:buAutoNum type="arabicPeriod"/>
            </a:pPr>
            <a:endParaRPr lang="es-ES_tradnl" altLang="es-ES" sz="2000" dirty="0">
              <a:solidFill>
                <a:srgbClr val="8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ES_tradnl" altLang="es-ES" sz="2200" dirty="0">
                <a:latin typeface="Calibri" panose="020F0502020204030204" pitchFamily="34" charset="0"/>
                <a:cs typeface="Courier New" panose="02070309020205020404" pitchFamily="49" charset="0"/>
              </a:rPr>
              <a:t>Compilar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5166"/>
          <a:stretch/>
        </p:blipFill>
        <p:spPr>
          <a:xfrm>
            <a:off x="597599" y="5121088"/>
            <a:ext cx="1035424" cy="17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Comienzan a trabajar…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sp>
        <p:nvSpPr>
          <p:cNvPr id="21" name="CuadroTexto 20"/>
          <p:cNvSpPr txBox="1"/>
          <p:nvPr/>
        </p:nvSpPr>
        <p:spPr>
          <a:xfrm>
            <a:off x="7705840" y="231156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701270" y="434746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 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grpSp>
        <p:nvGrpSpPr>
          <p:cNvPr id="52" name="Agrupar 51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5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La broma</a:t>
              </a:r>
            </a:p>
          </p:txBody>
        </p:sp>
      </p:grpSp>
      <p:grpSp>
        <p:nvGrpSpPr>
          <p:cNvPr id="55" name="Agrupar 54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La sombra del viento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Rayuela</a:t>
              </a:r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2" name="Agrupar 71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chemeClr val="accent1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3" name="Rectángulo redondeado 72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ángulo 73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prohibida</a:t>
              </a:r>
            </a:p>
          </p:txBody>
        </p:sp>
      </p:grpSp>
      <p:grpSp>
        <p:nvGrpSpPr>
          <p:cNvPr id="81" name="Agrupar 80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700" kern="1200"/>
                <a:t>Mr vértigo</a:t>
              </a:r>
            </a:p>
          </p:txBody>
        </p:sp>
      </p:grpSp>
      <p:grpSp>
        <p:nvGrpSpPr>
          <p:cNvPr id="87" name="Agrupar 86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rgbClr val="2E75B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8" name="Rectángulo redondeado 87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 88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Un mundo feliz</a:t>
              </a:r>
            </a:p>
          </p:txBody>
        </p:sp>
      </p:grpSp>
      <p:sp>
        <p:nvSpPr>
          <p:cNvPr id="91" name="Rectángulo 90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2" name="Agrupar 91"/>
          <p:cNvGrpSpPr/>
          <p:nvPr/>
        </p:nvGrpSpPr>
        <p:grpSpPr>
          <a:xfrm rot="16200000">
            <a:off x="8158080" y="420847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3" name="Rectángulo redondeado 92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 93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118" name="CuadroTexto 11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760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1371600" lvl="2" indent="-457200">
              <a:buFont typeface="+mj-lt"/>
              <a:buAutoNum type="alphaLcParenR" startAt="3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Realizar un módulo que retorne el valor mínimo de un arreglo de listas ordenadas de forma creciente. El valor retornado se debe quitar de la lista original.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Determinar_minimo2</a:t>
            </a: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050049"/>
            <a:ext cx="1423196" cy="18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362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1371600" lvl="2" indent="-457200">
              <a:buFont typeface="+mj-lt"/>
              <a:buAutoNum type="alphaLcParenR" startAt="3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Realizar un módulo que retorne el valor mínimo de un arreglo de listas ordenadas de forma creciente. El valor retornado se debe quitar de la lista original.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Determinar_minimo2</a:t>
            </a: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4167" y="5050049"/>
            <a:ext cx="1423196" cy="180795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80210" y="5383086"/>
            <a:ext cx="105117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Determinar_minimo2</a:t>
            </a:r>
            <a:r>
              <a:rPr lang="es-AR" sz="20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s-AR" sz="21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a:arrListas</a:t>
            </a:r>
            <a:r>
              <a:rPr lang="es-AR" sz="20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AR" sz="21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dimLog:integer</a:t>
            </a:r>
            <a:r>
              <a:rPr lang="es-AR" sz="20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; var </a:t>
            </a:r>
            <a:r>
              <a:rPr lang="es-AR" sz="21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min:integer</a:t>
            </a:r>
            <a:r>
              <a:rPr lang="es-AR" sz="20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27941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1371600" lvl="2" indent="-457200">
              <a:buFont typeface="+mj-lt"/>
              <a:buAutoNum type="alphaLcParenR" startAt="3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Realizar un módulo que retorne el valor mínimo entre los primeros elementos de 2 listas. El valor retornado se debe quitar de la lista original.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endParaRPr lang="es-AR" sz="2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050049"/>
            <a:ext cx="1423196" cy="180795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61396" y="5306110"/>
            <a:ext cx="83438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7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L1,L2: lista; </a:t>
            </a: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 min: </a:t>
            </a:r>
            <a:r>
              <a:rPr lang="es-A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s-A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30900" y="841829"/>
            <a:ext cx="11314106" cy="5039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39700" dist="3810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orma libre 11"/>
          <p:cNvSpPr/>
          <p:nvPr/>
        </p:nvSpPr>
        <p:spPr>
          <a:xfrm rot="1223095" flipV="1">
            <a:off x="2359904" y="1420820"/>
            <a:ext cx="2188193" cy="1703708"/>
          </a:xfrm>
          <a:custGeom>
            <a:avLst/>
            <a:gdLst>
              <a:gd name="connsiteX0" fmla="*/ 364003 w 1980303"/>
              <a:gd name="connsiteY0" fmla="*/ 0 h 1539502"/>
              <a:gd name="connsiteX1" fmla="*/ 113862 w 1980303"/>
              <a:gd name="connsiteY1" fmla="*/ 1193114 h 1539502"/>
              <a:gd name="connsiteX2" fmla="*/ 1980303 w 1980303"/>
              <a:gd name="connsiteY2" fmla="*/ 1539502 h 1539502"/>
              <a:gd name="connsiteX3" fmla="*/ 1980303 w 1980303"/>
              <a:gd name="connsiteY3" fmla="*/ 1539502 h 15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303" h="1539502">
                <a:moveTo>
                  <a:pt x="364003" y="0"/>
                </a:moveTo>
                <a:cubicBezTo>
                  <a:pt x="104241" y="468265"/>
                  <a:pt x="-155521" y="936530"/>
                  <a:pt x="113862" y="1193114"/>
                </a:cubicBezTo>
                <a:cubicBezTo>
                  <a:pt x="383245" y="1449698"/>
                  <a:pt x="1980303" y="1539502"/>
                  <a:pt x="1980303" y="1539502"/>
                </a:cubicBezTo>
                <a:lnTo>
                  <a:pt x="1980303" y="1539502"/>
                </a:lnTo>
              </a:path>
            </a:pathLst>
          </a:custGeom>
          <a:ln w="57150" cmpd="sng">
            <a:solidFill>
              <a:srgbClr val="A52E3B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 rot="20702389">
            <a:off x="466672" y="2787063"/>
            <a:ext cx="437999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s-A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Determinar_minimo2</a:t>
            </a:r>
          </a:p>
          <a:p>
            <a:pPr>
              <a:spcBef>
                <a:spcPts val="600"/>
              </a:spcBef>
              <a:defRPr/>
            </a:pPr>
            <a:r>
              <a:rPr lang="es-AR" sz="2000" kern="100" spc="-150" dirty="0">
                <a:latin typeface="Consolas" panose="020B0609020204030204" pitchFamily="49" charset="0"/>
                <a:cs typeface="Consolas" panose="020B0609020204030204" pitchFamily="49" charset="0"/>
              </a:rPr>
              <a:t>(var a:arrListas; dimLog:integer; var min:integer);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060561" y="1112081"/>
            <a:ext cx="6317602" cy="42810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298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MoniBuscaLibro</a:t>
            </a:r>
          </a:p>
          <a:p>
            <a:pPr>
              <a:lnSpc>
                <a:spcPts val="2980"/>
              </a:lnSpc>
              <a:spcBef>
                <a:spcPts val="600"/>
              </a:spcBef>
              <a:defRPr/>
            </a:pPr>
            <a:endParaRPr lang="es-AR" b="1" dirty="0">
              <a:solidFill>
                <a:srgbClr val="33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980"/>
              </a:lnSpc>
              <a:spcBef>
                <a:spcPts val="600"/>
              </a:spcBef>
              <a:defRPr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libroMinimo  :=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valor_muy_alto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980"/>
              </a:lnSpc>
              <a:spcBef>
                <a:spcPts val="600"/>
              </a:spcBef>
              <a:defRPr/>
            </a:pP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 i:= 1 to 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total_estantes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</a:p>
          <a:p>
            <a:pPr>
              <a:lnSpc>
                <a:spcPts val="2980"/>
              </a:lnSpc>
              <a:spcBef>
                <a:spcPts val="600"/>
              </a:spcBef>
              <a:defRPr/>
            </a:pP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estante_i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noVacío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980"/>
              </a:lnSpc>
              <a:spcBef>
                <a:spcPts val="600"/>
              </a:spcBef>
              <a:defRPr/>
            </a:pP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(libroEnEstante_i &lt;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libroMinimo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980"/>
              </a:lnSpc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  libroMinimo := libroEnEstante_i</a:t>
            </a:r>
          </a:p>
          <a:p>
            <a:pPr>
              <a:lnSpc>
                <a:spcPts val="2980"/>
              </a:lnSpc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estanteMinimo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:= i</a:t>
            </a:r>
          </a:p>
          <a:p>
            <a:pPr>
              <a:lnSpc>
                <a:spcPts val="2980"/>
              </a:lnSpc>
            </a:pP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(libroMinimo &lt;&gt;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valor_muy_alto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ts val="2980"/>
              </a:lnSpc>
            </a:pP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estante_iPasaASiguienteLibro</a:t>
            </a:r>
            <a:endParaRPr lang="es-E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453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d) Realizar un módulo que haga un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entre 4 listas de enteros. Utilizar los módulos usados en b) y c).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merge2</a:t>
            </a: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4" y="4842895"/>
            <a:ext cx="1520292" cy="2015105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8" y="4924217"/>
            <a:ext cx="1522250" cy="19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401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760" y="15397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d) Realizar un módulo que haga un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entre 4 listas de enteros. Utilizar los módulos desarrollados en b) y c).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merge2</a:t>
            </a:r>
          </a:p>
          <a:p>
            <a:pPr marL="1828800" lvl="3" indent="-457200">
              <a:buFont typeface="+mj-lt"/>
              <a:buAutoNum type="arabicPeriod"/>
            </a:pPr>
            <a:r>
              <a:rPr lang="es-AR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¿Qué parámetros debe tener?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09901" y="4842895"/>
            <a:ext cx="8343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merge2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(a: arrListas; var L3: lista);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4" y="4842895"/>
            <a:ext cx="1520292" cy="2015105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8" y="4924217"/>
            <a:ext cx="1522250" cy="193378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4E13D2-28E2-439F-BF8C-B77A5ED5AE19}"/>
              </a:ext>
            </a:extLst>
          </p:cNvPr>
          <p:cNvSpPr txBox="1"/>
          <p:nvPr/>
        </p:nvSpPr>
        <p:spPr>
          <a:xfrm>
            <a:off x="2979350" y="5543557"/>
            <a:ext cx="904501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/>
              <a:t>Enviar a través de la Mensajería de Ideas, el archivo </a:t>
            </a:r>
            <a:r>
              <a:rPr lang="es-ES" dirty="0">
                <a:solidFill>
                  <a:srgbClr val="000099"/>
                </a:solidFill>
                <a:latin typeface="Consolas" panose="020B0609020204030204" pitchFamily="49" charset="0"/>
              </a:rPr>
              <a:t>ProgramaMerge4Listas.pas </a:t>
            </a:r>
            <a:r>
              <a:rPr lang="es-ES" sz="2400" dirty="0"/>
              <a:t>al docente asignado al grupo.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01212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4452</Words>
  <Application>Microsoft Office PowerPoint</Application>
  <PresentationFormat>Panorámica</PresentationFormat>
  <Paragraphs>1183</Paragraphs>
  <Slides>94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94</vt:i4>
      </vt:variant>
    </vt:vector>
  </HeadingPairs>
  <TitlesOfParts>
    <vt:vector size="107" baseType="lpstr">
      <vt:lpstr>MS PGothic</vt:lpstr>
      <vt:lpstr>Angelina</vt:lpstr>
      <vt:lpstr>Arial</vt:lpstr>
      <vt:lpstr>Britannic Bold</vt:lpstr>
      <vt:lpstr>Calibri</vt:lpstr>
      <vt:lpstr>Calibri Light</vt:lpstr>
      <vt:lpstr>Consolas</vt:lpstr>
      <vt:lpstr>Courier New</vt:lpstr>
      <vt:lpstr>Devanagari Sangam MN</vt:lpstr>
      <vt:lpstr>Kohinoor Devanagari Book</vt:lpstr>
      <vt:lpstr>Silom</vt:lpstr>
      <vt:lpstr>Wingdings</vt:lpstr>
      <vt:lpstr>Tema de Office</vt:lpstr>
      <vt:lpstr>Merge</vt:lpstr>
      <vt:lpstr>Pepe y Moni viven juntos</vt:lpstr>
      <vt:lpstr>Pepe y Moni tienen una biblioteca con 2 estantes.  Cada estante está ordenado alfabéticamente, por título</vt:lpstr>
      <vt:lpstr>Pepe y Moni tienen una biblioteca con 2 estantes.  Cada estante está ordenado alfabéticamente, por título</vt:lpstr>
      <vt:lpstr>Quieren pasar todos los libros a un solo estante también ordenado alfabéticamente, por título</vt:lpstr>
      <vt:lpstr>Quieren pasar todos los libros a un solo estante también ordenado alfabéticamente, por título</vt:lpstr>
      <vt:lpstr>Pepe se encargará de ir colocando los libros en el nuevo estante</vt:lpstr>
      <vt:lpstr>Presentación de PowerPoint</vt:lpstr>
      <vt:lpstr>Comienzan a trabajar…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  <vt:lpstr>Presentación de PowerPoint</vt:lpstr>
      <vt:lpstr>Presentación de PowerPoint</vt:lpstr>
      <vt:lpstr>¿Qué pasaría si en lugar de 2 estantes tienen 4 ?</vt:lpstr>
      <vt:lpstr>La situación cambia…</vt:lpstr>
      <vt:lpstr>La situación cambia…</vt:lpstr>
      <vt:lpstr>La situación cambia…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</dc:title>
  <dc:creator>Veronica Artola</dc:creator>
  <cp:lastModifiedBy>Gladys Gorga</cp:lastModifiedBy>
  <cp:revision>124</cp:revision>
  <dcterms:created xsi:type="dcterms:W3CDTF">2017-03-23T21:06:13Z</dcterms:created>
  <dcterms:modified xsi:type="dcterms:W3CDTF">2017-08-31T15:42:18Z</dcterms:modified>
</cp:coreProperties>
</file>