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6" r:id="rId3"/>
    <p:sldId id="257" r:id="rId4"/>
    <p:sldId id="261" r:id="rId5"/>
    <p:sldId id="262" r:id="rId6"/>
    <p:sldId id="259" r:id="rId7"/>
    <p:sldId id="264" r:id="rId8"/>
    <p:sldId id="287" r:id="rId9"/>
    <p:sldId id="288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35" autoAdjust="0"/>
  </p:normalViewPr>
  <p:slideViewPr>
    <p:cSldViewPr>
      <p:cViewPr>
        <p:scale>
          <a:sx n="90" d="100"/>
          <a:sy n="90" d="100"/>
        </p:scale>
        <p:origin x="-2160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B2940-F783-4032-8FF3-8BFB29E54EF6}" type="datetimeFigureOut">
              <a:rPr lang="es-ES" smtClean="0"/>
              <a:pPr/>
              <a:t>20/04/2018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76A61-D085-4A1F-9B0B-17787A041CB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87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9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65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21171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7A1B-74C5-4CC4-8B60-F9997BA1CB80}" type="datetime1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2018 -Módulo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7D3C-955F-44B2-A95C-115F1AA79216}" type="datetime1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2017 -Módulo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56F-81AC-43E6-9EE3-CA795D7F6281}" type="datetime1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2017 -Módulo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455-55DB-48F8-9117-327780D4F6F4}" type="datetime1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2018 -Módulo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70AB-7CD3-4635-8D92-C525DE07C614}" type="datetime1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2017 -Módulo POO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E1B3-D5A1-4E1A-B237-ED52F18F7055}" type="datetime1">
              <a:rPr lang="es-ES" smtClean="0"/>
              <a:t>20/04/2018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2017 -Módulo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9A26-10BA-4A68-97CF-5A010D584DE0}" type="datetime1">
              <a:rPr lang="es-ES" smtClean="0"/>
              <a:t>20/04/2018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2017 -Módulo POO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329-F5FA-4F23-978C-737B08B5C7F6}" type="datetime1">
              <a:rPr lang="es-ES" smtClean="0"/>
              <a:t>20/04/2018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2017 -Módulo POO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75E9-C2BE-47A6-89D8-C2C1AD4BE4E9}" type="datetime1">
              <a:rPr lang="es-ES" smtClean="0"/>
              <a:t>20/04/2018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2017 -Módulo POO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D47-924A-46F5-8E93-F55D1829F45C}" type="datetime1">
              <a:rPr lang="es-ES" smtClean="0"/>
              <a:t>20/04/2018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2017 -Módulo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3CF8-A896-4467-ADCD-139CFEA2E52A}" type="datetime1">
              <a:rPr lang="es-ES" smtClean="0"/>
              <a:t>20/04/2018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Taller de Programación 2017 -Módulo POO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AF36C7-ECE3-43EF-924B-9A6AB66A55F0}" type="datetime1">
              <a:rPr lang="es-ES" smtClean="0"/>
              <a:t>20/04/2018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Taller de Programación 2018 -Módulo POO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843558"/>
            <a:ext cx="7848600" cy="1445419"/>
          </a:xfrm>
        </p:spPr>
        <p:txBody>
          <a:bodyPr/>
          <a:lstStyle/>
          <a:p>
            <a:r>
              <a:rPr lang="es-ES" sz="3200" dirty="0" smtClean="0"/>
              <a:t>Tema: </a:t>
            </a:r>
            <a:r>
              <a:rPr lang="es-ES" sz="3200" dirty="0" err="1" smtClean="0"/>
              <a:t>poo</a:t>
            </a:r>
            <a:r>
              <a:rPr lang="es-ES" sz="3200" dirty="0" smtClean="0"/>
              <a:t> utilizando java.</a:t>
            </a:r>
            <a:r>
              <a:rPr lang="es-ES" sz="3200" dirty="0"/>
              <a:t> </a:t>
            </a:r>
            <a:r>
              <a:rPr lang="es-ES" sz="3200" dirty="0" smtClean="0"/>
              <a:t>Parte II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Taller de Programación.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5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Instanciar e iniciar objeto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/>
              <a:t>Hasta ahora, nuestro </a:t>
            </a:r>
            <a:r>
              <a:rPr lang="es-ES" sz="2000" dirty="0" err="1" smtClean="0"/>
              <a:t>main</a:t>
            </a:r>
            <a:r>
              <a:rPr lang="es-ES" sz="2000" dirty="0" smtClean="0"/>
              <a:t> … 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</a:t>
            </a:r>
            <a:r>
              <a:rPr lang="es-ES" dirty="0" smtClean="0"/>
              <a:t>2018 </a:t>
            </a:r>
            <a:r>
              <a:rPr lang="es-ES" dirty="0" smtClean="0"/>
              <a:t>-Módulo POO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899592" y="1644511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Demo01Libro {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[] </a:t>
            </a:r>
            <a:r>
              <a:rPr lang="es-ES" sz="1600" dirty="0" err="1"/>
              <a:t>args</a:t>
            </a:r>
            <a:r>
              <a:rPr lang="es-ES" sz="1600" dirty="0"/>
              <a:t>) {</a:t>
            </a:r>
          </a:p>
          <a:p>
            <a:pPr lvl="1"/>
            <a:r>
              <a:rPr lang="es-ES" sz="1600" b="1" dirty="0"/>
              <a:t>        Libro </a:t>
            </a:r>
            <a:r>
              <a:rPr lang="es-ES" sz="1600" b="1" dirty="0" err="1"/>
              <a:t>libro</a:t>
            </a:r>
            <a:r>
              <a:rPr lang="es-ES" sz="1600" b="1" dirty="0"/>
              <a:t> = new Libro();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libro.setTitulo</a:t>
            </a:r>
            <a:r>
              <a:rPr lang="es-ES" sz="1600" dirty="0"/>
              <a:t>("Java: A </a:t>
            </a:r>
            <a:r>
              <a:rPr lang="es-ES" sz="1600" dirty="0" err="1"/>
              <a:t>Beginner's</a:t>
            </a:r>
            <a:r>
              <a:rPr lang="es-ES" sz="1600" dirty="0"/>
              <a:t> </a:t>
            </a:r>
            <a:r>
              <a:rPr lang="es-ES" sz="1600" dirty="0" err="1"/>
              <a:t>Guide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libro.setEditorial</a:t>
            </a:r>
            <a:r>
              <a:rPr lang="es-ES" sz="1600" dirty="0"/>
              <a:t>("</a:t>
            </a:r>
            <a:r>
              <a:rPr lang="es-ES" sz="1600" dirty="0" err="1"/>
              <a:t>Mcgraw-Hill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libro.setAñoEdicion</a:t>
            </a:r>
            <a:r>
              <a:rPr lang="es-ES" sz="1600" dirty="0"/>
              <a:t>(2014);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libro.setPrimerAutor</a:t>
            </a:r>
            <a:r>
              <a:rPr lang="es-ES" sz="1600" dirty="0"/>
              <a:t>("Herbert </a:t>
            </a:r>
            <a:r>
              <a:rPr lang="es-ES" sz="1600" dirty="0" err="1"/>
              <a:t>Schildt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libro.setISBN</a:t>
            </a:r>
            <a:r>
              <a:rPr lang="es-ES" sz="1600" dirty="0"/>
              <a:t>("978-0071809252");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libro.setPrecio</a:t>
            </a:r>
            <a:r>
              <a:rPr lang="es-ES" sz="1600" dirty="0"/>
              <a:t>(21.72);</a:t>
            </a:r>
          </a:p>
          <a:p>
            <a:pPr lvl="1"/>
            <a:r>
              <a:rPr lang="es-ES" sz="1600" dirty="0" smtClean="0"/>
              <a:t>        …</a:t>
            </a:r>
            <a:endParaRPr lang="es-ES" sz="1600" dirty="0"/>
          </a:p>
          <a:p>
            <a:pPr lvl="1"/>
            <a:endParaRPr lang="es-ES" sz="1600" dirty="0"/>
          </a:p>
          <a:p>
            <a:pPr lvl="1"/>
            <a:r>
              <a:rPr lang="es-ES" sz="1600" dirty="0"/>
              <a:t>    </a:t>
            </a:r>
            <a:r>
              <a:rPr lang="es-ES" sz="1600" dirty="0" smtClean="0"/>
              <a:t>}  </a:t>
            </a:r>
            <a:endParaRPr lang="es-ES" sz="1600" dirty="0"/>
          </a:p>
          <a:p>
            <a:r>
              <a:rPr lang="es-ES" sz="1600" dirty="0"/>
              <a:t>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200" dirty="0"/>
              <a:t>Generar una clase para representar </a:t>
            </a:r>
            <a:r>
              <a:rPr lang="es-AR" sz="1200" dirty="0" smtClean="0"/>
              <a:t>libros. Un Libro se caracteriza </a:t>
            </a:r>
            <a:r>
              <a:rPr lang="es-AR" sz="1200" dirty="0"/>
              <a:t>por</a:t>
            </a:r>
            <a:r>
              <a:rPr lang="es-AR" sz="1200" dirty="0" smtClean="0"/>
              <a:t>: </a:t>
            </a:r>
            <a:r>
              <a:rPr lang="es-AR" sz="1200" dirty="0"/>
              <a:t>título, </a:t>
            </a:r>
            <a:r>
              <a:rPr lang="es-AR" sz="1200" dirty="0" smtClean="0"/>
              <a:t>nombre </a:t>
            </a:r>
            <a:r>
              <a:rPr lang="es-AR" sz="1200" dirty="0"/>
              <a:t>del primer autor, </a:t>
            </a:r>
            <a:r>
              <a:rPr lang="es-AR" sz="1200" dirty="0" smtClean="0"/>
              <a:t>editorial</a:t>
            </a:r>
            <a:r>
              <a:rPr lang="es-AR" sz="1200" dirty="0"/>
              <a:t>, </a:t>
            </a:r>
            <a:r>
              <a:rPr lang="es-AR" sz="1200" dirty="0" smtClean="0"/>
              <a:t>año </a:t>
            </a:r>
            <a:r>
              <a:rPr lang="es-AR" sz="1200" dirty="0"/>
              <a:t>de edición, </a:t>
            </a:r>
            <a:r>
              <a:rPr lang="es-AR" sz="1200" dirty="0" smtClean="0"/>
              <a:t>ISBN</a:t>
            </a:r>
            <a:r>
              <a:rPr lang="es-AR" sz="1200" dirty="0"/>
              <a:t>, </a:t>
            </a:r>
            <a:r>
              <a:rPr lang="es-AR" sz="1200" dirty="0" smtClean="0"/>
              <a:t>precio </a:t>
            </a:r>
          </a:p>
          <a:p>
            <a:r>
              <a:rPr lang="es-AR" sz="1200" dirty="0" smtClean="0"/>
              <a:t>El </a:t>
            </a:r>
            <a:r>
              <a:rPr lang="es-AR" sz="1200" dirty="0"/>
              <a:t>libro debe saber: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el valor de cada atributo.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Modificar el valor de cada atributo.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</a:t>
            </a:r>
            <a:r>
              <a:rPr lang="es-AR" sz="1050" dirty="0" smtClean="0"/>
              <a:t>su </a:t>
            </a:r>
            <a:r>
              <a:rPr lang="es-AR" sz="1050" dirty="0"/>
              <a:t>representación en formato </a:t>
            </a:r>
            <a:r>
              <a:rPr lang="es-AR" sz="1050" dirty="0" err="1"/>
              <a:t>String</a:t>
            </a:r>
            <a:r>
              <a:rPr lang="es-AR" sz="1050" dirty="0"/>
              <a:t>. </a:t>
            </a:r>
            <a:endParaRPr lang="es-AR" sz="1050" dirty="0" smtClean="0"/>
          </a:p>
          <a:p>
            <a:r>
              <a:rPr lang="es-AR" sz="1050" dirty="0" smtClean="0"/>
              <a:t>     </a:t>
            </a:r>
            <a:r>
              <a:rPr lang="es-AR" sz="1050" dirty="0" err="1" smtClean="0"/>
              <a:t>Repr</a:t>
            </a:r>
            <a:r>
              <a:rPr lang="es-AR" sz="1050" dirty="0"/>
              <a:t>. </a:t>
            </a:r>
            <a:r>
              <a:rPr lang="es-AR" sz="1050" i="1" dirty="0"/>
              <a:t>“Java: A </a:t>
            </a:r>
            <a:r>
              <a:rPr lang="es-AR" sz="1050" i="1" dirty="0" err="1"/>
              <a:t>Beginner's</a:t>
            </a:r>
            <a:r>
              <a:rPr lang="es-AR" sz="1050" i="1" dirty="0"/>
              <a:t> </a:t>
            </a:r>
            <a:r>
              <a:rPr lang="es-AR" sz="1050" i="1" dirty="0" err="1"/>
              <a:t>Guide</a:t>
            </a:r>
            <a:r>
              <a:rPr lang="es-AR" sz="1050" i="1" dirty="0"/>
              <a:t> por Herbert </a:t>
            </a:r>
            <a:r>
              <a:rPr lang="es-AR" sz="1050" i="1" dirty="0" err="1"/>
              <a:t>Schildt</a:t>
            </a:r>
            <a:r>
              <a:rPr lang="es-AR" sz="1050" i="1" dirty="0"/>
              <a:t> - 2014 -  </a:t>
            </a:r>
            <a:r>
              <a:rPr lang="es-AR" sz="1050" i="1" dirty="0" smtClean="0"/>
              <a:t>   </a:t>
            </a:r>
          </a:p>
          <a:p>
            <a:r>
              <a:rPr lang="es-AR" sz="1050" i="1" dirty="0"/>
              <a:t> </a:t>
            </a:r>
            <a:r>
              <a:rPr lang="es-AR" sz="1050" i="1" dirty="0" smtClean="0"/>
              <a:t>    ISBN</a:t>
            </a:r>
            <a:r>
              <a:rPr lang="es-AR" sz="1050" i="1" dirty="0"/>
              <a:t>: 978-0071809252”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6513978" y="2157029"/>
            <a:ext cx="2306494" cy="2153123"/>
            <a:chOff x="5104010" y="1779662"/>
            <a:chExt cx="2448750" cy="3138450"/>
          </a:xfrm>
        </p:grpSpPr>
        <p:sp>
          <p:nvSpPr>
            <p:cNvPr id="9" name="8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Libro</a:t>
              </a:r>
              <a:endParaRPr lang="es-ES" sz="12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titulo, </a:t>
              </a:r>
              <a:r>
                <a:rPr lang="es-ES" sz="1100" dirty="0" err="1" smtClean="0"/>
                <a:t>primerAutor</a:t>
              </a:r>
              <a:r>
                <a:rPr lang="es-ES" sz="1100" dirty="0" smtClean="0"/>
                <a:t>, editorial, </a:t>
              </a:r>
              <a:r>
                <a:rPr lang="es-ES" sz="1100" dirty="0" err="1" smtClean="0"/>
                <a:t>añoEdicion</a:t>
              </a:r>
              <a:r>
                <a:rPr lang="es-ES" sz="1100" dirty="0" smtClean="0"/>
                <a:t>, ISBN, precio</a:t>
              </a:r>
              <a:endParaRPr lang="es-ES" sz="11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 smtClean="0">
                  <a:solidFill>
                    <a:schemeClr val="tx2"/>
                  </a:solidFill>
                </a:rPr>
                <a:t>String</a:t>
              </a:r>
              <a:r>
                <a:rPr lang="es-ES" sz="1050" dirty="0" smtClean="0">
                  <a:solidFill>
                    <a:schemeClr val="tx2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tx2"/>
                  </a:solidFill>
                </a:rPr>
                <a:t>getTitulo</a:t>
              </a:r>
              <a:r>
                <a:rPr lang="es-ES" sz="1050" dirty="0" smtClean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smtClean="0">
                  <a:solidFill>
                    <a:schemeClr val="tx2"/>
                  </a:solidFill>
                </a:rPr>
                <a:t>…</a:t>
              </a:r>
            </a:p>
            <a:p>
              <a:pPr algn="ctr"/>
              <a:r>
                <a:rPr lang="es-ES" sz="1050" dirty="0" err="1" smtClean="0">
                  <a:solidFill>
                    <a:schemeClr val="tx2"/>
                  </a:solidFill>
                </a:rPr>
                <a:t>double</a:t>
              </a:r>
              <a:r>
                <a:rPr lang="es-ES" sz="1050" dirty="0" smtClean="0">
                  <a:solidFill>
                    <a:schemeClr val="tx2"/>
                  </a:solidFill>
                </a:rPr>
                <a:t> </a:t>
              </a:r>
              <a:r>
                <a:rPr lang="es-ES" sz="1050" dirty="0" err="1" smtClean="0">
                  <a:solidFill>
                    <a:schemeClr val="tx2"/>
                  </a:solidFill>
                </a:rPr>
                <a:t>getPrecio</a:t>
              </a:r>
              <a:r>
                <a:rPr lang="es-ES" sz="1050" dirty="0" smtClean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setTitulo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String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unTitulo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oid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setPrecio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3">
                      <a:lumMod val="75000"/>
                    </a:schemeClr>
                  </a:solidFill>
                </a:rPr>
                <a:t>unPrecio</a:t>
              </a:r>
              <a:r>
                <a:rPr lang="es-ES" sz="1050" dirty="0" smtClean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err="1" smtClean="0">
                  <a:solidFill>
                    <a:schemeClr val="accent5">
                      <a:lumMod val="75000"/>
                    </a:schemeClr>
                  </a:solidFill>
                </a:rPr>
                <a:t>String</a:t>
              </a:r>
              <a:r>
                <a:rPr lang="es-ES" sz="105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ES" sz="1050" dirty="0" err="1" smtClean="0">
                  <a:solidFill>
                    <a:schemeClr val="accent5">
                      <a:lumMod val="75000"/>
                    </a:schemeClr>
                  </a:solidFill>
                </a:rPr>
                <a:t>toString</a:t>
              </a:r>
              <a:r>
                <a:rPr lang="es-ES" sz="1050" dirty="0" smtClean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  <a:endParaRPr lang="es-ES" sz="105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Declaración de constructores.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203598"/>
            <a:ext cx="8424936" cy="3657600"/>
          </a:xfrm>
        </p:spPr>
        <p:txBody>
          <a:bodyPr>
            <a:normAutofit/>
          </a:bodyPr>
          <a:lstStyle/>
          <a:p>
            <a:r>
              <a:rPr lang="es-ES" sz="1700" dirty="0" smtClean="0"/>
              <a:t>Se ejecuta tras alocar el objeto e inicializar las </a:t>
            </a:r>
            <a:r>
              <a:rPr lang="es-ES" sz="1700" dirty="0" err="1" smtClean="0"/>
              <a:t>v.i.</a:t>
            </a:r>
            <a:r>
              <a:rPr lang="es-ES" sz="1700" dirty="0" smtClean="0"/>
              <a:t> (por defecto o explícitamente). </a:t>
            </a:r>
          </a:p>
          <a:p>
            <a:r>
              <a:rPr lang="es-ES" sz="1700" dirty="0"/>
              <a:t>Objetivo: inicialización de </a:t>
            </a:r>
            <a:r>
              <a:rPr lang="es-ES" sz="1700" dirty="0" err="1" smtClean="0"/>
              <a:t>v.i.</a:t>
            </a:r>
            <a:r>
              <a:rPr lang="es-ES" sz="1700" dirty="0" smtClean="0"/>
              <a:t> </a:t>
            </a:r>
          </a:p>
          <a:p>
            <a:r>
              <a:rPr lang="es-ES" sz="1700" dirty="0" smtClean="0"/>
              <a:t>Sintaxis</a:t>
            </a:r>
          </a:p>
          <a:p>
            <a:pPr marL="0" indent="0">
              <a:buNone/>
            </a:pPr>
            <a:r>
              <a:rPr lang="es-ES" sz="1700" dirty="0" smtClean="0"/>
              <a:t>                  </a:t>
            </a:r>
            <a:r>
              <a:rPr lang="es-ES" sz="1700" dirty="0" err="1" smtClean="0"/>
              <a:t>public</a:t>
            </a:r>
            <a:r>
              <a:rPr lang="es-ES" sz="1700" dirty="0" smtClean="0"/>
              <a:t> </a:t>
            </a:r>
            <a:r>
              <a:rPr lang="es-ES" sz="1700" dirty="0" err="1"/>
              <a:t>NombreClase</a:t>
            </a:r>
            <a:r>
              <a:rPr lang="es-ES" sz="1700" dirty="0"/>
              <a:t>( lista de </a:t>
            </a:r>
            <a:r>
              <a:rPr lang="es-ES" sz="1700" dirty="0" smtClean="0"/>
              <a:t>parámetros formales </a:t>
            </a:r>
            <a:r>
              <a:rPr lang="es-ES" sz="1700" dirty="0"/>
              <a:t>) {</a:t>
            </a:r>
          </a:p>
          <a:p>
            <a:pPr marL="0" indent="0">
              <a:buNone/>
            </a:pPr>
            <a:r>
              <a:rPr lang="es-ES" sz="1700" dirty="0" smtClean="0"/>
              <a:t>                            </a:t>
            </a:r>
            <a:r>
              <a:rPr lang="es-ES" sz="1700" dirty="0"/>
              <a:t>/* Código */</a:t>
            </a:r>
          </a:p>
          <a:p>
            <a:pPr marL="0" indent="0">
              <a:buNone/>
            </a:pPr>
            <a:r>
              <a:rPr lang="es-ES" sz="1700" dirty="0" smtClean="0"/>
              <a:t>                  }</a:t>
            </a:r>
          </a:p>
          <a:p>
            <a:r>
              <a:rPr lang="es-ES" sz="1700" dirty="0" smtClean="0"/>
              <a:t>Si la </a:t>
            </a:r>
            <a:r>
              <a:rPr lang="es-ES" sz="1700" dirty="0"/>
              <a:t>clase </a:t>
            </a:r>
            <a:r>
              <a:rPr lang="es-ES" sz="1700" u="sng" dirty="0"/>
              <a:t>no</a:t>
            </a:r>
            <a:r>
              <a:rPr lang="es-ES" sz="1700" dirty="0"/>
              <a:t> declara ningún constructor, </a:t>
            </a:r>
            <a:r>
              <a:rPr lang="es-ES" sz="1700" dirty="0" smtClean="0"/>
              <a:t>Java incluye uno </a:t>
            </a:r>
            <a:r>
              <a:rPr lang="es-ES" sz="1700" dirty="0"/>
              <a:t>sin </a:t>
            </a:r>
            <a:r>
              <a:rPr lang="es-ES" sz="1700" dirty="0" smtClean="0"/>
              <a:t>parámetros y sin código (</a:t>
            </a:r>
            <a:r>
              <a:rPr lang="es-ES" sz="1700" i="1" dirty="0" smtClean="0"/>
              <a:t>constructor nulo</a:t>
            </a:r>
            <a:r>
              <a:rPr lang="es-ES" sz="1700" dirty="0" smtClean="0"/>
              <a:t>). </a:t>
            </a:r>
          </a:p>
          <a:p>
            <a:r>
              <a:rPr lang="es-ES" sz="1700" dirty="0" smtClean="0"/>
              <a:t>Instanciación de objeto:   </a:t>
            </a:r>
          </a:p>
          <a:p>
            <a:pPr marL="0" indent="0">
              <a:buNone/>
            </a:pPr>
            <a:r>
              <a:rPr lang="es-ES" sz="1700" dirty="0" smtClean="0"/>
              <a:t>     </a:t>
            </a:r>
            <a:r>
              <a:rPr lang="es-ES" sz="1700" dirty="0" err="1" smtClean="0"/>
              <a:t>NombreClase</a:t>
            </a:r>
            <a:r>
              <a:rPr lang="es-ES" sz="1700" dirty="0" smtClean="0"/>
              <a:t> objeto= </a:t>
            </a:r>
            <a:r>
              <a:rPr lang="es-ES" sz="1700" dirty="0"/>
              <a:t>new </a:t>
            </a:r>
            <a:r>
              <a:rPr lang="es-ES" sz="1700" dirty="0" err="1"/>
              <a:t>NombreClase</a:t>
            </a:r>
            <a:r>
              <a:rPr lang="es-ES" sz="1700" dirty="0"/>
              <a:t>(lista de parámetros actuales</a:t>
            </a:r>
            <a:r>
              <a:rPr lang="es-ES" sz="1700" dirty="0" smtClean="0"/>
              <a:t>);</a:t>
            </a:r>
          </a:p>
          <a:p>
            <a:endParaRPr lang="es-ES" sz="1700" i="1" dirty="0"/>
          </a:p>
          <a:p>
            <a:endParaRPr lang="es-ES" sz="1700" i="1" dirty="0" smtClean="0"/>
          </a:p>
          <a:p>
            <a:endParaRPr lang="es-ES" sz="1700" dirty="0"/>
          </a:p>
          <a:p>
            <a:pPr marL="0" indent="0">
              <a:buNone/>
            </a:pPr>
            <a:endParaRPr lang="es-ES" sz="17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453633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Ejemplo (Hasta ahora)   </a:t>
            </a:r>
            <a:r>
              <a:rPr lang="es-ES" dirty="0" smtClean="0"/>
              <a:t>Libro </a:t>
            </a:r>
            <a:r>
              <a:rPr lang="es-ES" dirty="0" err="1"/>
              <a:t>miLibro</a:t>
            </a:r>
            <a:r>
              <a:rPr lang="es-ES" dirty="0"/>
              <a:t> = new Libro();  </a:t>
            </a:r>
            <a:r>
              <a:rPr lang="es-ES" dirty="0" smtClean="0">
                <a:solidFill>
                  <a:schemeClr val="tx2"/>
                </a:solidFill>
              </a:rPr>
              <a:t>//Invoca </a:t>
            </a:r>
            <a:r>
              <a:rPr lang="es-ES" dirty="0">
                <a:solidFill>
                  <a:schemeClr val="tx2"/>
                </a:solidFill>
              </a:rPr>
              <a:t>al </a:t>
            </a:r>
            <a:r>
              <a:rPr lang="es-ES" i="1" dirty="0">
                <a:solidFill>
                  <a:schemeClr val="tx2"/>
                </a:solidFill>
              </a:rPr>
              <a:t>constructor </a:t>
            </a:r>
            <a:r>
              <a:rPr lang="es-ES" i="1" dirty="0" smtClean="0">
                <a:solidFill>
                  <a:schemeClr val="tx2"/>
                </a:solidFill>
              </a:rPr>
              <a:t>nulo</a:t>
            </a:r>
            <a:r>
              <a:rPr lang="es-ES" dirty="0" smtClean="0">
                <a:solidFill>
                  <a:schemeClr val="tx2"/>
                </a:solidFill>
              </a:rPr>
              <a:t>. 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</a:t>
            </a:r>
            <a:r>
              <a:rPr lang="es-ES" dirty="0" smtClean="0"/>
              <a:t>2018 </a:t>
            </a:r>
            <a:r>
              <a:rPr lang="es-ES" dirty="0" smtClean="0"/>
              <a:t>-Módulo POO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4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</a:t>
            </a:r>
            <a:r>
              <a:rPr lang="es-ES" sz="2800" dirty="0" smtClean="0"/>
              <a:t>constructores. Ejemplo. </a:t>
            </a:r>
            <a:endParaRPr lang="es-ES" sz="2800" dirty="0"/>
          </a:p>
        </p:txBody>
      </p:sp>
      <p:sp>
        <p:nvSpPr>
          <p:cNvPr id="4" name="3 Rectángulo"/>
          <p:cNvSpPr/>
          <p:nvPr/>
        </p:nvSpPr>
        <p:spPr>
          <a:xfrm>
            <a:off x="251520" y="1264455"/>
            <a:ext cx="963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          </a:t>
            </a:r>
            <a:endParaRPr lang="es-ES" sz="1400" dirty="0"/>
          </a:p>
          <a:p>
            <a:r>
              <a:rPr lang="es-ES" sz="1400" dirty="0"/>
              <a:t>  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</a:t>
            </a:r>
            <a:r>
              <a:rPr lang="es-ES" dirty="0" smtClean="0"/>
              <a:t>2018 </a:t>
            </a:r>
            <a:r>
              <a:rPr lang="es-ES" dirty="0" smtClean="0"/>
              <a:t>-Módulo POO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0887" y="1245234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Libro {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titulo;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primerAutor</a:t>
            </a:r>
            <a:r>
              <a:rPr lang="es-ES" sz="1600" dirty="0"/>
              <a:t>; 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editorial;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añoEdicion</a:t>
            </a:r>
            <a:r>
              <a:rPr lang="es-ES" sz="1600" dirty="0"/>
              <a:t>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ISBN; 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double</a:t>
            </a:r>
            <a:r>
              <a:rPr lang="es-ES" sz="1600" dirty="0"/>
              <a:t> precio; </a:t>
            </a:r>
          </a:p>
          <a:p>
            <a:r>
              <a:rPr lang="es-ES" sz="1600" dirty="0"/>
              <a:t>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347864" y="1059582"/>
            <a:ext cx="56795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Libro(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unTitulo</a:t>
            </a:r>
            <a:r>
              <a:rPr lang="es-ES" sz="1600" dirty="0"/>
              <a:t>,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unaEditorial</a:t>
            </a:r>
            <a:r>
              <a:rPr lang="es-ES" sz="1600" dirty="0"/>
              <a:t>, 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                        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unAñoEdicion</a:t>
            </a:r>
            <a:r>
              <a:rPr lang="es-ES" sz="1600" dirty="0"/>
              <a:t>,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unPrimerAutor</a:t>
            </a:r>
            <a:r>
              <a:rPr lang="es-ES" sz="1600" dirty="0"/>
              <a:t>, </a:t>
            </a:r>
            <a:endParaRPr lang="es-ES" sz="1600" dirty="0" smtClean="0"/>
          </a:p>
          <a:p>
            <a:r>
              <a:rPr lang="es-ES" sz="1600" dirty="0" smtClean="0"/>
              <a:t>                          </a:t>
            </a:r>
            <a:r>
              <a:rPr lang="es-ES" sz="1600" dirty="0" err="1" smtClean="0"/>
              <a:t>String</a:t>
            </a:r>
            <a:r>
              <a:rPr lang="es-ES" sz="1600" dirty="0" smtClean="0"/>
              <a:t> </a:t>
            </a:r>
            <a:r>
              <a:rPr lang="es-ES" sz="1600" dirty="0" err="1"/>
              <a:t>unISBN</a:t>
            </a:r>
            <a:r>
              <a:rPr lang="es-ES" sz="1600" dirty="0"/>
              <a:t>,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unPrecio</a:t>
            </a:r>
            <a:r>
              <a:rPr lang="es-ES" sz="1600" dirty="0"/>
              <a:t>){</a:t>
            </a:r>
          </a:p>
          <a:p>
            <a:r>
              <a:rPr lang="es-ES" sz="1600" dirty="0"/>
              <a:t>         titulo = </a:t>
            </a:r>
            <a:r>
              <a:rPr lang="es-ES" sz="1600" dirty="0" err="1"/>
              <a:t>unTitulo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editorial = </a:t>
            </a:r>
            <a:r>
              <a:rPr lang="es-ES" sz="1600" dirty="0" err="1"/>
              <a:t>unaEditorial</a:t>
            </a:r>
            <a:r>
              <a:rPr lang="es-ES" sz="1600" dirty="0"/>
              <a:t>; </a:t>
            </a:r>
          </a:p>
          <a:p>
            <a:r>
              <a:rPr lang="es-ES" sz="1600" dirty="0"/>
              <a:t>         </a:t>
            </a:r>
            <a:r>
              <a:rPr lang="es-ES" sz="1600" dirty="0" err="1"/>
              <a:t>añoEdicion</a:t>
            </a:r>
            <a:r>
              <a:rPr lang="es-ES" sz="1600" dirty="0"/>
              <a:t>= </a:t>
            </a:r>
            <a:r>
              <a:rPr lang="es-ES" sz="1600" dirty="0" err="1"/>
              <a:t>unAñoEdicion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</a:t>
            </a:r>
            <a:r>
              <a:rPr lang="es-ES" sz="1600" dirty="0" err="1"/>
              <a:t>primerAutor</a:t>
            </a:r>
            <a:r>
              <a:rPr lang="es-ES" sz="1600" dirty="0"/>
              <a:t> = </a:t>
            </a:r>
            <a:r>
              <a:rPr lang="es-ES" sz="1600" dirty="0" err="1"/>
              <a:t>unPrimerAutor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ISBN =  </a:t>
            </a:r>
            <a:r>
              <a:rPr lang="es-ES" sz="1600" dirty="0" err="1"/>
              <a:t>unISBN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precio = </a:t>
            </a:r>
            <a:r>
              <a:rPr lang="es-ES" sz="1600" dirty="0" err="1"/>
              <a:t>unPrecio</a:t>
            </a:r>
            <a:r>
              <a:rPr lang="es-ES" sz="1600" dirty="0"/>
              <a:t>;</a:t>
            </a:r>
          </a:p>
          <a:p>
            <a:r>
              <a:rPr lang="es-ES" sz="1600" dirty="0"/>
              <a:t>    </a:t>
            </a:r>
            <a:r>
              <a:rPr lang="es-ES" sz="1600" dirty="0" smtClean="0"/>
              <a:t>}</a:t>
            </a:r>
          </a:p>
          <a:p>
            <a:endParaRPr lang="es-ES" sz="1600" dirty="0"/>
          </a:p>
          <a:p>
            <a:r>
              <a:rPr lang="es-ES" sz="1600" dirty="0" smtClean="0"/>
              <a:t>    ….</a:t>
            </a:r>
          </a:p>
          <a:p>
            <a:endParaRPr lang="es-ES" sz="1600" dirty="0"/>
          </a:p>
          <a:p>
            <a:r>
              <a:rPr lang="es-ES" sz="1600" dirty="0" smtClean="0"/>
              <a:t>}</a:t>
            </a:r>
            <a:endParaRPr lang="es-ES" sz="1600" dirty="0"/>
          </a:p>
          <a:p>
            <a:r>
              <a:rPr lang="es-E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4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Declaración de constructores. Ejemplo.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Ejemplo </a:t>
            </a:r>
            <a:r>
              <a:rPr lang="es-ES" sz="1800" dirty="0" smtClean="0"/>
              <a:t>instanciación (en </a:t>
            </a:r>
            <a:r>
              <a:rPr lang="es-ES" sz="1800" dirty="0" err="1" smtClean="0"/>
              <a:t>main</a:t>
            </a:r>
            <a:r>
              <a:rPr lang="es-ES" sz="1800" dirty="0" smtClean="0"/>
              <a:t>)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1800" dirty="0" smtClean="0"/>
              <a:t>  </a:t>
            </a:r>
            <a:r>
              <a:rPr lang="es-ES" sz="1800" dirty="0"/>
              <a:t>Libro libro1= new  Libro( "Java: A </a:t>
            </a:r>
            <a:r>
              <a:rPr lang="es-ES" sz="1800" dirty="0" err="1"/>
              <a:t>Beginner's</a:t>
            </a:r>
            <a:r>
              <a:rPr lang="es-ES" sz="1800" dirty="0"/>
              <a:t> </a:t>
            </a:r>
            <a:r>
              <a:rPr lang="es-ES" sz="1800" dirty="0" err="1"/>
              <a:t>Guide</a:t>
            </a:r>
            <a:r>
              <a:rPr lang="es-ES" sz="1800" dirty="0"/>
              <a:t>",  "</a:t>
            </a:r>
            <a:r>
              <a:rPr lang="es-ES" sz="1800" dirty="0" err="1"/>
              <a:t>Mcgraw-Hill</a:t>
            </a:r>
            <a:r>
              <a:rPr lang="es-ES" sz="1800" dirty="0"/>
              <a:t>",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                                             2014</a:t>
            </a:r>
            <a:r>
              <a:rPr lang="es-ES" sz="1800" dirty="0"/>
              <a:t>, </a:t>
            </a:r>
            <a:r>
              <a:rPr lang="es-ES" sz="1800" dirty="0" smtClean="0"/>
              <a:t> </a:t>
            </a:r>
            <a:r>
              <a:rPr lang="es-ES" sz="1800" dirty="0"/>
              <a:t>"Herbert </a:t>
            </a:r>
            <a:r>
              <a:rPr lang="es-ES" sz="1800" dirty="0" err="1"/>
              <a:t>Schildt</a:t>
            </a:r>
            <a:r>
              <a:rPr lang="es-ES" sz="1800" dirty="0"/>
              <a:t>",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                                        "</a:t>
            </a:r>
            <a:r>
              <a:rPr lang="es-ES" sz="1800" dirty="0"/>
              <a:t>978-0071809252", 21.72</a:t>
            </a:r>
            <a:r>
              <a:rPr lang="es-ES" sz="1800" dirty="0" smtClean="0"/>
              <a:t>);</a:t>
            </a:r>
          </a:p>
          <a:p>
            <a:pPr marL="0" indent="0">
              <a:buNone/>
            </a:pPr>
            <a:endParaRPr lang="es-ES" sz="1800" dirty="0"/>
          </a:p>
          <a:p>
            <a:r>
              <a:rPr lang="es-ES" sz="1800" dirty="0" smtClean="0"/>
              <a:t>¿Funciona ahora? Libro </a:t>
            </a:r>
            <a:r>
              <a:rPr lang="es-ES" sz="1800" dirty="0" err="1" smtClean="0"/>
              <a:t>libro</a:t>
            </a:r>
            <a:r>
              <a:rPr lang="es-ES" sz="1800" dirty="0" smtClean="0"/>
              <a:t> = new Libro(); </a:t>
            </a:r>
          </a:p>
          <a:p>
            <a:endParaRPr lang="es-ES" sz="2000" dirty="0"/>
          </a:p>
          <a:p>
            <a:endParaRPr lang="es-ES" sz="2000" dirty="0">
              <a:solidFill>
                <a:schemeClr val="tx2"/>
              </a:solidFill>
            </a:endParaRPr>
          </a:p>
          <a:p>
            <a:endParaRPr lang="es-E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4083918"/>
            <a:ext cx="835292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Si el programador generó un constructor, 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</a:rPr>
              <a:t>Java </a:t>
            </a:r>
            <a:r>
              <a:rPr lang="es-ES" u="sng" dirty="0" smtClean="0">
                <a:solidFill>
                  <a:schemeClr val="bg1"/>
                </a:solidFill>
              </a:rPr>
              <a:t>NO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u="sng" dirty="0" smtClean="0">
                <a:solidFill>
                  <a:schemeClr val="bg1"/>
                </a:solidFill>
              </a:rPr>
              <a:t>incluye</a:t>
            </a:r>
            <a:r>
              <a:rPr lang="es-ES" dirty="0" smtClean="0">
                <a:solidFill>
                  <a:schemeClr val="bg1"/>
                </a:solidFill>
              </a:rPr>
              <a:t> el constructor nulo.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</a:t>
            </a:r>
            <a:r>
              <a:rPr lang="es-ES" dirty="0" smtClean="0"/>
              <a:t>2018 </a:t>
            </a:r>
            <a:r>
              <a:rPr lang="es-ES" dirty="0" smtClean="0"/>
              <a:t>-Módulo POO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74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579296" cy="74295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Declaración de constructores. Sobrecarga. Ejemplo.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00150"/>
            <a:ext cx="8867328" cy="3657600"/>
          </a:xfrm>
        </p:spPr>
        <p:txBody>
          <a:bodyPr>
            <a:normAutofit/>
          </a:bodyPr>
          <a:lstStyle/>
          <a:p>
            <a:r>
              <a:rPr lang="es-ES" sz="1600" dirty="0"/>
              <a:t>Puede haber varios constructores para la clase (sobrecarga). </a:t>
            </a:r>
            <a:endParaRPr lang="es-ES" sz="1600" dirty="0" smtClean="0"/>
          </a:p>
          <a:p>
            <a:r>
              <a:rPr lang="es-ES" sz="1600" dirty="0" smtClean="0"/>
              <a:t>Java identifica </a:t>
            </a:r>
            <a:r>
              <a:rPr lang="es-ES" sz="1600" dirty="0"/>
              <a:t>cuál está siendo invocado por el número y tipo de sus parámetros</a:t>
            </a:r>
            <a:r>
              <a:rPr lang="es-ES" sz="1600" dirty="0" smtClean="0"/>
              <a:t>.</a:t>
            </a:r>
          </a:p>
          <a:p>
            <a:r>
              <a:rPr lang="es-ES" sz="1600" i="1" dirty="0" smtClean="0"/>
              <a:t>Por defecto quiero que </a:t>
            </a:r>
            <a:r>
              <a:rPr lang="es-ES" sz="1600" i="1" dirty="0"/>
              <a:t>el libro </a:t>
            </a:r>
            <a:r>
              <a:rPr lang="es-ES" sz="1600" i="1" dirty="0" smtClean="0"/>
              <a:t> tenga </a:t>
            </a:r>
            <a:r>
              <a:rPr lang="es-ES" sz="1600" i="1" dirty="0"/>
              <a:t>año de edición 2015 </a:t>
            </a:r>
            <a:r>
              <a:rPr lang="es-ES" sz="1600" i="1" dirty="0" smtClean="0"/>
              <a:t>y precio 100 =&gt; Otro constructor </a:t>
            </a:r>
            <a:endParaRPr lang="es-ES" sz="1600" i="1" dirty="0"/>
          </a:p>
          <a:p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</a:t>
            </a:r>
            <a:r>
              <a:rPr lang="es-ES" dirty="0" smtClean="0"/>
              <a:t>2018 </a:t>
            </a:r>
            <a:r>
              <a:rPr lang="es-ES" dirty="0" smtClean="0"/>
              <a:t>-Módulo POO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740352" y="4804668"/>
            <a:ext cx="115212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tx2"/>
                </a:solidFill>
              </a:rPr>
              <a:t>Libro.java</a:t>
            </a:r>
            <a:endParaRPr lang="es-ES" sz="1400" b="1" dirty="0">
              <a:solidFill>
                <a:schemeClr val="tx2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268303" y="4373781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3 constructores distintos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5496" y="2118211"/>
            <a:ext cx="7560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Libro {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titulo;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 err="1"/>
              <a:t>primerAutor</a:t>
            </a:r>
            <a:r>
              <a:rPr lang="es-ES" sz="1100" dirty="0"/>
              <a:t>; 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editorial;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añoEdicion</a:t>
            </a:r>
            <a:r>
              <a:rPr lang="es-ES" sz="1100" dirty="0"/>
              <a:t>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ISBN; 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double</a:t>
            </a:r>
            <a:r>
              <a:rPr lang="es-ES" sz="1100" dirty="0"/>
              <a:t> precio; </a:t>
            </a:r>
          </a:p>
          <a:p>
            <a:r>
              <a:rPr lang="es-ES" sz="1100" dirty="0"/>
              <a:t>     </a:t>
            </a:r>
            <a:r>
              <a:rPr lang="es-ES" sz="1100" dirty="0" smtClean="0"/>
              <a:t>    </a:t>
            </a:r>
            <a:endParaRPr lang="es-ES" sz="1100" dirty="0"/>
          </a:p>
          <a:p>
            <a:r>
              <a:rPr lang="es-ES" sz="1100" dirty="0">
                <a:solidFill>
                  <a:srgbClr val="FF0000"/>
                </a:solidFill>
              </a:rPr>
              <a:t>    </a:t>
            </a:r>
            <a:r>
              <a:rPr lang="es-ES" sz="1100" dirty="0" err="1">
                <a:solidFill>
                  <a:srgbClr val="FF0000"/>
                </a:solidFill>
              </a:rPr>
              <a:t>public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b="1" dirty="0">
                <a:solidFill>
                  <a:srgbClr val="FF0000"/>
                </a:solidFill>
              </a:rPr>
              <a:t>Libro</a:t>
            </a:r>
            <a:r>
              <a:rPr lang="es-ES" sz="1100" dirty="0">
                <a:solidFill>
                  <a:srgbClr val="FF0000"/>
                </a:solidFill>
              </a:rPr>
              <a:t>(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unTitulo</a:t>
            </a:r>
            <a:r>
              <a:rPr lang="es-ES" sz="1100" dirty="0">
                <a:solidFill>
                  <a:srgbClr val="FF0000"/>
                </a:solidFill>
              </a:rPr>
              <a:t>,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unaEditorial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</a:t>
            </a:r>
            <a:r>
              <a:rPr lang="es-ES" sz="1100" dirty="0" err="1">
                <a:solidFill>
                  <a:srgbClr val="FF0000"/>
                </a:solidFill>
              </a:rPr>
              <a:t>int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unAñoEdicion</a:t>
            </a:r>
            <a:r>
              <a:rPr lang="es-ES" sz="1100" dirty="0">
                <a:solidFill>
                  <a:srgbClr val="FF0000"/>
                </a:solidFill>
              </a:rPr>
              <a:t>,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unPrimerAutor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unISBN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  <a:r>
              <a:rPr lang="es-ES" sz="1100" dirty="0" err="1">
                <a:solidFill>
                  <a:srgbClr val="FF0000"/>
                </a:solidFill>
              </a:rPr>
              <a:t>double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unPrecio</a:t>
            </a:r>
            <a:r>
              <a:rPr lang="es-ES" sz="1100" dirty="0">
                <a:solidFill>
                  <a:srgbClr val="FF0000"/>
                </a:solidFill>
              </a:rPr>
              <a:t>){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titulo = </a:t>
            </a:r>
            <a:r>
              <a:rPr lang="es-ES" sz="1100" dirty="0" err="1">
                <a:solidFill>
                  <a:srgbClr val="FF0000"/>
                </a:solidFill>
              </a:rPr>
              <a:t>unTitulo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editorial = </a:t>
            </a:r>
            <a:r>
              <a:rPr lang="es-ES" sz="1100" dirty="0" err="1">
                <a:solidFill>
                  <a:srgbClr val="FF0000"/>
                </a:solidFill>
              </a:rPr>
              <a:t>unaEditorial</a:t>
            </a:r>
            <a:r>
              <a:rPr lang="es-ES" sz="1100" dirty="0">
                <a:solidFill>
                  <a:srgbClr val="FF0000"/>
                </a:solidFill>
              </a:rPr>
              <a:t>;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añoEdicion</a:t>
            </a:r>
            <a:r>
              <a:rPr lang="es-ES" sz="1100" dirty="0">
                <a:solidFill>
                  <a:srgbClr val="FF0000"/>
                </a:solidFill>
              </a:rPr>
              <a:t>= </a:t>
            </a:r>
            <a:r>
              <a:rPr lang="es-ES" sz="1100" dirty="0" err="1">
                <a:solidFill>
                  <a:srgbClr val="FF0000"/>
                </a:solidFill>
              </a:rPr>
              <a:t>unAñoEdicion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primerAutor</a:t>
            </a:r>
            <a:r>
              <a:rPr lang="es-ES" sz="1100" dirty="0">
                <a:solidFill>
                  <a:srgbClr val="FF0000"/>
                </a:solidFill>
              </a:rPr>
              <a:t> = </a:t>
            </a:r>
            <a:r>
              <a:rPr lang="es-ES" sz="1100" dirty="0" err="1">
                <a:solidFill>
                  <a:srgbClr val="FF0000"/>
                </a:solidFill>
              </a:rPr>
              <a:t>unPrimerAutor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ISBN =  </a:t>
            </a:r>
            <a:r>
              <a:rPr lang="es-ES" sz="1100" dirty="0" err="1">
                <a:solidFill>
                  <a:srgbClr val="FF0000"/>
                </a:solidFill>
              </a:rPr>
              <a:t>unISBN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precio = </a:t>
            </a:r>
            <a:r>
              <a:rPr lang="es-ES" sz="1100" dirty="0" err="1">
                <a:solidFill>
                  <a:srgbClr val="FF0000"/>
                </a:solidFill>
              </a:rPr>
              <a:t>unPrecio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}</a:t>
            </a:r>
          </a:p>
          <a:p>
            <a:r>
              <a:rPr lang="es-ES" sz="1100" dirty="0"/>
              <a:t>    </a:t>
            </a:r>
          </a:p>
          <a:p>
            <a:endParaRPr lang="es-ES" sz="1100" dirty="0"/>
          </a:p>
          <a:p>
            <a:r>
              <a:rPr lang="es-ES" sz="1100" dirty="0"/>
              <a:t>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40560" y="219624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public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b="1" dirty="0">
                <a:solidFill>
                  <a:srgbClr val="7030A0"/>
                </a:solidFill>
              </a:rPr>
              <a:t>Libro</a:t>
            </a:r>
            <a:r>
              <a:rPr lang="es-ES" sz="1200" dirty="0">
                <a:solidFill>
                  <a:srgbClr val="7030A0"/>
                </a:solidFill>
              </a:rPr>
              <a:t>( 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unTitulo</a:t>
            </a:r>
            <a:r>
              <a:rPr lang="es-ES" sz="1200" dirty="0">
                <a:solidFill>
                  <a:srgbClr val="7030A0"/>
                </a:solidFill>
              </a:rPr>
              <a:t>, 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unaEditorial</a:t>
            </a:r>
            <a:r>
              <a:rPr lang="es-ES" sz="1200" dirty="0">
                <a:solidFill>
                  <a:srgbClr val="7030A0"/>
                </a:solidFill>
              </a:rPr>
              <a:t>,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unPrimerAutor</a:t>
            </a:r>
            <a:r>
              <a:rPr lang="es-ES" sz="1200" dirty="0">
                <a:solidFill>
                  <a:srgbClr val="7030A0"/>
                </a:solidFill>
              </a:rPr>
              <a:t>,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unISBN</a:t>
            </a:r>
            <a:r>
              <a:rPr lang="es-ES" sz="1200" dirty="0">
                <a:solidFill>
                  <a:srgbClr val="7030A0"/>
                </a:solidFill>
              </a:rPr>
              <a:t>){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titulo = </a:t>
            </a:r>
            <a:r>
              <a:rPr lang="es-ES" sz="1200" dirty="0" err="1">
                <a:solidFill>
                  <a:srgbClr val="7030A0"/>
                </a:solidFill>
              </a:rPr>
              <a:t>unTitulo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editorial = </a:t>
            </a:r>
            <a:r>
              <a:rPr lang="es-ES" sz="1200" dirty="0" err="1">
                <a:solidFill>
                  <a:srgbClr val="7030A0"/>
                </a:solidFill>
              </a:rPr>
              <a:t>unaEditorial</a:t>
            </a:r>
            <a:r>
              <a:rPr lang="es-ES" sz="1200" dirty="0">
                <a:solidFill>
                  <a:srgbClr val="7030A0"/>
                </a:solidFill>
              </a:rPr>
              <a:t>; 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</a:t>
            </a:r>
            <a:r>
              <a:rPr lang="es-ES" sz="1200" dirty="0" err="1">
                <a:solidFill>
                  <a:srgbClr val="7030A0"/>
                </a:solidFill>
              </a:rPr>
              <a:t>añoEdicion</a:t>
            </a:r>
            <a:r>
              <a:rPr lang="es-ES" sz="1200" dirty="0">
                <a:solidFill>
                  <a:srgbClr val="7030A0"/>
                </a:solidFill>
              </a:rPr>
              <a:t>= 2015;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</a:t>
            </a:r>
            <a:r>
              <a:rPr lang="es-ES" sz="1200" dirty="0" err="1">
                <a:solidFill>
                  <a:srgbClr val="7030A0"/>
                </a:solidFill>
              </a:rPr>
              <a:t>primerAutor</a:t>
            </a:r>
            <a:r>
              <a:rPr lang="es-ES" sz="1200" dirty="0">
                <a:solidFill>
                  <a:srgbClr val="7030A0"/>
                </a:solidFill>
              </a:rPr>
              <a:t> = </a:t>
            </a:r>
            <a:r>
              <a:rPr lang="es-ES" sz="1200" dirty="0" err="1">
                <a:solidFill>
                  <a:srgbClr val="7030A0"/>
                </a:solidFill>
              </a:rPr>
              <a:t>unPrimerAutor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ISBN =  </a:t>
            </a:r>
            <a:r>
              <a:rPr lang="es-ES" sz="1200" dirty="0" err="1">
                <a:solidFill>
                  <a:srgbClr val="7030A0"/>
                </a:solidFill>
              </a:rPr>
              <a:t>unISBN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precio = 100;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}</a:t>
            </a:r>
          </a:p>
          <a:p>
            <a:r>
              <a:rPr lang="es-ES" sz="1200" dirty="0"/>
              <a:t>    </a:t>
            </a:r>
            <a:endParaRPr lang="es-E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ES" sz="1200" dirty="0" err="1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200" b="1" dirty="0">
                <a:solidFill>
                  <a:schemeClr val="accent5">
                    <a:lumMod val="75000"/>
                  </a:schemeClr>
                </a:solidFill>
              </a:rPr>
              <a:t>Libro</a:t>
            </a: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(){</a:t>
            </a: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ES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r>
              <a:rPr lang="es-ES" sz="1200" dirty="0" smtClean="0"/>
              <a:t>    …</a:t>
            </a:r>
          </a:p>
          <a:p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2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507288" cy="742950"/>
          </a:xfrm>
        </p:spPr>
        <p:txBody>
          <a:bodyPr>
            <a:noAutofit/>
          </a:bodyPr>
          <a:lstStyle/>
          <a:p>
            <a:r>
              <a:rPr lang="es-ES" sz="2800" dirty="0"/>
              <a:t>Declaración de constructores. Sobrecarga</a:t>
            </a:r>
            <a:r>
              <a:rPr lang="es-ES" sz="2800" dirty="0" smtClean="0"/>
              <a:t>. Ejemplo. </a:t>
            </a:r>
            <a:endParaRPr lang="es-ES" sz="2800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120824" y="3939902"/>
            <a:ext cx="293839" cy="31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414663" y="425150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¿Funciona?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</a:t>
            </a:r>
            <a:r>
              <a:rPr lang="es-ES" dirty="0" smtClean="0"/>
              <a:t>2018 </a:t>
            </a:r>
            <a:r>
              <a:rPr lang="es-ES" dirty="0" smtClean="0"/>
              <a:t>-Módulo POO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436096" y="4823842"/>
            <a:ext cx="29523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tx2"/>
                </a:solidFill>
              </a:rPr>
              <a:t>Demo01ConstructoresLibro.java</a:t>
            </a:r>
            <a:endParaRPr lang="es-ES" sz="1400" b="1" dirty="0">
              <a:solidFill>
                <a:schemeClr val="tx2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51520" y="1203598"/>
            <a:ext cx="8496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Demo01ConstructoresLibro {</a:t>
            </a:r>
          </a:p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[] </a:t>
            </a:r>
            <a:r>
              <a:rPr lang="es-ES" sz="1400" dirty="0" err="1"/>
              <a:t>args</a:t>
            </a:r>
            <a:r>
              <a:rPr lang="es-ES" sz="1400" dirty="0"/>
              <a:t>) {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Libro </a:t>
            </a:r>
            <a:r>
              <a:rPr lang="es-ES" sz="1400" b="1" dirty="0">
                <a:solidFill>
                  <a:srgbClr val="FF0000"/>
                </a:solidFill>
              </a:rPr>
              <a:t>libro1</a:t>
            </a:r>
            <a:r>
              <a:rPr lang="es-ES" sz="1400" dirty="0">
                <a:solidFill>
                  <a:srgbClr val="FF0000"/>
                </a:solidFill>
              </a:rPr>
              <a:t>= new  Libro( "Java: A </a:t>
            </a:r>
            <a:r>
              <a:rPr lang="es-ES" sz="1400" dirty="0" err="1">
                <a:solidFill>
                  <a:srgbClr val="FF0000"/>
                </a:solidFill>
              </a:rPr>
              <a:t>Beginner's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Guide</a:t>
            </a:r>
            <a:r>
              <a:rPr lang="es-ES" sz="1400" dirty="0">
                <a:solidFill>
                  <a:srgbClr val="FF0000"/>
                </a:solidFill>
              </a:rPr>
              <a:t>",  </a:t>
            </a:r>
            <a:r>
              <a:rPr lang="es-ES" sz="1400" dirty="0" smtClean="0">
                <a:solidFill>
                  <a:srgbClr val="FF0000"/>
                </a:solidFill>
              </a:rPr>
              <a:t>"</a:t>
            </a:r>
            <a:r>
              <a:rPr lang="es-ES" sz="1400" dirty="0" err="1">
                <a:solidFill>
                  <a:srgbClr val="FF0000"/>
                </a:solidFill>
              </a:rPr>
              <a:t>Mcgraw-Hill</a:t>
            </a:r>
            <a:r>
              <a:rPr lang="es-ES" sz="1400" dirty="0">
                <a:solidFill>
                  <a:srgbClr val="FF0000"/>
                </a:solidFill>
              </a:rPr>
              <a:t>", 2014, </a:t>
            </a:r>
            <a:endParaRPr lang="es-ES" sz="1400" dirty="0" smtClean="0">
              <a:solidFill>
                <a:srgbClr val="FF0000"/>
              </a:solidFill>
            </a:endParaRPr>
          </a:p>
          <a:p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smtClean="0">
                <a:solidFill>
                  <a:srgbClr val="FF0000"/>
                </a:solidFill>
              </a:rPr>
              <a:t>                           "</a:t>
            </a:r>
            <a:r>
              <a:rPr lang="es-ES" sz="1400" dirty="0">
                <a:solidFill>
                  <a:srgbClr val="FF0000"/>
                </a:solidFill>
              </a:rPr>
              <a:t>Herbert </a:t>
            </a:r>
            <a:r>
              <a:rPr lang="es-ES" sz="1400" dirty="0" err="1">
                <a:solidFill>
                  <a:srgbClr val="FF0000"/>
                </a:solidFill>
              </a:rPr>
              <a:t>Schildt</a:t>
            </a:r>
            <a:r>
              <a:rPr lang="es-ES" sz="1400" dirty="0">
                <a:solidFill>
                  <a:srgbClr val="FF0000"/>
                </a:solidFill>
              </a:rPr>
              <a:t>", "978-0071809252", 21.72);</a:t>
            </a:r>
          </a:p>
          <a:p>
            <a:r>
              <a:rPr lang="es-ES" sz="1400" dirty="0">
                <a:solidFill>
                  <a:srgbClr val="7030A0"/>
                </a:solidFill>
              </a:rPr>
              <a:t>        Libro </a:t>
            </a:r>
            <a:r>
              <a:rPr lang="es-ES" sz="1400" b="1" dirty="0">
                <a:solidFill>
                  <a:srgbClr val="7030A0"/>
                </a:solidFill>
              </a:rPr>
              <a:t>libro2</a:t>
            </a:r>
            <a:r>
              <a:rPr lang="es-ES" sz="1400" dirty="0">
                <a:solidFill>
                  <a:srgbClr val="7030A0"/>
                </a:solidFill>
              </a:rPr>
              <a:t>= new Libro("</a:t>
            </a:r>
            <a:r>
              <a:rPr lang="es-ES" sz="1400" dirty="0" err="1">
                <a:solidFill>
                  <a:srgbClr val="7030A0"/>
                </a:solidFill>
              </a:rPr>
              <a:t>Learning</a:t>
            </a:r>
            <a:r>
              <a:rPr lang="es-ES" sz="1400" dirty="0">
                <a:solidFill>
                  <a:srgbClr val="7030A0"/>
                </a:solidFill>
              </a:rPr>
              <a:t> Java </a:t>
            </a:r>
            <a:r>
              <a:rPr lang="es-ES" sz="1400" dirty="0" err="1">
                <a:solidFill>
                  <a:srgbClr val="7030A0"/>
                </a:solidFill>
              </a:rPr>
              <a:t>by</a:t>
            </a:r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err="1">
                <a:solidFill>
                  <a:srgbClr val="7030A0"/>
                </a:solidFill>
              </a:rPr>
              <a:t>Building</a:t>
            </a:r>
            <a:r>
              <a:rPr lang="es-ES" sz="1400" dirty="0">
                <a:solidFill>
                  <a:srgbClr val="7030A0"/>
                </a:solidFill>
              </a:rPr>
              <a:t> Android </a:t>
            </a:r>
            <a:r>
              <a:rPr lang="es-ES" sz="1400" dirty="0" err="1">
                <a:solidFill>
                  <a:srgbClr val="7030A0"/>
                </a:solidFill>
              </a:rPr>
              <a:t>Games</a:t>
            </a:r>
            <a:r>
              <a:rPr lang="es-ES" sz="1400" dirty="0">
                <a:solidFill>
                  <a:srgbClr val="7030A0"/>
                </a:solidFill>
              </a:rPr>
              <a:t>",  </a:t>
            </a:r>
            <a:endParaRPr lang="es-ES" sz="1400" dirty="0" smtClean="0">
              <a:solidFill>
                <a:srgbClr val="7030A0"/>
              </a:solidFill>
            </a:endParaRPr>
          </a:p>
          <a:p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smtClean="0">
                <a:solidFill>
                  <a:srgbClr val="7030A0"/>
                </a:solidFill>
              </a:rPr>
              <a:t>                           "</a:t>
            </a:r>
            <a:r>
              <a:rPr lang="es-ES" sz="1400" dirty="0" err="1">
                <a:solidFill>
                  <a:srgbClr val="7030A0"/>
                </a:solidFill>
              </a:rPr>
              <a:t>CreateSpace</a:t>
            </a:r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err="1">
                <a:solidFill>
                  <a:srgbClr val="7030A0"/>
                </a:solidFill>
              </a:rPr>
              <a:t>Independent</a:t>
            </a:r>
            <a:r>
              <a:rPr lang="es-ES" sz="1400" dirty="0">
                <a:solidFill>
                  <a:srgbClr val="7030A0"/>
                </a:solidFill>
              </a:rPr>
              <a:t> Publishing", </a:t>
            </a:r>
            <a:endParaRPr lang="es-ES" sz="1400" dirty="0" smtClean="0">
              <a:solidFill>
                <a:srgbClr val="7030A0"/>
              </a:solidFill>
            </a:endParaRPr>
          </a:p>
          <a:p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smtClean="0">
                <a:solidFill>
                  <a:srgbClr val="7030A0"/>
                </a:solidFill>
              </a:rPr>
              <a:t>                           "</a:t>
            </a:r>
            <a:r>
              <a:rPr lang="es-ES" sz="1400" dirty="0">
                <a:solidFill>
                  <a:srgbClr val="7030A0"/>
                </a:solidFill>
              </a:rPr>
              <a:t>John </a:t>
            </a:r>
            <a:r>
              <a:rPr lang="es-ES" sz="1400" dirty="0" err="1">
                <a:solidFill>
                  <a:srgbClr val="7030A0"/>
                </a:solidFill>
              </a:rPr>
              <a:t>Horton</a:t>
            </a:r>
            <a:r>
              <a:rPr lang="es-ES" sz="1400" dirty="0">
                <a:solidFill>
                  <a:srgbClr val="7030A0"/>
                </a:solidFill>
              </a:rPr>
              <a:t>", "978-1512108347");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(libro1.toString());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(libro2.toString());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("Precio del libro2: " +libro2.getPrecio());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("Año edición del libro2: " +libro2.getAñoEdicion());</a:t>
            </a:r>
          </a:p>
          <a:p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       Libro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libro3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= new Libro();</a:t>
            </a:r>
          </a:p>
          <a:p>
            <a:r>
              <a:rPr lang="es-ES" sz="1400" dirty="0"/>
              <a:t>    }</a:t>
            </a:r>
          </a:p>
          <a:p>
            <a:r>
              <a:rPr lang="es-ES" sz="1400" dirty="0"/>
              <a:t>    </a:t>
            </a:r>
          </a:p>
          <a:p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0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Interacción </a:t>
            </a:r>
            <a:r>
              <a:rPr lang="es-AR" sz="2800" dirty="0" smtClean="0"/>
              <a:t>entre objetos (</a:t>
            </a:r>
            <a:r>
              <a:rPr lang="es-AR" sz="2800" dirty="0" err="1" smtClean="0"/>
              <a:t>Ej</a:t>
            </a:r>
            <a:r>
              <a:rPr lang="es-AR" sz="2800" dirty="0" smtClean="0"/>
              <a:t> 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Los objetos </a:t>
            </a:r>
            <a:r>
              <a:rPr lang="es-AR" sz="1800" dirty="0" smtClean="0"/>
              <a:t>cooperan (enviándose mensajes) para </a:t>
            </a:r>
            <a:r>
              <a:rPr lang="es-AR" sz="1800" dirty="0"/>
              <a:t>llevar a cabo una tarea </a:t>
            </a:r>
            <a:r>
              <a:rPr lang="es-AR" sz="1800" dirty="0" smtClean="0"/>
              <a:t>común …</a:t>
            </a:r>
          </a:p>
          <a:p>
            <a:r>
              <a:rPr lang="es-AR" sz="1800" dirty="0" err="1" smtClean="0"/>
              <a:t>Ej</a:t>
            </a:r>
            <a:r>
              <a:rPr lang="es-AR" sz="1800" dirty="0" smtClean="0"/>
              <a:t>: Hasta ahora nuestros libros consideran al primer autor como un </a:t>
            </a:r>
            <a:r>
              <a:rPr lang="es-AR" sz="1800" dirty="0" err="1" smtClean="0"/>
              <a:t>String</a:t>
            </a:r>
            <a:r>
              <a:rPr lang="es-AR" sz="1800" dirty="0" smtClean="0"/>
              <a:t>.  </a:t>
            </a:r>
          </a:p>
          <a:p>
            <a:pPr marL="0" indent="0">
              <a:buNone/>
            </a:pPr>
            <a:r>
              <a:rPr lang="es-AR" sz="1800" dirty="0"/>
              <a:t> </a:t>
            </a:r>
            <a:r>
              <a:rPr lang="es-AR" sz="1800" dirty="0" smtClean="0"/>
              <a:t>      ¿Y si el autor fuese un objeto instancia de la clase Autor? </a:t>
            </a:r>
          </a:p>
          <a:p>
            <a:pPr marL="0" indent="0">
              <a:buNone/>
            </a:pPr>
            <a:r>
              <a:rPr lang="es-AR" sz="1800"/>
              <a:t> </a:t>
            </a:r>
            <a:r>
              <a:rPr lang="es-AR" sz="1800" smtClean="0"/>
              <a:t>      ¿</a:t>
            </a:r>
            <a:r>
              <a:rPr lang="es-AR" sz="1800" dirty="0" smtClean="0"/>
              <a:t>Qué modificaciones debo hacer en el código?</a:t>
            </a:r>
            <a:endParaRPr lang="es-AR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</a:t>
            </a:r>
            <a:r>
              <a:rPr lang="es-ES" dirty="0" smtClean="0"/>
              <a:t>2018 </a:t>
            </a:r>
            <a:r>
              <a:rPr lang="es-ES" dirty="0" smtClean="0"/>
              <a:t>-Módulo POO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0" name="Lienzo 1"/>
          <p:cNvGrpSpPr/>
          <p:nvPr/>
        </p:nvGrpSpPr>
        <p:grpSpPr>
          <a:xfrm>
            <a:off x="174394" y="3353156"/>
            <a:ext cx="4325598" cy="1371600"/>
            <a:chOff x="0" y="0"/>
            <a:chExt cx="3968115" cy="1371600"/>
          </a:xfrm>
        </p:grpSpPr>
        <p:sp>
          <p:nvSpPr>
            <p:cNvPr id="11" name="13 Rectángulo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</p:spPr>
        </p:sp>
        <p:grpSp>
          <p:nvGrpSpPr>
            <p:cNvPr id="12" name="5 Grupo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0" name="6 Rectángulo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Libro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1" name="7 Rectángulo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titulo, </a:t>
                </a:r>
                <a:r>
                  <a:rPr lang="es-ES" sz="900" b="1" i="1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primerAutor</a:t>
                </a:r>
                <a:r>
                  <a:rPr lang="es-ES" sz="900" i="1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editorial,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añoEdicion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 ISBN, precio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2" name="8 Rectángulo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getTitulo()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setTitulo(String unTitulo)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toString()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cxnSp>
          <p:nvCxnSpPr>
            <p:cNvPr id="13" name="10 Conector recto de flecha"/>
            <p:cNvCxnSpPr/>
            <p:nvPr/>
          </p:nvCxnSpPr>
          <p:spPr>
            <a:xfrm flipV="1">
              <a:off x="1742536" y="562638"/>
              <a:ext cx="5089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2 CuadroTexto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1100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1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  <p:grpSp>
          <p:nvGrpSpPr>
            <p:cNvPr id="15" name="13 Grupo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17" name="14 Rectángulo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Autor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8" name="15 Rectángulo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nombre,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biografia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9" name="16 Rectángulo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getNombre()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setNombre(String unNombre)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sp>
          <p:nvSpPr>
            <p:cNvPr id="16" name="18 Rectángulo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i="1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primerAutor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059566" y="297244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Diagrama de clases</a:t>
            </a:r>
            <a:endParaRPr lang="es-AR" dirty="0"/>
          </a:p>
        </p:txBody>
      </p:sp>
      <p:sp>
        <p:nvSpPr>
          <p:cNvPr id="26" name="25 Elipse"/>
          <p:cNvSpPr/>
          <p:nvPr/>
        </p:nvSpPr>
        <p:spPr>
          <a:xfrm>
            <a:off x="5076056" y="3592829"/>
            <a:ext cx="2016224" cy="14992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titulo = “ABC” </a:t>
            </a:r>
            <a:r>
              <a:rPr lang="es-ES" sz="1400" b="1" i="1" dirty="0" err="1" smtClean="0">
                <a:solidFill>
                  <a:srgbClr val="000000"/>
                </a:solidFill>
                <a:latin typeface="+mj-lt"/>
                <a:ea typeface="Times New Roman"/>
              </a:rPr>
              <a:t>primerAutor</a:t>
            </a:r>
            <a:r>
              <a:rPr lang="es-ES" sz="1400" i="1" dirty="0" smtClean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editorial = “</a:t>
            </a:r>
            <a:r>
              <a:rPr lang="es-ES" sz="1400" dirty="0" err="1" smtClean="0">
                <a:solidFill>
                  <a:srgbClr val="000000"/>
                </a:solidFill>
                <a:latin typeface="+mj-lt"/>
                <a:ea typeface="Times New Roman"/>
              </a:rPr>
              <a:t>zzz</a:t>
            </a: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” </a:t>
            </a:r>
          </a:p>
          <a:p>
            <a:pPr algn="ctr"/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…</a:t>
            </a:r>
          </a:p>
          <a:p>
            <a:pPr algn="ctr"/>
            <a:endParaRPr lang="es-AR" sz="1400" dirty="0">
              <a:latin typeface="+mj-lt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499992" y="297244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Gráfico de un objeto libro</a:t>
            </a:r>
            <a:endParaRPr lang="es-AR" dirty="0"/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6588224" y="3782041"/>
            <a:ext cx="1008112" cy="376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631432" y="3557062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 smtClean="0">
                <a:latin typeface="+mj-lt"/>
              </a:rPr>
              <a:t>miLibro</a:t>
            </a:r>
            <a:endParaRPr lang="es-AR" sz="1400" dirty="0"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7596336" y="3157106"/>
            <a:ext cx="1512168" cy="148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latin typeface="+mj-lt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965987" y="3412314"/>
            <a:ext cx="88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nombre</a:t>
            </a:r>
          </a:p>
          <a:p>
            <a:pPr algn="ctr">
              <a:spcAft>
                <a:spcPts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biografía</a:t>
            </a:r>
            <a:endParaRPr lang="es-AR" sz="1400" dirty="0"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461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Interacción </a:t>
            </a:r>
            <a:r>
              <a:rPr lang="es-AR" sz="2800" dirty="0" smtClean="0"/>
              <a:t>entre objetos (</a:t>
            </a:r>
            <a:r>
              <a:rPr lang="es-AR" sz="2800" dirty="0" err="1" smtClean="0"/>
              <a:t>Ej</a:t>
            </a:r>
            <a:r>
              <a:rPr lang="es-AR" sz="2800" dirty="0" smtClean="0"/>
              <a:t> 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 smtClean="0"/>
              <a:t>Ejemplo: ¿qué pasos seguiría en el </a:t>
            </a:r>
            <a:r>
              <a:rPr lang="es-AR" sz="1800" dirty="0" err="1" smtClean="0"/>
              <a:t>prog</a:t>
            </a:r>
            <a:r>
              <a:rPr lang="es-AR" sz="1800" dirty="0" smtClean="0"/>
              <a:t>. ppal. para imprimir el nombre del autor del libro?</a:t>
            </a:r>
            <a:endParaRPr lang="es-AR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Taller de Programación </a:t>
            </a:r>
            <a:r>
              <a:rPr lang="es-ES" dirty="0" smtClean="0"/>
              <a:t>2018 </a:t>
            </a:r>
            <a:r>
              <a:rPr lang="es-ES" dirty="0" smtClean="0"/>
              <a:t>-Módulo POO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0" name="Lienzo 1"/>
          <p:cNvGrpSpPr/>
          <p:nvPr/>
        </p:nvGrpSpPr>
        <p:grpSpPr>
          <a:xfrm>
            <a:off x="174394" y="2385694"/>
            <a:ext cx="4325598" cy="1594858"/>
            <a:chOff x="0" y="0"/>
            <a:chExt cx="3968115" cy="1371600"/>
          </a:xfrm>
        </p:grpSpPr>
        <p:sp>
          <p:nvSpPr>
            <p:cNvPr id="11" name="13 Rectángulo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</p:spPr>
        </p:sp>
        <p:grpSp>
          <p:nvGrpSpPr>
            <p:cNvPr id="12" name="5 Grupo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0" name="6 Rectángulo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Libro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1" name="7 Rectángulo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titulo, </a:t>
                </a:r>
                <a:r>
                  <a:rPr lang="es-ES" sz="900" b="1" i="1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primerAutor</a:t>
                </a:r>
                <a:r>
                  <a:rPr lang="es-ES" sz="900" i="1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editorial,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añoEdicion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</a:t>
                </a:r>
                <a:r>
                  <a:rPr lang="es-ES" sz="900" kern="1200" dirty="0" smtClean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ISBN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precio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2" name="8 Rectángulo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getTitulo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unTitulo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AR" sz="800" b="1" kern="1200" dirty="0" smtClean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Autor </a:t>
                </a:r>
                <a:r>
                  <a:rPr lang="es-AR" sz="800" b="1" kern="1200" dirty="0" err="1" smtClean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getAutor</a:t>
                </a:r>
                <a:r>
                  <a:rPr lang="es-AR" sz="800" b="1" kern="1200" dirty="0" smtClean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()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s-AR" sz="800" b="1" dirty="0" smtClean="0">
                    <a:solidFill>
                      <a:schemeClr val="tx2">
                        <a:lumMod val="75000"/>
                      </a:schemeClr>
                    </a:solidFill>
                    <a:latin typeface="+mj-lt"/>
                    <a:ea typeface="Times New Roman"/>
                  </a:rPr>
                  <a:t>…</a:t>
                </a:r>
                <a:endParaRPr lang="es-AR" sz="1200" b="1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toString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</p:grpSp>
        <p:cxnSp>
          <p:nvCxnSpPr>
            <p:cNvPr id="13" name="10 Conector recto de flecha"/>
            <p:cNvCxnSpPr/>
            <p:nvPr/>
          </p:nvCxnSpPr>
          <p:spPr>
            <a:xfrm flipV="1">
              <a:off x="1742536" y="562638"/>
              <a:ext cx="5089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2 CuadroTexto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1100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1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  <p:grpSp>
          <p:nvGrpSpPr>
            <p:cNvPr id="15" name="13 Grupo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17" name="14 Rectángulo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Autor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8" name="15 Rectángulo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nombre,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biografia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9" name="16 Rectángulo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getNombre()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setNombre(String unNombre)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sp>
          <p:nvSpPr>
            <p:cNvPr id="16" name="18 Rectángulo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i="1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primerAutor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059566" y="200497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Diagrama de clases</a:t>
            </a:r>
            <a:endParaRPr lang="es-AR" dirty="0"/>
          </a:p>
        </p:txBody>
      </p:sp>
      <p:sp>
        <p:nvSpPr>
          <p:cNvPr id="26" name="25 Elipse"/>
          <p:cNvSpPr/>
          <p:nvPr/>
        </p:nvSpPr>
        <p:spPr>
          <a:xfrm>
            <a:off x="5076056" y="2656725"/>
            <a:ext cx="2016224" cy="14992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titulo = “ABC” </a:t>
            </a:r>
            <a:r>
              <a:rPr lang="es-ES" sz="1400" b="1" i="1" dirty="0" err="1" smtClean="0">
                <a:solidFill>
                  <a:srgbClr val="000000"/>
                </a:solidFill>
                <a:latin typeface="+mj-lt"/>
                <a:ea typeface="Times New Roman"/>
              </a:rPr>
              <a:t>primerAutor</a:t>
            </a:r>
            <a:r>
              <a:rPr lang="es-ES" sz="1400" i="1" dirty="0" smtClean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editorial = “</a:t>
            </a:r>
            <a:r>
              <a:rPr lang="es-ES" sz="1400" dirty="0" err="1" smtClean="0">
                <a:solidFill>
                  <a:srgbClr val="000000"/>
                </a:solidFill>
                <a:latin typeface="+mj-lt"/>
                <a:ea typeface="Times New Roman"/>
              </a:rPr>
              <a:t>zzz</a:t>
            </a: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” </a:t>
            </a:r>
          </a:p>
          <a:p>
            <a:pPr algn="ctr"/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…</a:t>
            </a:r>
          </a:p>
          <a:p>
            <a:pPr algn="ctr"/>
            <a:endParaRPr lang="es-AR" sz="1400" dirty="0">
              <a:latin typeface="+mj-lt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499992" y="203633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Gráfico de un objeto libro</a:t>
            </a:r>
            <a:endParaRPr lang="es-AR" dirty="0"/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6588224" y="2845937"/>
            <a:ext cx="1008112" cy="376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631432" y="2620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 smtClean="0">
                <a:latin typeface="+mj-lt"/>
              </a:rPr>
              <a:t>miLibro</a:t>
            </a:r>
            <a:endParaRPr lang="es-AR" sz="1400" dirty="0"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7596336" y="2221002"/>
            <a:ext cx="1512168" cy="148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latin typeface="+mj-lt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965987" y="2476210"/>
            <a:ext cx="88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nombre</a:t>
            </a:r>
          </a:p>
          <a:p>
            <a:pPr algn="ctr">
              <a:spcAft>
                <a:spcPts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+mj-lt"/>
                <a:ea typeface="Times New Roman"/>
              </a:rPr>
              <a:t>biografía</a:t>
            </a:r>
            <a:endParaRPr lang="es-AR" sz="1400" dirty="0">
              <a:latin typeface="+mj-lt"/>
              <a:ea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0818" y="4220170"/>
            <a:ext cx="8235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</a:rPr>
              <a:t>1 – Pedirle al objeto libro que me devuelva el autor </a:t>
            </a:r>
          </a:p>
          <a:p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</a:rPr>
              <a:t>2 – Una vez que obtengo el autor le pido a ese objeto que me devuelva su nombre</a:t>
            </a:r>
            <a:endParaRPr lang="es-AR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20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936</TotalTime>
  <Words>1087</Words>
  <Application>Microsoft Office PowerPoint</Application>
  <PresentationFormat>Presentación en pantalla (16:9)</PresentationFormat>
  <Paragraphs>213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Claridad</vt:lpstr>
      <vt:lpstr>Tema: poo utilizando java. Parte II</vt:lpstr>
      <vt:lpstr>Instanciar e iniciar objeto</vt:lpstr>
      <vt:lpstr>Declaración de constructores.</vt:lpstr>
      <vt:lpstr>Declaración de constructores. Ejemplo. </vt:lpstr>
      <vt:lpstr>Declaración de constructores. Ejemplo.</vt:lpstr>
      <vt:lpstr>Declaración de constructores. Sobrecarga. Ejemplo.</vt:lpstr>
      <vt:lpstr>Declaración de constructores. Sobrecarga. Ejemplo. </vt:lpstr>
      <vt:lpstr>Interacción entre objetos (Ej 3)</vt:lpstr>
      <vt:lpstr>Interacción entre objetos (Ej 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Sanz</dc:creator>
  <cp:lastModifiedBy>Alejandro Gonzalez</cp:lastModifiedBy>
  <cp:revision>214</cp:revision>
  <dcterms:created xsi:type="dcterms:W3CDTF">2015-06-09T14:37:05Z</dcterms:created>
  <dcterms:modified xsi:type="dcterms:W3CDTF">2018-04-20T11:12:11Z</dcterms:modified>
</cp:coreProperties>
</file>