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0"/>
  </p:notesMasterIdLst>
  <p:sldIdLst>
    <p:sldId id="256" r:id="rId2"/>
    <p:sldId id="267" r:id="rId3"/>
    <p:sldId id="257" r:id="rId4"/>
    <p:sldId id="258" r:id="rId5"/>
    <p:sldId id="270" r:id="rId6"/>
    <p:sldId id="259" r:id="rId7"/>
    <p:sldId id="260" r:id="rId8"/>
    <p:sldId id="261" r:id="rId9"/>
    <p:sldId id="262" r:id="rId10"/>
    <p:sldId id="263" r:id="rId11"/>
    <p:sldId id="265" r:id="rId12"/>
    <p:sldId id="266" r:id="rId13"/>
    <p:sldId id="268" r:id="rId14"/>
    <p:sldId id="269" r:id="rId15"/>
    <p:sldId id="271" r:id="rId16"/>
    <p:sldId id="272" r:id="rId17"/>
    <p:sldId id="276" r:id="rId18"/>
    <p:sldId id="278" r:id="rId19"/>
    <p:sldId id="279" r:id="rId20"/>
    <p:sldId id="280" r:id="rId21"/>
    <p:sldId id="299" r:id="rId22"/>
    <p:sldId id="281" r:id="rId23"/>
    <p:sldId id="288" r:id="rId24"/>
    <p:sldId id="282" r:id="rId25"/>
    <p:sldId id="298" r:id="rId26"/>
    <p:sldId id="283" r:id="rId27"/>
    <p:sldId id="290" r:id="rId28"/>
    <p:sldId id="291" r:id="rId29"/>
    <p:sldId id="292" r:id="rId30"/>
    <p:sldId id="284" r:id="rId31"/>
    <p:sldId id="285" r:id="rId32"/>
    <p:sldId id="286" r:id="rId33"/>
    <p:sldId id="293" r:id="rId34"/>
    <p:sldId id="294" r:id="rId35"/>
    <p:sldId id="295" r:id="rId36"/>
    <p:sldId id="296" r:id="rId37"/>
    <p:sldId id="297" r:id="rId38"/>
    <p:sldId id="289" r:id="rId39"/>
  </p:sldIdLst>
  <p:sldSz cx="9144000" cy="5143500" type="screen16x9"/>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12" autoAdjust="0"/>
    <p:restoredTop sz="95126" autoAdjust="0"/>
  </p:normalViewPr>
  <p:slideViewPr>
    <p:cSldViewPr>
      <p:cViewPr varScale="1">
        <p:scale>
          <a:sx n="112" d="100"/>
          <a:sy n="112" d="100"/>
        </p:scale>
        <p:origin x="180" y="102"/>
      </p:cViewPr>
      <p:guideLst>
        <p:guide orient="horz" pos="1620"/>
        <p:guide pos="2880"/>
      </p:guideLst>
    </p:cSldViewPr>
  </p:slideViewPr>
  <p:outlineViewPr>
    <p:cViewPr>
      <p:scale>
        <a:sx n="33" d="100"/>
        <a:sy n="33" d="100"/>
      </p:scale>
      <p:origin x="0" y="429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FD1E8-30B6-4BF8-BA74-1CADAF5C954D}" type="datetimeFigureOut">
              <a:rPr lang="es-ES" smtClean="0"/>
              <a:pPr/>
              <a:t>03/10/2018</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62FBC9-8E77-4F47-B8E9-69560F726E3A}" type="slidenum">
              <a:rPr lang="es-ES" smtClean="0"/>
              <a:pPr/>
              <a:t>‹Nº›</a:t>
            </a:fld>
            <a:endParaRPr lang="es-ES"/>
          </a:p>
        </p:txBody>
      </p:sp>
    </p:spTree>
    <p:extLst>
      <p:ext uri="{BB962C8B-B14F-4D97-AF65-F5344CB8AC3E}">
        <p14:creationId xmlns:p14="http://schemas.microsoft.com/office/powerpoint/2010/main" val="3057073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0A62FBC9-8E77-4F47-B8E9-69560F726E3A}" type="slidenum">
              <a:rPr lang="es-ES" smtClean="0"/>
              <a:pPr/>
              <a:t>1</a:t>
            </a:fld>
            <a:endParaRPr lang="es-ES"/>
          </a:p>
        </p:txBody>
      </p:sp>
    </p:spTree>
    <p:extLst>
      <p:ext uri="{BB962C8B-B14F-4D97-AF65-F5344CB8AC3E}">
        <p14:creationId xmlns:p14="http://schemas.microsoft.com/office/powerpoint/2010/main" val="2626426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0A62FBC9-8E77-4F47-B8E9-69560F726E3A}" type="slidenum">
              <a:rPr lang="es-ES" smtClean="0"/>
              <a:pPr/>
              <a:t>37</a:t>
            </a:fld>
            <a:endParaRPr lang="es-ES"/>
          </a:p>
        </p:txBody>
      </p:sp>
    </p:spTree>
    <p:extLst>
      <p:ext uri="{BB962C8B-B14F-4D97-AF65-F5344CB8AC3E}">
        <p14:creationId xmlns:p14="http://schemas.microsoft.com/office/powerpoint/2010/main" val="3879514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7DB4F08-60D1-471F-A6F0-3E15A323C9A5}" type="datetime1">
              <a:rPr lang="es-ES" smtClean="0"/>
              <a:t>03/10/2018</a:t>
            </a:fld>
            <a:endParaRPr lang="es-ES"/>
          </a:p>
        </p:txBody>
      </p:sp>
      <p:sp>
        <p:nvSpPr>
          <p:cNvPr id="5" name="Footer Placeholder 4"/>
          <p:cNvSpPr>
            <a:spLocks noGrp="1"/>
          </p:cNvSpPr>
          <p:nvPr>
            <p:ph type="ftr" sz="quarter" idx="11"/>
          </p:nvPr>
        </p:nvSpPr>
        <p:spPr/>
        <p:txBody>
          <a:bodyPr/>
          <a:lstStyle/>
          <a:p>
            <a:r>
              <a:rPr lang="es-ES" dirty="0"/>
              <a:t>Taller de Programación 2018 - Módulo </a:t>
            </a:r>
            <a:r>
              <a:rPr lang="es-ES" dirty="0" err="1"/>
              <a:t>Assembler</a:t>
            </a:r>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F6F8EF74-B73C-4C0C-B854-9473ACF9A828}" type="datetime1">
              <a:rPr lang="es-ES" smtClean="0"/>
              <a:t>03/10/2018</a:t>
            </a:fld>
            <a:endParaRPr lang="es-ES"/>
          </a:p>
        </p:txBody>
      </p:sp>
      <p:sp>
        <p:nvSpPr>
          <p:cNvPr id="5" name="Footer Placeholder 4"/>
          <p:cNvSpPr>
            <a:spLocks noGrp="1"/>
          </p:cNvSpPr>
          <p:nvPr>
            <p:ph type="ftr" sz="quarter" idx="11"/>
          </p:nvPr>
        </p:nvSpPr>
        <p:spPr/>
        <p:txBody>
          <a:bodyPr/>
          <a:lstStyle/>
          <a:p>
            <a:r>
              <a:rPr lang="es-ES" dirty="0"/>
              <a:t>Taller de Programación 2018 - Módulo </a:t>
            </a:r>
            <a:r>
              <a:rPr lang="es-ES" dirty="0" err="1"/>
              <a:t>Assembler</a:t>
            </a:r>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3122630-9B8C-4091-BAE3-CCF10B4DC440}" type="datetime1">
              <a:rPr lang="es-ES" smtClean="0"/>
              <a:t>03/10/2018</a:t>
            </a:fld>
            <a:endParaRPr lang="es-ES"/>
          </a:p>
        </p:txBody>
      </p:sp>
      <p:sp>
        <p:nvSpPr>
          <p:cNvPr id="5" name="Footer Placeholder 4"/>
          <p:cNvSpPr>
            <a:spLocks noGrp="1"/>
          </p:cNvSpPr>
          <p:nvPr>
            <p:ph type="ftr" sz="quarter" idx="11"/>
          </p:nvPr>
        </p:nvSpPr>
        <p:spPr/>
        <p:txBody>
          <a:bodyPr/>
          <a:lstStyle/>
          <a:p>
            <a:r>
              <a:rPr lang="es-ES" dirty="0"/>
              <a:t>Taller de Programación 2018 - Módulo </a:t>
            </a:r>
            <a:r>
              <a:rPr lang="es-ES" dirty="0" err="1"/>
              <a:t>Assembler</a:t>
            </a:r>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1B673EF-EEB0-4D5D-A4A6-91ACECEC6E3F}" type="datetime1">
              <a:rPr lang="es-ES" smtClean="0"/>
              <a:t>03/10/2018</a:t>
            </a:fld>
            <a:endParaRPr lang="es-ES"/>
          </a:p>
        </p:txBody>
      </p:sp>
      <p:sp>
        <p:nvSpPr>
          <p:cNvPr id="5" name="Footer Placeholder 4"/>
          <p:cNvSpPr>
            <a:spLocks noGrp="1"/>
          </p:cNvSpPr>
          <p:nvPr>
            <p:ph type="ftr" sz="quarter" idx="11"/>
          </p:nvPr>
        </p:nvSpPr>
        <p:spPr/>
        <p:txBody>
          <a:bodyPr/>
          <a:lstStyle/>
          <a:p>
            <a:r>
              <a:rPr lang="es-ES" dirty="0"/>
              <a:t>Taller de Programación 2018 - Módulo </a:t>
            </a:r>
            <a:r>
              <a:rPr lang="es-ES" dirty="0" err="1"/>
              <a:t>Assembler</a:t>
            </a:r>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0"/>
            <a:ext cx="7772400" cy="1650207"/>
          </a:xfrm>
        </p:spPr>
        <p:txBody>
          <a:bodyPr anchor="b">
            <a:normAutofit/>
          </a:bodyPr>
          <a:lstStyle>
            <a:lvl1pPr algn="l">
              <a:defRPr sz="48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22313" y="3470148"/>
            <a:ext cx="7772400" cy="1125140"/>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CC0F8A8-8A94-43C0-ADBC-CEAC5A9FA675}" type="datetime1">
              <a:rPr lang="es-ES" smtClean="0"/>
              <a:t>03/10/2018</a:t>
            </a:fld>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FC2898C-DD30-4EEA-BF5B-C275175773F8}" type="datetime1">
              <a:rPr lang="es-ES" smtClean="0"/>
              <a:t>03/10/2018</a:t>
            </a:fld>
            <a:endParaRPr lang="es-ES"/>
          </a:p>
        </p:txBody>
      </p:sp>
      <p:sp>
        <p:nvSpPr>
          <p:cNvPr id="6" name="Footer Placeholder 5"/>
          <p:cNvSpPr>
            <a:spLocks noGrp="1"/>
          </p:cNvSpPr>
          <p:nvPr>
            <p:ph type="ftr" sz="quarter" idx="11"/>
          </p:nvPr>
        </p:nvSpPr>
        <p:spPr/>
        <p:txBody>
          <a:bodyPr/>
          <a:lstStyle/>
          <a:p>
            <a:r>
              <a:rPr lang="es-ES" dirty="0"/>
              <a:t>Taller de Programación 2018 - Módulo </a:t>
            </a:r>
            <a:r>
              <a:rPr lang="es-ES" dirty="0" err="1"/>
              <a:t>Assembler</a:t>
            </a:r>
            <a:endParaRPr lang="es-ES" dirty="0"/>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CA6BBCF-266F-45F1-9A1B-EE81AAA7340E}" type="datetime1">
              <a:rPr lang="es-ES" smtClean="0"/>
              <a:t>03/10/2018</a:t>
            </a:fld>
            <a:endParaRPr lang="es-ES"/>
          </a:p>
        </p:txBody>
      </p:sp>
      <p:sp>
        <p:nvSpPr>
          <p:cNvPr id="8" name="Footer Placeholder 7"/>
          <p:cNvSpPr>
            <a:spLocks noGrp="1"/>
          </p:cNvSpPr>
          <p:nvPr>
            <p:ph type="ftr" sz="quarter" idx="11"/>
          </p:nvPr>
        </p:nvSpPr>
        <p:spPr/>
        <p:txBody>
          <a:bodyPr/>
          <a:lstStyle/>
          <a:p>
            <a:r>
              <a:rPr lang="es-ES" dirty="0"/>
              <a:t>Taller de Programación 2018 - Módulo </a:t>
            </a:r>
            <a:r>
              <a:rPr lang="es-ES" dirty="0" err="1"/>
              <a:t>Assembler</a:t>
            </a:r>
            <a:endParaRPr lang="es-ES" dirty="0"/>
          </a:p>
        </p:txBody>
      </p:sp>
      <p:sp>
        <p:nvSpPr>
          <p:cNvPr id="9" name="Slide Number Placeholder 8"/>
          <p:cNvSpPr>
            <a:spLocks noGrp="1"/>
          </p:cNvSpPr>
          <p:nvPr>
            <p:ph type="sldNum" sz="quarter" idx="12"/>
          </p:nvPr>
        </p:nvSpPr>
        <p:spPr/>
        <p:txBody>
          <a:bodyPr/>
          <a:lstStyle/>
          <a:p>
            <a:fld id="{132FADFE-3B8F-471C-ABF0-DBC7717ECBBC}" type="slidenum">
              <a:rPr lang="es-ES" smtClean="0"/>
              <a:pPr/>
              <a:t>‹Nº›</a:t>
            </a:fld>
            <a:endParaRPr lang="es-ES"/>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CA9D4A22-0E4C-4348-9A9A-B28447537256}" type="datetime1">
              <a:rPr lang="es-ES" smtClean="0"/>
              <a:t>03/10/2018</a:t>
            </a:fld>
            <a:endParaRPr lang="es-ES"/>
          </a:p>
        </p:txBody>
      </p:sp>
      <p:sp>
        <p:nvSpPr>
          <p:cNvPr id="4" name="Footer Placeholder 3"/>
          <p:cNvSpPr>
            <a:spLocks noGrp="1"/>
          </p:cNvSpPr>
          <p:nvPr>
            <p:ph type="ftr" sz="quarter" idx="11"/>
          </p:nvPr>
        </p:nvSpPr>
        <p:spPr/>
        <p:txBody>
          <a:bodyPr/>
          <a:lstStyle/>
          <a:p>
            <a:r>
              <a:rPr lang="es-ES" dirty="0"/>
              <a:t>Taller de Programación 2018 - Módulo </a:t>
            </a:r>
            <a:r>
              <a:rPr lang="es-ES" dirty="0" err="1"/>
              <a:t>Assembler</a:t>
            </a:r>
            <a:endParaRPr lang="es-ES" dirty="0"/>
          </a:p>
        </p:txBody>
      </p:sp>
      <p:sp>
        <p:nvSpPr>
          <p:cNvPr id="5" name="Slide Number Placeholder 4"/>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9E0BF5-594F-4EA4-A04C-F3164DF17A77}" type="datetime1">
              <a:rPr lang="es-ES" smtClean="0"/>
              <a:t>03/10/2018</a:t>
            </a:fld>
            <a:endParaRPr lang="es-ES"/>
          </a:p>
        </p:txBody>
      </p:sp>
      <p:sp>
        <p:nvSpPr>
          <p:cNvPr id="3" name="Footer Placeholder 2"/>
          <p:cNvSpPr>
            <a:spLocks noGrp="1"/>
          </p:cNvSpPr>
          <p:nvPr>
            <p:ph type="ftr" sz="quarter" idx="11"/>
          </p:nvPr>
        </p:nvSpPr>
        <p:spPr/>
        <p:txBody>
          <a:bodyPr/>
          <a:lstStyle/>
          <a:p>
            <a:r>
              <a:rPr lang="es-ES" dirty="0"/>
              <a:t>Taller de Programación 2018 - Módulo </a:t>
            </a:r>
            <a:r>
              <a:rPr lang="es-ES" dirty="0" err="1"/>
              <a:t>Assembler</a:t>
            </a:r>
            <a:endParaRPr lang="es-ES" dirty="0"/>
          </a:p>
        </p:txBody>
      </p:sp>
      <p:sp>
        <p:nvSpPr>
          <p:cNvPr id="4" name="Slide Number Placeholder 3"/>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1" y="1597914"/>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D76DA1E-AD88-4861-A27C-6F43B289E8D1}" type="datetime1">
              <a:rPr lang="es-ES" smtClean="0"/>
              <a:t>03/10/2018</a:t>
            </a:fld>
            <a:endParaRPr lang="es-ES"/>
          </a:p>
        </p:txBody>
      </p:sp>
      <p:sp>
        <p:nvSpPr>
          <p:cNvPr id="6" name="Footer Placeholder 5"/>
          <p:cNvSpPr>
            <a:spLocks noGrp="1"/>
          </p:cNvSpPr>
          <p:nvPr>
            <p:ph type="ftr" sz="quarter" idx="11"/>
          </p:nvPr>
        </p:nvSpPr>
        <p:spPr/>
        <p:txBody>
          <a:bodyPr/>
          <a:lstStyle/>
          <a:p>
            <a:r>
              <a:rPr lang="es-ES"/>
              <a:t>Taller de Programación 2017 - Módulo POO</a:t>
            </a:r>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784771A-75A9-40FD-8C93-398ACA56D31A}" type="datetime1">
              <a:rPr lang="es-ES" smtClean="0"/>
              <a:t>03/10/2018</a:t>
            </a:fld>
            <a:endParaRPr lang="es-ES"/>
          </a:p>
        </p:txBody>
      </p:sp>
      <p:sp>
        <p:nvSpPr>
          <p:cNvPr id="6" name="Footer Placeholder 5"/>
          <p:cNvSpPr>
            <a:spLocks noGrp="1"/>
          </p:cNvSpPr>
          <p:nvPr>
            <p:ph type="ftr" sz="quarter" idx="11"/>
          </p:nvPr>
        </p:nvSpPr>
        <p:spPr/>
        <p:txBody>
          <a:bodyPr/>
          <a:lstStyle/>
          <a:p>
            <a:r>
              <a:rPr lang="es-ES"/>
              <a:t>Taller de Programación 2017 - Módulo POO</a:t>
            </a:r>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89"/>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E35A9A91-143E-41DC-86E6-3AAB3BFE0599}" type="datetime1">
              <a:rPr lang="es-ES" smtClean="0"/>
              <a:t>03/10/2018</a:t>
            </a:fld>
            <a:endParaRPr lang="es-ES"/>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r>
              <a:rPr lang="es-ES" dirty="0"/>
              <a:t>Programación II  2018 - Módulo </a:t>
            </a:r>
            <a:r>
              <a:rPr lang="es-ES" dirty="0" err="1"/>
              <a:t>Assembler</a:t>
            </a:r>
            <a:endParaRPr lang="es-ES" dirty="0"/>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facundoq.github.io/unlp/vonsim/assets/index.html?url=samples/sample.asm"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youtube.com/watch?v=12v0nAGIFH8" TargetMode="External"/><Relationship Id="rId2" Type="http://schemas.openxmlformats.org/officeDocument/2006/relationships/hyperlink" Target="https://www.youtube.com/watch?v=PJV7GRCCJS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22313" y="411510"/>
            <a:ext cx="7772400" cy="1650207"/>
          </a:xfrm>
        </p:spPr>
        <p:txBody>
          <a:bodyPr/>
          <a:lstStyle/>
          <a:p>
            <a:r>
              <a:rPr lang="es-ES" sz="3200" dirty="0"/>
              <a:t>TEMA: Programación en bajo nivel</a:t>
            </a:r>
          </a:p>
        </p:txBody>
      </p:sp>
      <p:sp>
        <p:nvSpPr>
          <p:cNvPr id="3" name="2 Subtítulo"/>
          <p:cNvSpPr>
            <a:spLocks noGrp="1"/>
          </p:cNvSpPr>
          <p:nvPr>
            <p:ph type="body" idx="1"/>
          </p:nvPr>
        </p:nvSpPr>
        <p:spPr/>
        <p:txBody>
          <a:bodyPr/>
          <a:lstStyle/>
          <a:p>
            <a:r>
              <a:rPr lang="es-ES" dirty="0"/>
              <a:t>Programación II.</a:t>
            </a:r>
          </a:p>
          <a:p>
            <a:r>
              <a:rPr lang="es-ES" dirty="0"/>
              <a:t>Módulo III  - </a:t>
            </a:r>
            <a:r>
              <a:rPr lang="es-ES" dirty="0" err="1"/>
              <a:t>Assembler</a:t>
            </a:r>
            <a:endParaRPr lang="es-ES" dirty="0"/>
          </a:p>
          <a:p>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1</a:t>
            </a:fld>
            <a:endParaRPr lang="es-ES"/>
          </a:p>
        </p:txBody>
      </p:sp>
    </p:spTree>
    <p:extLst>
      <p:ext uri="{BB962C8B-B14F-4D97-AF65-F5344CB8AC3E}">
        <p14:creationId xmlns:p14="http://schemas.microsoft.com/office/powerpoint/2010/main" val="4050806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25623" y="411510"/>
            <a:ext cx="8229600" cy="742950"/>
          </a:xfrm>
        </p:spPr>
        <p:txBody>
          <a:bodyPr/>
          <a:lstStyle/>
          <a:p>
            <a:r>
              <a:rPr lang="es-AR" dirty="0"/>
              <a:t>Memoria Cache</a:t>
            </a:r>
          </a:p>
        </p:txBody>
      </p:sp>
      <p:sp>
        <p:nvSpPr>
          <p:cNvPr id="4" name="3 Marcador de pie de página"/>
          <p:cNvSpPr>
            <a:spLocks noGrp="1"/>
          </p:cNvSpPr>
          <p:nvPr>
            <p:ph type="ftr" sz="quarter" idx="11"/>
          </p:nvPr>
        </p:nvSpPr>
        <p:spPr/>
        <p:txBody>
          <a:bodyPr/>
          <a:lstStyle/>
          <a:p>
            <a:r>
              <a:rPr lang="es-ES" dirty="0"/>
              <a:t>Taller de Programación 2018 - Módulo </a:t>
            </a:r>
            <a:r>
              <a:rPr lang="es-ES" dirty="0" err="1"/>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10</a:t>
            </a:fld>
            <a:endParaRPr lang="es-ES"/>
          </a:p>
        </p:txBody>
      </p:sp>
      <p:sp>
        <p:nvSpPr>
          <p:cNvPr id="8" name="Text Box 1"/>
          <p:cNvSpPr txBox="1">
            <a:spLocks noChangeArrowheads="1"/>
          </p:cNvSpPr>
          <p:nvPr/>
        </p:nvSpPr>
        <p:spPr bwMode="auto">
          <a:xfrm>
            <a:off x="440093" y="1367359"/>
            <a:ext cx="3600400" cy="3131929"/>
          </a:xfrm>
          <a:prstGeom prst="rect">
            <a:avLst/>
          </a:prstGeom>
          <a:ln>
            <a:headEnd/>
            <a:tailEnd/>
          </a:ln>
          <a:extLst/>
        </p:spPr>
        <p:style>
          <a:lnRef idx="1">
            <a:schemeClr val="accent2"/>
          </a:lnRef>
          <a:fillRef idx="3">
            <a:schemeClr val="accent2"/>
          </a:fillRef>
          <a:effectRef idx="2">
            <a:schemeClr val="accent2"/>
          </a:effectRef>
          <a:fontRef idx="minor">
            <a:schemeClr val="lt1"/>
          </a:fontRef>
        </p:style>
        <p:txBody>
          <a:bodyPr wrap="square" lIns="0" tIns="0" rIns="0" bIns="5364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9pPr>
          </a:lstStyle>
          <a:p>
            <a:pPr eaLnBrk="1" hangingPunct="1">
              <a:buClrTx/>
              <a:buFontTx/>
              <a:buNone/>
            </a:pPr>
            <a:r>
              <a:rPr lang="en-US" altLang="es-AR" sz="2000" b="1" dirty="0" err="1">
                <a:latin typeface="Calibri" panose="020F0502020204030204" pitchFamily="34" charset="0"/>
                <a:ea typeface="Verdana" panose="020B0604030504040204" pitchFamily="34" charset="0"/>
                <a:cs typeface="Calibri" panose="020F0502020204030204" pitchFamily="34" charset="0"/>
              </a:rPr>
              <a:t>Localidad</a:t>
            </a:r>
            <a:r>
              <a:rPr lang="en-US" altLang="es-AR" sz="2000" b="1" dirty="0">
                <a:latin typeface="Calibri" panose="020F0502020204030204" pitchFamily="34" charset="0"/>
                <a:ea typeface="Verdana" panose="020B0604030504040204" pitchFamily="34" charset="0"/>
                <a:cs typeface="Calibri" panose="020F0502020204030204" pitchFamily="34" charset="0"/>
              </a:rPr>
              <a:t> </a:t>
            </a:r>
            <a:r>
              <a:rPr lang="en-US" altLang="es-AR" sz="2000" b="1" dirty="0" err="1">
                <a:latin typeface="Calibri" panose="020F0502020204030204" pitchFamily="34" charset="0"/>
                <a:ea typeface="Verdana" panose="020B0604030504040204" pitchFamily="34" charset="0"/>
                <a:cs typeface="Calibri" panose="020F0502020204030204" pitchFamily="34" charset="0"/>
              </a:rPr>
              <a:t>espacial</a:t>
            </a:r>
            <a:endParaRPr lang="en-US" altLang="es-AR" sz="2000" b="1" dirty="0">
              <a:latin typeface="Calibri" panose="020F0502020204030204" pitchFamily="34" charset="0"/>
              <a:ea typeface="Verdana" panose="020B0604030504040204" pitchFamily="34" charset="0"/>
              <a:cs typeface="Calibri" panose="020F0502020204030204" pitchFamily="34" charset="0"/>
            </a:endParaRPr>
          </a:p>
          <a:p>
            <a:pPr eaLnBrk="1" hangingPunct="1">
              <a:buClrTx/>
              <a:buFontTx/>
              <a:buNone/>
            </a:pPr>
            <a:endParaRPr lang="es-AR" altLang="es-AR" sz="2000" dirty="0">
              <a:latin typeface="Calibri" panose="020F0502020204030204" pitchFamily="34" charset="0"/>
              <a:ea typeface="Verdana" panose="020B0604030504040204" pitchFamily="34" charset="0"/>
              <a:cs typeface="Calibri" panose="020F0502020204030204" pitchFamily="34" charset="0"/>
            </a:endParaRPr>
          </a:p>
          <a:p>
            <a:pPr eaLnBrk="1" hangingPunct="1">
              <a:buClrTx/>
              <a:buFontTx/>
              <a:buNone/>
            </a:pPr>
            <a:r>
              <a:rPr lang="es-AR" altLang="es-AR" sz="2000" dirty="0">
                <a:latin typeface="Calibri" panose="020F0502020204030204" pitchFamily="34" charset="0"/>
                <a:ea typeface="Verdana" panose="020B0604030504040204" pitchFamily="34" charset="0"/>
                <a:cs typeface="Calibri" panose="020F0502020204030204" pitchFamily="34" charset="0"/>
              </a:rPr>
              <a:t>Se sustenta en:</a:t>
            </a:r>
          </a:p>
          <a:p>
            <a:pPr marL="342900" indent="-342900" eaLnBrk="1" hangingPunct="1">
              <a:buClrTx/>
              <a:buFont typeface="Wingdings" panose="05000000000000000000" pitchFamily="2" charset="2"/>
              <a:buChar char="Ø"/>
            </a:pPr>
            <a:r>
              <a:rPr lang="es-AR" altLang="es-AR" sz="2000" dirty="0">
                <a:latin typeface="Calibri" panose="020F0502020204030204" pitchFamily="34" charset="0"/>
                <a:ea typeface="Verdana" panose="020B0604030504040204" pitchFamily="34" charset="0"/>
                <a:cs typeface="Calibri" panose="020F0502020204030204" pitchFamily="34" charset="0"/>
              </a:rPr>
              <a:t>Ejecución secuencial del código</a:t>
            </a:r>
          </a:p>
          <a:p>
            <a:pPr marL="342900" indent="-342900" eaLnBrk="1" hangingPunct="1">
              <a:buClrTx/>
              <a:buFont typeface="Wingdings" panose="05000000000000000000" pitchFamily="2" charset="2"/>
              <a:buChar char="Ø"/>
            </a:pPr>
            <a:r>
              <a:rPr lang="es-AR" altLang="es-AR" sz="2000" dirty="0">
                <a:latin typeface="Calibri" panose="020F0502020204030204" pitchFamily="34" charset="0"/>
                <a:ea typeface="Verdana" panose="020B0604030504040204" pitchFamily="34" charset="0"/>
                <a:cs typeface="Calibri" panose="020F0502020204030204" pitchFamily="34" charset="0"/>
              </a:rPr>
              <a:t>Tendencia de los programadores a hacer próximas entre sí variables relacionadas</a:t>
            </a:r>
          </a:p>
          <a:p>
            <a:pPr marL="342900" indent="-342900" eaLnBrk="1" hangingPunct="1">
              <a:buClrTx/>
              <a:buFont typeface="Wingdings" panose="05000000000000000000" pitchFamily="2" charset="2"/>
              <a:buChar char="Ø"/>
            </a:pPr>
            <a:r>
              <a:rPr lang="es-AR" altLang="es-AR" sz="2000" dirty="0">
                <a:latin typeface="Calibri" panose="020F0502020204030204" pitchFamily="34" charset="0"/>
                <a:ea typeface="Verdana" panose="020B0604030504040204" pitchFamily="34" charset="0"/>
                <a:cs typeface="Calibri" panose="020F0502020204030204" pitchFamily="34" charset="0"/>
              </a:rPr>
              <a:t>Acceso a estructuras tipo matriz </a:t>
            </a:r>
            <a:r>
              <a:rPr lang="es-AR" altLang="es-AR" sz="2000" dirty="0" err="1">
                <a:latin typeface="Calibri" panose="020F0502020204030204" pitchFamily="34" charset="0"/>
                <a:ea typeface="Verdana" panose="020B0604030504040204" pitchFamily="34" charset="0"/>
                <a:cs typeface="Calibri" panose="020F0502020204030204" pitchFamily="34" charset="0"/>
              </a:rPr>
              <a:t>ó</a:t>
            </a:r>
            <a:r>
              <a:rPr lang="es-AR" altLang="es-AR" sz="2000" dirty="0">
                <a:latin typeface="Calibri" panose="020F0502020204030204" pitchFamily="34" charset="0"/>
                <a:ea typeface="Verdana" panose="020B0604030504040204" pitchFamily="34" charset="0"/>
                <a:cs typeface="Calibri" panose="020F0502020204030204" pitchFamily="34" charset="0"/>
              </a:rPr>
              <a:t> pila</a:t>
            </a:r>
          </a:p>
        </p:txBody>
      </p:sp>
      <p:sp>
        <p:nvSpPr>
          <p:cNvPr id="11" name="Text Box 1"/>
          <p:cNvSpPr txBox="1">
            <a:spLocks noChangeArrowheads="1"/>
          </p:cNvSpPr>
          <p:nvPr/>
        </p:nvSpPr>
        <p:spPr bwMode="auto">
          <a:xfrm>
            <a:off x="5046983" y="1353515"/>
            <a:ext cx="3672408" cy="3131929"/>
          </a:xfrm>
          <a:prstGeom prst="rect">
            <a:avLst/>
          </a:prstGeom>
          <a:ln>
            <a:headEnd/>
            <a:tailEnd/>
          </a:ln>
          <a:extLst/>
        </p:spPr>
        <p:style>
          <a:lnRef idx="1">
            <a:schemeClr val="accent5"/>
          </a:lnRef>
          <a:fillRef idx="3">
            <a:schemeClr val="accent5"/>
          </a:fillRef>
          <a:effectRef idx="2">
            <a:schemeClr val="accent5"/>
          </a:effectRef>
          <a:fontRef idx="minor">
            <a:schemeClr val="lt1"/>
          </a:fontRef>
        </p:style>
        <p:txBody>
          <a:bodyPr wrap="square" lIns="0" tIns="0" rIns="0" bIns="5364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9pPr>
          </a:lstStyle>
          <a:p>
            <a:pPr eaLnBrk="1" hangingPunct="1">
              <a:buClrTx/>
              <a:buFontTx/>
              <a:buNone/>
            </a:pPr>
            <a:r>
              <a:rPr lang="es-AR" altLang="es-AR" sz="2000" b="1" dirty="0">
                <a:latin typeface="Calibri" panose="020F0502020204030204" pitchFamily="34" charset="0"/>
                <a:ea typeface="Verdana" panose="020B0604030504040204" pitchFamily="34" charset="0"/>
                <a:cs typeface="Calibri" panose="020F0502020204030204" pitchFamily="34" charset="0"/>
              </a:rPr>
              <a:t>Localidad Temporal </a:t>
            </a:r>
          </a:p>
          <a:p>
            <a:pPr eaLnBrk="1" hangingPunct="1">
              <a:buClrTx/>
              <a:buFontTx/>
              <a:buNone/>
            </a:pPr>
            <a:endParaRPr lang="es-AR" altLang="es-AR" sz="2000" dirty="0">
              <a:latin typeface="Calibri" panose="020F0502020204030204" pitchFamily="34" charset="0"/>
              <a:ea typeface="Verdana" panose="020B0604030504040204" pitchFamily="34" charset="0"/>
              <a:cs typeface="Calibri" panose="020F0502020204030204" pitchFamily="34" charset="0"/>
            </a:endParaRPr>
          </a:p>
          <a:p>
            <a:pPr eaLnBrk="1" hangingPunct="1">
              <a:buClrTx/>
              <a:buFontTx/>
              <a:buNone/>
            </a:pPr>
            <a:r>
              <a:rPr lang="es-AR" altLang="es-AR" sz="2000" dirty="0">
                <a:latin typeface="Calibri" panose="020F0502020204030204" pitchFamily="34" charset="0"/>
                <a:ea typeface="Verdana" panose="020B0604030504040204" pitchFamily="34" charset="0"/>
                <a:cs typeface="Calibri" panose="020F0502020204030204" pitchFamily="34" charset="0"/>
              </a:rPr>
              <a:t>Se sustenta en:</a:t>
            </a:r>
          </a:p>
          <a:p>
            <a:pPr marL="342900" indent="-342900" eaLnBrk="1" hangingPunct="1">
              <a:buClrTx/>
              <a:buFont typeface="Wingdings" panose="05000000000000000000" pitchFamily="2" charset="2"/>
              <a:buChar char="Ø"/>
            </a:pPr>
            <a:r>
              <a:rPr lang="es-AR" altLang="es-AR" sz="2000" dirty="0">
                <a:latin typeface="Calibri" panose="020F0502020204030204" pitchFamily="34" charset="0"/>
                <a:ea typeface="Verdana" panose="020B0604030504040204" pitchFamily="34" charset="0"/>
                <a:cs typeface="Calibri" panose="020F0502020204030204" pitchFamily="34" charset="0"/>
              </a:rPr>
              <a:t>Formación de ciclos o bucles en el código</a:t>
            </a:r>
          </a:p>
          <a:p>
            <a:pPr marL="342900" indent="-342900" eaLnBrk="1" hangingPunct="1">
              <a:buClrTx/>
              <a:buFont typeface="Wingdings" panose="05000000000000000000" pitchFamily="2" charset="2"/>
              <a:buChar char="Ø"/>
            </a:pPr>
            <a:endParaRPr lang="es-AR" altLang="es-AR" sz="2000" dirty="0">
              <a:latin typeface="Calibri" panose="020F0502020204030204" pitchFamily="34" charset="0"/>
              <a:ea typeface="Verdana" panose="020B0604030504040204" pitchFamily="34" charset="0"/>
              <a:cs typeface="Calibri" panose="020F0502020204030204" pitchFamily="34" charset="0"/>
            </a:endParaRPr>
          </a:p>
          <a:p>
            <a:pPr marL="342900" indent="-342900" eaLnBrk="1" hangingPunct="1">
              <a:buClrTx/>
              <a:buFont typeface="Wingdings" panose="05000000000000000000" pitchFamily="2" charset="2"/>
              <a:buChar char="Ø"/>
            </a:pPr>
            <a:r>
              <a:rPr lang="es-AR" altLang="es-AR" sz="2000" dirty="0">
                <a:latin typeface="Calibri" panose="020F0502020204030204" pitchFamily="34" charset="0"/>
                <a:ea typeface="Verdana" panose="020B0604030504040204" pitchFamily="34" charset="0"/>
                <a:cs typeface="Calibri" panose="020F0502020204030204" pitchFamily="34" charset="0"/>
              </a:rPr>
              <a:t>Subrutinas (Procedimientos o Funciones)</a:t>
            </a:r>
          </a:p>
          <a:p>
            <a:pPr marL="342900" indent="-342900" eaLnBrk="1" hangingPunct="1">
              <a:buClrTx/>
              <a:buFont typeface="Wingdings" panose="05000000000000000000" pitchFamily="2" charset="2"/>
              <a:buChar char="Ø"/>
            </a:pPr>
            <a:endParaRPr lang="es-AR" altLang="es-AR" sz="2000" dirty="0">
              <a:latin typeface="Calibri" panose="020F0502020204030204" pitchFamily="34" charset="0"/>
              <a:ea typeface="Verdana" panose="020B0604030504040204" pitchFamily="34" charset="0"/>
              <a:cs typeface="Calibri" panose="020F0502020204030204" pitchFamily="34" charset="0"/>
            </a:endParaRPr>
          </a:p>
          <a:p>
            <a:pPr marL="342900" indent="-342900" eaLnBrk="1" hangingPunct="1">
              <a:buClrTx/>
              <a:buFont typeface="Wingdings" panose="05000000000000000000" pitchFamily="2" charset="2"/>
              <a:buChar char="Ø"/>
            </a:pPr>
            <a:r>
              <a:rPr lang="es-AR" altLang="es-AR" sz="2000" dirty="0">
                <a:latin typeface="Calibri" panose="020F0502020204030204" pitchFamily="34" charset="0"/>
                <a:ea typeface="Verdana" panose="020B0604030504040204" pitchFamily="34" charset="0"/>
                <a:cs typeface="Calibri" panose="020F0502020204030204" pitchFamily="34" charset="0"/>
              </a:rPr>
              <a:t>Pilas</a:t>
            </a:r>
          </a:p>
        </p:txBody>
      </p:sp>
    </p:spTree>
    <p:extLst>
      <p:ext uri="{BB962C8B-B14F-4D97-AF65-F5344CB8AC3E}">
        <p14:creationId xmlns:p14="http://schemas.microsoft.com/office/powerpoint/2010/main" val="751071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25623" y="524559"/>
            <a:ext cx="8229600" cy="742950"/>
          </a:xfrm>
        </p:spPr>
        <p:txBody>
          <a:bodyPr/>
          <a:lstStyle/>
          <a:p>
            <a:r>
              <a:rPr lang="es-AR" dirty="0"/>
              <a:t>Memoria Cache</a:t>
            </a:r>
          </a:p>
        </p:txBody>
      </p:sp>
      <p:sp>
        <p:nvSpPr>
          <p:cNvPr id="4" name="3 Marcador de pie de página"/>
          <p:cNvSpPr>
            <a:spLocks noGrp="1"/>
          </p:cNvSpPr>
          <p:nvPr>
            <p:ph type="ftr" sz="quarter" idx="11"/>
          </p:nvPr>
        </p:nvSpPr>
        <p:spPr/>
        <p:txBody>
          <a:bodyPr/>
          <a:lstStyle/>
          <a:p>
            <a:r>
              <a:rPr lang="es-ES" dirty="0"/>
              <a:t>Taller de Programación 2018 - Módulo </a:t>
            </a:r>
            <a:r>
              <a:rPr lang="es-ES" dirty="0" err="1"/>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11</a:t>
            </a:fld>
            <a:endParaRPr lang="es-ES"/>
          </a:p>
        </p:txBody>
      </p:sp>
      <p:sp>
        <p:nvSpPr>
          <p:cNvPr id="8" name="Text Box 1"/>
          <p:cNvSpPr txBox="1">
            <a:spLocks noChangeArrowheads="1"/>
          </p:cNvSpPr>
          <p:nvPr/>
        </p:nvSpPr>
        <p:spPr bwMode="auto">
          <a:xfrm>
            <a:off x="179512" y="1191314"/>
            <a:ext cx="8490645" cy="31319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5364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9pPr>
          </a:lstStyle>
          <a:p>
            <a:pPr eaLnBrk="1" hangingPunct="1">
              <a:lnSpc>
                <a:spcPct val="150000"/>
              </a:lnSpc>
              <a:buClrTx/>
              <a:buFontTx/>
              <a:buNone/>
            </a:pPr>
            <a:r>
              <a:rPr lang="es-AR" altLang="es-AR" sz="2000" dirty="0">
                <a:solidFill>
                  <a:srgbClr val="000000"/>
                </a:solidFill>
                <a:latin typeface="Calibri" panose="020F0502020204030204" pitchFamily="34" charset="0"/>
                <a:ea typeface="Verdana" panose="020B0604030504040204" pitchFamily="34" charset="0"/>
                <a:cs typeface="Calibri" panose="020F0502020204030204" pitchFamily="34" charset="0"/>
              </a:rPr>
              <a:t>Estas 2 sentencias exhiben los dos </a:t>
            </a:r>
          </a:p>
          <a:p>
            <a:pPr eaLnBrk="1" hangingPunct="1">
              <a:lnSpc>
                <a:spcPct val="150000"/>
              </a:lnSpc>
              <a:buClrTx/>
              <a:buFontTx/>
              <a:buNone/>
            </a:pPr>
            <a:r>
              <a:rPr lang="es-AR" altLang="es-AR" sz="2000" dirty="0">
                <a:solidFill>
                  <a:srgbClr val="000000"/>
                </a:solidFill>
                <a:latin typeface="Calibri" panose="020F0502020204030204" pitchFamily="34" charset="0"/>
                <a:ea typeface="Verdana" panose="020B0604030504040204" pitchFamily="34" charset="0"/>
                <a:cs typeface="Calibri" panose="020F0502020204030204" pitchFamily="34" charset="0"/>
              </a:rPr>
              <a:t>principios antes mencionados:</a:t>
            </a:r>
          </a:p>
          <a:p>
            <a:pPr eaLnBrk="1" hangingPunct="1">
              <a:buClrTx/>
              <a:buFontTx/>
              <a:buNone/>
            </a:pPr>
            <a:endParaRPr lang="es-AR" altLang="es-AR" sz="2000" b="1" dirty="0">
              <a:solidFill>
                <a:srgbClr val="000000"/>
              </a:solidFill>
              <a:latin typeface="Calibri" panose="020F0502020204030204" pitchFamily="34" charset="0"/>
              <a:ea typeface="Verdana" panose="020B0604030504040204" pitchFamily="34" charset="0"/>
              <a:cs typeface="Calibri" panose="020F0502020204030204" pitchFamily="34" charset="0"/>
            </a:endParaRPr>
          </a:p>
          <a:p>
            <a:pPr eaLnBrk="1" hangingPunct="1">
              <a:buClrTx/>
              <a:buFontTx/>
              <a:buNone/>
            </a:pPr>
            <a:r>
              <a:rPr lang="es-AR" altLang="es-AR" sz="2000" b="1" dirty="0" err="1">
                <a:solidFill>
                  <a:srgbClr val="000000"/>
                </a:solidFill>
                <a:latin typeface="Calibri" panose="020F0502020204030204" pitchFamily="34" charset="0"/>
                <a:ea typeface="Verdana" panose="020B0604030504040204" pitchFamily="34" charset="0"/>
                <a:cs typeface="Calibri" panose="020F0502020204030204" pitchFamily="34" charset="0"/>
              </a:rPr>
              <a:t>For</a:t>
            </a:r>
            <a:r>
              <a:rPr lang="es-AR" altLang="es-AR" sz="2000" b="1" dirty="0">
                <a:solidFill>
                  <a:srgbClr val="000000"/>
                </a:solidFill>
                <a:latin typeface="Calibri" panose="020F0502020204030204" pitchFamily="34" charset="0"/>
                <a:ea typeface="Verdana" panose="020B0604030504040204" pitchFamily="34" charset="0"/>
                <a:cs typeface="Calibri" panose="020F0502020204030204" pitchFamily="34" charset="0"/>
              </a:rPr>
              <a:t> i=1 to i=10, do</a:t>
            </a:r>
          </a:p>
          <a:p>
            <a:pPr eaLnBrk="1" hangingPunct="1">
              <a:buClrTx/>
              <a:buFontTx/>
              <a:buNone/>
            </a:pPr>
            <a:r>
              <a:rPr lang="es-AR" altLang="es-AR" sz="2000" b="1" dirty="0">
                <a:solidFill>
                  <a:srgbClr val="000000"/>
                </a:solidFill>
                <a:latin typeface="Calibri" panose="020F0502020204030204" pitchFamily="34" charset="0"/>
                <a:ea typeface="Verdana" panose="020B0604030504040204" pitchFamily="34" charset="0"/>
                <a:cs typeface="Calibri" panose="020F0502020204030204" pitchFamily="34" charset="0"/>
              </a:rPr>
              <a:t>   A[i]:=0;</a:t>
            </a:r>
          </a:p>
          <a:p>
            <a:pPr eaLnBrk="1" hangingPunct="1">
              <a:buClrTx/>
              <a:buFontTx/>
              <a:buNone/>
            </a:pPr>
            <a:endParaRPr lang="es-AR" altLang="es-AR" sz="2000" b="1" dirty="0">
              <a:solidFill>
                <a:srgbClr val="000000"/>
              </a:solidFill>
              <a:latin typeface="Calibri" panose="020F0502020204030204" pitchFamily="34" charset="0"/>
              <a:ea typeface="Verdana" panose="020B0604030504040204" pitchFamily="34" charset="0"/>
              <a:cs typeface="Calibri" panose="020F0502020204030204" pitchFamily="34" charset="0"/>
            </a:endParaRPr>
          </a:p>
          <a:p>
            <a:pPr eaLnBrk="1" hangingPunct="1">
              <a:buClrTx/>
              <a:buFontTx/>
              <a:buNone/>
            </a:pPr>
            <a:r>
              <a:rPr lang="es-AR" altLang="es-AR" sz="2000" dirty="0">
                <a:solidFill>
                  <a:srgbClr val="000000"/>
                </a:solidFill>
                <a:latin typeface="Calibri" panose="020F0502020204030204" pitchFamily="34" charset="0"/>
                <a:ea typeface="Verdana" panose="020B0604030504040204" pitchFamily="34" charset="0"/>
                <a:cs typeface="Calibri" panose="020F0502020204030204" pitchFamily="34" charset="0"/>
              </a:rPr>
              <a:t>En cada ciclo se consulta cuanto vale i. (Temporal)</a:t>
            </a:r>
          </a:p>
          <a:p>
            <a:pPr eaLnBrk="1" hangingPunct="1">
              <a:buClrTx/>
              <a:buFontTx/>
              <a:buNone/>
            </a:pPr>
            <a:endParaRPr lang="es-AR" altLang="es-AR" sz="2000" dirty="0">
              <a:solidFill>
                <a:srgbClr val="000000"/>
              </a:solidFill>
              <a:latin typeface="Calibri" panose="020F0502020204030204" pitchFamily="34" charset="0"/>
              <a:ea typeface="Verdana" panose="020B0604030504040204" pitchFamily="34" charset="0"/>
              <a:cs typeface="Calibri" panose="020F0502020204030204" pitchFamily="34" charset="0"/>
            </a:endParaRPr>
          </a:p>
          <a:p>
            <a:pPr eaLnBrk="1" hangingPunct="1">
              <a:buClrTx/>
              <a:buFontTx/>
              <a:buNone/>
            </a:pPr>
            <a:r>
              <a:rPr lang="es-AR" altLang="es-AR" sz="2000" dirty="0">
                <a:solidFill>
                  <a:srgbClr val="000000"/>
                </a:solidFill>
                <a:latin typeface="Calibri" panose="020F0502020204030204" pitchFamily="34" charset="0"/>
                <a:ea typeface="Verdana" panose="020B0604030504040204" pitchFamily="34" charset="0"/>
                <a:cs typeface="Calibri" panose="020F0502020204030204" pitchFamily="34" charset="0"/>
              </a:rPr>
              <a:t>Cada asignación A[i]:=0 almacena un 0 en un elemento del arreglo (Espacial)</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7716" y="339502"/>
            <a:ext cx="2807165" cy="288032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54521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AR" dirty="0"/>
              <a:t>Programación del procesador 8088</a:t>
            </a:r>
          </a:p>
        </p:txBody>
      </p:sp>
      <p:sp>
        <p:nvSpPr>
          <p:cNvPr id="7" name="6 Marcador de texto"/>
          <p:cNvSpPr>
            <a:spLocks noGrp="1"/>
          </p:cNvSpPr>
          <p:nvPr>
            <p:ph type="body" idx="1"/>
          </p:nvPr>
        </p:nvSpPr>
        <p:spPr>
          <a:xfrm>
            <a:off x="722313" y="3534842"/>
            <a:ext cx="7772400" cy="1125140"/>
          </a:xfrm>
        </p:spPr>
        <p:txBody>
          <a:bodyPr/>
          <a:lstStyle/>
          <a:p>
            <a:endParaRPr lang="es-AR"/>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12</a:t>
            </a:fld>
            <a:endParaRPr lang="es-ES"/>
          </a:p>
        </p:txBody>
      </p:sp>
      <p:sp>
        <p:nvSpPr>
          <p:cNvPr id="4" name="3 Marcador de pie de página"/>
          <p:cNvSpPr>
            <a:spLocks noGrp="1"/>
          </p:cNvSpPr>
          <p:nvPr>
            <p:ph type="ftr" sz="quarter" idx="4294967295"/>
          </p:nvPr>
        </p:nvSpPr>
        <p:spPr>
          <a:xfrm>
            <a:off x="5029200" y="14288"/>
            <a:ext cx="4114800" cy="246062"/>
          </a:xfrm>
        </p:spPr>
        <p:txBody>
          <a:bodyPr/>
          <a:lstStyle/>
          <a:p>
            <a:r>
              <a:rPr lang="es-ES"/>
              <a:t>Taller de Programación 2017 - Módulo Assembler</a:t>
            </a:r>
            <a:endParaRPr lang="es-ES" dirty="0"/>
          </a:p>
        </p:txBody>
      </p:sp>
    </p:spTree>
    <p:extLst>
      <p:ext uri="{BB962C8B-B14F-4D97-AF65-F5344CB8AC3E}">
        <p14:creationId xmlns:p14="http://schemas.microsoft.com/office/powerpoint/2010/main" val="1843956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25623" y="524559"/>
            <a:ext cx="8229600" cy="742950"/>
          </a:xfrm>
        </p:spPr>
        <p:txBody>
          <a:bodyPr/>
          <a:lstStyle/>
          <a:p>
            <a:r>
              <a:rPr lang="es-AR" dirty="0"/>
              <a:t>Programa</a:t>
            </a:r>
          </a:p>
        </p:txBody>
      </p:sp>
      <p:sp>
        <p:nvSpPr>
          <p:cNvPr id="4" name="3 Marcador de pie de página"/>
          <p:cNvSpPr>
            <a:spLocks noGrp="1"/>
          </p:cNvSpPr>
          <p:nvPr>
            <p:ph type="ftr" sz="quarter" idx="11"/>
          </p:nvPr>
        </p:nvSpPr>
        <p:spPr/>
        <p:txBody>
          <a:bodyPr/>
          <a:lstStyle/>
          <a:p>
            <a:r>
              <a:rPr lang="es-ES" dirty="0"/>
              <a:t>Taller de Programación 2018 - Módulo </a:t>
            </a:r>
            <a:r>
              <a:rPr lang="es-ES" dirty="0" err="1"/>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13</a:t>
            </a:fld>
            <a:endParaRPr lang="es-ES"/>
          </a:p>
        </p:txBody>
      </p:sp>
      <p:sp>
        <p:nvSpPr>
          <p:cNvPr id="10" name="2 Marcador de contenido"/>
          <p:cNvSpPr>
            <a:spLocks noGrp="1"/>
          </p:cNvSpPr>
          <p:nvPr>
            <p:ph idx="1"/>
          </p:nvPr>
        </p:nvSpPr>
        <p:spPr>
          <a:xfrm>
            <a:off x="1505744" y="1275606"/>
            <a:ext cx="6686550" cy="3778250"/>
          </a:xfrm>
        </p:spPr>
        <p:txBody>
          <a:bodyPr>
            <a:normAutofit fontScale="92500"/>
          </a:bodyPr>
          <a:lstStyle/>
          <a:p>
            <a:pPr marL="274320" indent="-274320" eaLnBrk="1" fontAlgn="auto" hangingPunct="1">
              <a:spcAft>
                <a:spcPts val="0"/>
              </a:spcAft>
              <a:buClr>
                <a:schemeClr val="accent3"/>
              </a:buClr>
              <a:buFont typeface="Wingdings 2"/>
              <a:buChar char=""/>
              <a:defRPr/>
            </a:pPr>
            <a:r>
              <a:rPr lang="es-AR" dirty="0"/>
              <a:t>En los INICIOS se tenían </a:t>
            </a:r>
            <a:r>
              <a:rPr lang="es-AR" b="1" u="sng" dirty="0"/>
              <a:t>sistemas cableados</a:t>
            </a:r>
          </a:p>
          <a:p>
            <a:pPr marL="274320" indent="-274320" eaLnBrk="1" fontAlgn="auto" hangingPunct="1">
              <a:spcAft>
                <a:spcPts val="0"/>
              </a:spcAft>
              <a:buClr>
                <a:schemeClr val="accent3"/>
              </a:buClr>
              <a:buFont typeface="Wingdings 2"/>
              <a:buChar char=""/>
              <a:defRPr/>
            </a:pPr>
            <a:endParaRPr lang="es-AR" dirty="0"/>
          </a:p>
          <a:p>
            <a:pPr marL="274320" indent="-274320" eaLnBrk="1" fontAlgn="auto" hangingPunct="1">
              <a:spcAft>
                <a:spcPts val="0"/>
              </a:spcAft>
              <a:buClr>
                <a:schemeClr val="accent3"/>
              </a:buClr>
              <a:buFont typeface="Wingdings 2"/>
              <a:buChar char=""/>
              <a:defRPr/>
            </a:pPr>
            <a:endParaRPr lang="es-AR" dirty="0"/>
          </a:p>
          <a:p>
            <a:pPr marL="274320" indent="-274320" eaLnBrk="1" fontAlgn="auto" hangingPunct="1">
              <a:spcAft>
                <a:spcPts val="0"/>
              </a:spcAft>
              <a:buClr>
                <a:schemeClr val="accent3"/>
              </a:buClr>
              <a:buFont typeface="Wingdings 2"/>
              <a:buChar char=""/>
              <a:defRPr/>
            </a:pPr>
            <a:endParaRPr lang="es-AR" dirty="0"/>
          </a:p>
          <a:p>
            <a:pPr marL="274320" indent="-274320" eaLnBrk="1" fontAlgn="auto" hangingPunct="1">
              <a:spcAft>
                <a:spcPts val="0"/>
              </a:spcAft>
              <a:buClr>
                <a:schemeClr val="accent3"/>
              </a:buClr>
              <a:buFont typeface="Wingdings 2"/>
              <a:buChar char=""/>
              <a:defRPr/>
            </a:pPr>
            <a:endParaRPr lang="es-AR" dirty="0"/>
          </a:p>
          <a:p>
            <a:pPr marL="0" indent="0" eaLnBrk="1" fontAlgn="auto" hangingPunct="1">
              <a:spcAft>
                <a:spcPts val="0"/>
              </a:spcAft>
              <a:buClr>
                <a:schemeClr val="accent3"/>
              </a:buClr>
              <a:buNone/>
              <a:defRPr/>
            </a:pPr>
            <a:endParaRPr lang="es-AR" dirty="0"/>
          </a:p>
          <a:p>
            <a:pPr marL="0" indent="0" eaLnBrk="1" fontAlgn="auto" hangingPunct="1">
              <a:spcAft>
                <a:spcPts val="0"/>
              </a:spcAft>
              <a:buClr>
                <a:schemeClr val="accent3"/>
              </a:buClr>
              <a:buNone/>
              <a:defRPr/>
            </a:pPr>
            <a:endParaRPr lang="es-AR" dirty="0"/>
          </a:p>
          <a:p>
            <a:pPr marL="274320" indent="-274320" algn="ctr" eaLnBrk="1" fontAlgn="auto" hangingPunct="1">
              <a:spcAft>
                <a:spcPts val="0"/>
              </a:spcAft>
              <a:buClr>
                <a:schemeClr val="accent3"/>
              </a:buClr>
              <a:buFont typeface="Wingdings 2"/>
              <a:buChar char=""/>
              <a:defRPr/>
            </a:pPr>
            <a:r>
              <a:rPr lang="es-AR" b="1" dirty="0"/>
              <a:t>P</a:t>
            </a:r>
            <a:r>
              <a:rPr lang="es-AR" dirty="0"/>
              <a:t>r</a:t>
            </a:r>
            <a:r>
              <a:rPr lang="es-AR" b="1" dirty="0"/>
              <a:t>ogramación en hardware</a:t>
            </a:r>
            <a:r>
              <a:rPr lang="es-AR" dirty="0"/>
              <a:t>: cuando cambiamos las tareas, debemos cambiar el hardware</a:t>
            </a:r>
          </a:p>
        </p:txBody>
      </p:sp>
      <p:sp>
        <p:nvSpPr>
          <p:cNvPr id="11" name="10 Rectángulo redondeado"/>
          <p:cNvSpPr/>
          <p:nvPr/>
        </p:nvSpPr>
        <p:spPr>
          <a:xfrm>
            <a:off x="2272506" y="1707406"/>
            <a:ext cx="3600450" cy="1871663"/>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s-AR" sz="2400" dirty="0">
                <a:solidFill>
                  <a:schemeClr val="tx1"/>
                </a:solidFill>
              </a:rPr>
              <a:t>Secuencia de funciones aritmético/lógicas</a:t>
            </a:r>
          </a:p>
        </p:txBody>
      </p:sp>
      <p:sp>
        <p:nvSpPr>
          <p:cNvPr id="12" name="11 Flecha derecha"/>
          <p:cNvSpPr/>
          <p:nvPr/>
        </p:nvSpPr>
        <p:spPr>
          <a:xfrm>
            <a:off x="350044" y="2139206"/>
            <a:ext cx="1439862" cy="1008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AR" sz="2000" dirty="0"/>
              <a:t>Datos </a:t>
            </a:r>
          </a:p>
        </p:txBody>
      </p:sp>
      <p:sp>
        <p:nvSpPr>
          <p:cNvPr id="13" name="12 Flecha derecha"/>
          <p:cNvSpPr/>
          <p:nvPr/>
        </p:nvSpPr>
        <p:spPr>
          <a:xfrm>
            <a:off x="6185151" y="2139206"/>
            <a:ext cx="1944687" cy="1008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AR" sz="2000" dirty="0"/>
              <a:t>Resultados</a:t>
            </a:r>
          </a:p>
        </p:txBody>
      </p:sp>
    </p:spTree>
    <p:extLst>
      <p:ext uri="{BB962C8B-B14F-4D97-AF65-F5344CB8AC3E}">
        <p14:creationId xmlns:p14="http://schemas.microsoft.com/office/powerpoint/2010/main" val="1506493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Programa</a:t>
            </a:r>
          </a:p>
        </p:txBody>
      </p:sp>
      <p:sp>
        <p:nvSpPr>
          <p:cNvPr id="4" name="3 Marcador de pie de página"/>
          <p:cNvSpPr>
            <a:spLocks noGrp="1"/>
          </p:cNvSpPr>
          <p:nvPr>
            <p:ph type="ftr" sz="quarter" idx="11"/>
          </p:nvPr>
        </p:nvSpPr>
        <p:spPr/>
        <p:txBody>
          <a:bodyPr/>
          <a:lstStyle/>
          <a:p>
            <a:r>
              <a:rPr lang="es-ES" dirty="0"/>
              <a:t>Taller de Programación 2018 - Módulo </a:t>
            </a:r>
            <a:r>
              <a:rPr lang="es-ES" dirty="0" err="1"/>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14</a:t>
            </a:fld>
            <a:endParaRPr lang="es-ES"/>
          </a:p>
        </p:txBody>
      </p:sp>
      <p:sp>
        <p:nvSpPr>
          <p:cNvPr id="6" name="2 Marcador de contenido"/>
          <p:cNvSpPr txBox="1">
            <a:spLocks/>
          </p:cNvSpPr>
          <p:nvPr/>
        </p:nvSpPr>
        <p:spPr>
          <a:xfrm>
            <a:off x="792163" y="1310232"/>
            <a:ext cx="8229600" cy="4538217"/>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buFont typeface="Wingdings 2" pitchFamily="18" charset="2"/>
              <a:buNone/>
            </a:pPr>
            <a:r>
              <a:rPr lang="es-AR" altLang="es-AR" dirty="0">
                <a:latin typeface="Tw Cen MT" pitchFamily="32" charset="0"/>
              </a:rPr>
              <a:t>AHORA</a:t>
            </a:r>
          </a:p>
          <a:p>
            <a:pPr>
              <a:buFont typeface="Wingdings 2" pitchFamily="18" charset="2"/>
              <a:buNone/>
            </a:pPr>
            <a:endParaRPr lang="es-AR" altLang="es-AR" dirty="0">
              <a:latin typeface="Tw Cen MT" pitchFamily="32" charset="0"/>
            </a:endParaRPr>
          </a:p>
          <a:p>
            <a:pPr>
              <a:buFont typeface="Wingdings 2" pitchFamily="18" charset="2"/>
              <a:buNone/>
            </a:pPr>
            <a:endParaRPr lang="es-AR" altLang="es-AR" dirty="0">
              <a:latin typeface="Tw Cen MT" pitchFamily="32" charset="0"/>
            </a:endParaRPr>
          </a:p>
          <a:p>
            <a:endParaRPr lang="es-AR" altLang="es-AR" dirty="0">
              <a:latin typeface="Tw Cen MT" pitchFamily="32" charset="0"/>
            </a:endParaRPr>
          </a:p>
          <a:p>
            <a:endParaRPr lang="es-AR" altLang="es-AR" dirty="0">
              <a:latin typeface="Tw Cen MT" pitchFamily="32" charset="0"/>
            </a:endParaRPr>
          </a:p>
          <a:p>
            <a:endParaRPr lang="es-AR" altLang="es-AR" dirty="0">
              <a:latin typeface="Tw Cen MT" pitchFamily="32" charset="0"/>
            </a:endParaRPr>
          </a:p>
          <a:p>
            <a:endParaRPr lang="es-AR" altLang="es-AR" dirty="0">
              <a:latin typeface="Tw Cen MT" pitchFamily="32" charset="0"/>
            </a:endParaRPr>
          </a:p>
          <a:p>
            <a:r>
              <a:rPr lang="es-AR" altLang="es-AR" dirty="0">
                <a:latin typeface="Tw Cen MT" pitchFamily="32" charset="0"/>
              </a:rPr>
              <a:t>Programación en software: en cada paso se efectúa alguna operación sobre los datos</a:t>
            </a:r>
          </a:p>
        </p:txBody>
      </p:sp>
      <p:grpSp>
        <p:nvGrpSpPr>
          <p:cNvPr id="7" name="13 Grupo"/>
          <p:cNvGrpSpPr>
            <a:grpSpLocks/>
          </p:cNvGrpSpPr>
          <p:nvPr/>
        </p:nvGrpSpPr>
        <p:grpSpPr bwMode="auto">
          <a:xfrm>
            <a:off x="1846263" y="-92546"/>
            <a:ext cx="6229350" cy="4248150"/>
            <a:chOff x="1835696" y="1340768"/>
            <a:chExt cx="6228184" cy="4248472"/>
          </a:xfrm>
        </p:grpSpPr>
        <p:sp>
          <p:nvSpPr>
            <p:cNvPr id="8" name="7 Rectángulo redondeado"/>
            <p:cNvSpPr/>
            <p:nvPr/>
          </p:nvSpPr>
          <p:spPr>
            <a:xfrm>
              <a:off x="3635584" y="2277464"/>
              <a:ext cx="2520478" cy="1151024"/>
            </a:xfrm>
            <a:prstGeom prst="roundRect">
              <a:avLst/>
            </a:prstGeom>
          </p:spPr>
          <p:style>
            <a:lnRef idx="0">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r>
                <a:rPr lang="es-AR" sz="2000" dirty="0"/>
                <a:t>Interprete de instrucción</a:t>
              </a:r>
            </a:p>
          </p:txBody>
        </p:sp>
        <p:sp>
          <p:nvSpPr>
            <p:cNvPr id="9" name="8 Rectángulo redondeado"/>
            <p:cNvSpPr/>
            <p:nvPr/>
          </p:nvSpPr>
          <p:spPr>
            <a:xfrm>
              <a:off x="3276876" y="4436628"/>
              <a:ext cx="2879186" cy="1152612"/>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s-AR" sz="2000" dirty="0"/>
                <a:t>Funciones aritmético/lógicas</a:t>
              </a:r>
            </a:p>
          </p:txBody>
        </p:sp>
        <p:cxnSp>
          <p:nvCxnSpPr>
            <p:cNvPr id="10" name="9 Conector recto de flecha"/>
            <p:cNvCxnSpPr/>
            <p:nvPr/>
          </p:nvCxnSpPr>
          <p:spPr>
            <a:xfrm>
              <a:off x="4932328" y="1340768"/>
              <a:ext cx="0" cy="8636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p:nvPr/>
          </p:nvCxnSpPr>
          <p:spPr>
            <a:xfrm>
              <a:off x="4859317" y="3428489"/>
              <a:ext cx="0" cy="8652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8 CuadroTexto"/>
            <p:cNvSpPr txBox="1">
              <a:spLocks noChangeArrowheads="1"/>
            </p:cNvSpPr>
            <p:nvPr/>
          </p:nvSpPr>
          <p:spPr bwMode="auto">
            <a:xfrm>
              <a:off x="5436096" y="1628800"/>
              <a:ext cx="18722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ts val="750"/>
                </a:spcBef>
                <a:buSzPct val="125000"/>
                <a:buFont typeface="Arial" charset="0"/>
                <a:buChar char="•"/>
                <a:defRPr>
                  <a:solidFill>
                    <a:schemeClr val="tx1"/>
                  </a:solidFill>
                  <a:latin typeface="Tw Cen MT" pitchFamily="32" charset="0"/>
                </a:defRPr>
              </a:lvl1pPr>
              <a:lvl2pPr marL="742950" indent="-285750" eaLnBrk="0" hangingPunct="0">
                <a:lnSpc>
                  <a:spcPct val="120000"/>
                </a:lnSpc>
                <a:spcBef>
                  <a:spcPts val="375"/>
                </a:spcBef>
                <a:buSzPct val="125000"/>
                <a:buFont typeface="Arial" charset="0"/>
                <a:buChar char="•"/>
                <a:defRPr sz="1500">
                  <a:solidFill>
                    <a:schemeClr val="tx1"/>
                  </a:solidFill>
                  <a:latin typeface="Tw Cen MT" pitchFamily="32" charset="0"/>
                </a:defRPr>
              </a:lvl2pPr>
              <a:lvl3pPr marL="1143000" indent="-228600" eaLnBrk="0" hangingPunct="0">
                <a:lnSpc>
                  <a:spcPct val="120000"/>
                </a:lnSpc>
                <a:spcBef>
                  <a:spcPts val="375"/>
                </a:spcBef>
                <a:buSzPct val="125000"/>
                <a:buFont typeface="Arial" charset="0"/>
                <a:buChar char="•"/>
                <a:defRPr sz="1400">
                  <a:solidFill>
                    <a:schemeClr val="tx1"/>
                  </a:solidFill>
                  <a:latin typeface="Tw Cen MT" pitchFamily="32" charset="0"/>
                </a:defRPr>
              </a:lvl3pPr>
              <a:lvl4pPr marL="1600200" indent="-228600" eaLnBrk="0" hangingPunct="0">
                <a:lnSpc>
                  <a:spcPct val="120000"/>
                </a:lnSpc>
                <a:spcBef>
                  <a:spcPts val="375"/>
                </a:spcBef>
                <a:buSzPct val="125000"/>
                <a:buFont typeface="Arial" charset="0"/>
                <a:buChar char="•"/>
                <a:defRPr sz="1200">
                  <a:solidFill>
                    <a:schemeClr val="tx1"/>
                  </a:solidFill>
                  <a:latin typeface="Tw Cen MT" pitchFamily="32" charset="0"/>
                </a:defRPr>
              </a:lvl4pPr>
              <a:lvl5pPr marL="2057400" indent="-228600" eaLnBrk="0" hangingPunct="0">
                <a:lnSpc>
                  <a:spcPct val="120000"/>
                </a:lnSpc>
                <a:spcBef>
                  <a:spcPts val="375"/>
                </a:spcBef>
                <a:buSzPct val="125000"/>
                <a:buFont typeface="Arial" charset="0"/>
                <a:buChar char="•"/>
                <a:defRPr sz="1200">
                  <a:solidFill>
                    <a:schemeClr val="tx1"/>
                  </a:solidFill>
                  <a:latin typeface="Tw Cen MT" pitchFamily="32" charset="0"/>
                </a:defRPr>
              </a:lvl5pPr>
              <a:lvl6pPr marL="25146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2" charset="0"/>
                </a:defRPr>
              </a:lvl6pPr>
              <a:lvl7pPr marL="29718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2" charset="0"/>
                </a:defRPr>
              </a:lvl7pPr>
              <a:lvl8pPr marL="34290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2" charset="0"/>
                </a:defRPr>
              </a:lvl8pPr>
              <a:lvl9pPr marL="38862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2" charset="0"/>
                </a:defRPr>
              </a:lvl9pPr>
            </a:lstStyle>
            <a:p>
              <a:pPr eaLnBrk="1" hangingPunct="1">
                <a:lnSpc>
                  <a:spcPct val="100000"/>
                </a:lnSpc>
                <a:spcBef>
                  <a:spcPct val="0"/>
                </a:spcBef>
                <a:buSzTx/>
                <a:buFontTx/>
                <a:buNone/>
              </a:pPr>
              <a:r>
                <a:rPr lang="es-AR" altLang="es-AR" dirty="0">
                  <a:latin typeface="Constantia" pitchFamily="18" charset="0"/>
                </a:rPr>
                <a:t>Códigos de instrucción</a:t>
              </a:r>
            </a:p>
          </p:txBody>
        </p:sp>
        <p:sp>
          <p:nvSpPr>
            <p:cNvPr id="13" name="9 CuadroTexto"/>
            <p:cNvSpPr txBox="1">
              <a:spLocks noChangeArrowheads="1"/>
            </p:cNvSpPr>
            <p:nvPr/>
          </p:nvSpPr>
          <p:spPr bwMode="auto">
            <a:xfrm>
              <a:off x="5364813" y="3798332"/>
              <a:ext cx="21602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ts val="750"/>
                </a:spcBef>
                <a:buSzPct val="125000"/>
                <a:buFont typeface="Arial" charset="0"/>
                <a:buChar char="•"/>
                <a:defRPr>
                  <a:solidFill>
                    <a:schemeClr val="tx1"/>
                  </a:solidFill>
                  <a:latin typeface="Tw Cen MT" pitchFamily="32" charset="0"/>
                </a:defRPr>
              </a:lvl1pPr>
              <a:lvl2pPr marL="742950" indent="-285750" eaLnBrk="0" hangingPunct="0">
                <a:lnSpc>
                  <a:spcPct val="120000"/>
                </a:lnSpc>
                <a:spcBef>
                  <a:spcPts val="375"/>
                </a:spcBef>
                <a:buSzPct val="125000"/>
                <a:buFont typeface="Arial" charset="0"/>
                <a:buChar char="•"/>
                <a:defRPr sz="1500">
                  <a:solidFill>
                    <a:schemeClr val="tx1"/>
                  </a:solidFill>
                  <a:latin typeface="Tw Cen MT" pitchFamily="32" charset="0"/>
                </a:defRPr>
              </a:lvl2pPr>
              <a:lvl3pPr marL="1143000" indent="-228600" eaLnBrk="0" hangingPunct="0">
                <a:lnSpc>
                  <a:spcPct val="120000"/>
                </a:lnSpc>
                <a:spcBef>
                  <a:spcPts val="375"/>
                </a:spcBef>
                <a:buSzPct val="125000"/>
                <a:buFont typeface="Arial" charset="0"/>
                <a:buChar char="•"/>
                <a:defRPr sz="1400">
                  <a:solidFill>
                    <a:schemeClr val="tx1"/>
                  </a:solidFill>
                  <a:latin typeface="Tw Cen MT" pitchFamily="32" charset="0"/>
                </a:defRPr>
              </a:lvl3pPr>
              <a:lvl4pPr marL="1600200" indent="-228600" eaLnBrk="0" hangingPunct="0">
                <a:lnSpc>
                  <a:spcPct val="120000"/>
                </a:lnSpc>
                <a:spcBef>
                  <a:spcPts val="375"/>
                </a:spcBef>
                <a:buSzPct val="125000"/>
                <a:buFont typeface="Arial" charset="0"/>
                <a:buChar char="•"/>
                <a:defRPr sz="1200">
                  <a:solidFill>
                    <a:schemeClr val="tx1"/>
                  </a:solidFill>
                  <a:latin typeface="Tw Cen MT" pitchFamily="32" charset="0"/>
                </a:defRPr>
              </a:lvl4pPr>
              <a:lvl5pPr marL="2057400" indent="-228600" eaLnBrk="0" hangingPunct="0">
                <a:lnSpc>
                  <a:spcPct val="120000"/>
                </a:lnSpc>
                <a:spcBef>
                  <a:spcPts val="375"/>
                </a:spcBef>
                <a:buSzPct val="125000"/>
                <a:buFont typeface="Arial" charset="0"/>
                <a:buChar char="•"/>
                <a:defRPr sz="1200">
                  <a:solidFill>
                    <a:schemeClr val="tx1"/>
                  </a:solidFill>
                  <a:latin typeface="Tw Cen MT" pitchFamily="32" charset="0"/>
                </a:defRPr>
              </a:lvl5pPr>
              <a:lvl6pPr marL="25146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2" charset="0"/>
                </a:defRPr>
              </a:lvl6pPr>
              <a:lvl7pPr marL="29718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2" charset="0"/>
                </a:defRPr>
              </a:lvl7pPr>
              <a:lvl8pPr marL="34290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2" charset="0"/>
                </a:defRPr>
              </a:lvl8pPr>
              <a:lvl9pPr marL="38862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2" charset="0"/>
                </a:defRPr>
              </a:lvl9pPr>
            </a:lstStyle>
            <a:p>
              <a:pPr eaLnBrk="1" hangingPunct="1">
                <a:lnSpc>
                  <a:spcPct val="100000"/>
                </a:lnSpc>
                <a:spcBef>
                  <a:spcPct val="0"/>
                </a:spcBef>
                <a:buSzTx/>
                <a:buFontTx/>
                <a:buNone/>
              </a:pPr>
              <a:r>
                <a:rPr lang="es-AR" altLang="es-AR" dirty="0">
                  <a:latin typeface="Constantia" pitchFamily="18" charset="0"/>
                </a:rPr>
                <a:t>Señales de control</a:t>
              </a:r>
            </a:p>
          </p:txBody>
        </p:sp>
        <p:sp>
          <p:nvSpPr>
            <p:cNvPr id="14" name="13 Flecha derecha"/>
            <p:cNvSpPr/>
            <p:nvPr/>
          </p:nvSpPr>
          <p:spPr>
            <a:xfrm>
              <a:off x="1835696" y="4725575"/>
              <a:ext cx="1296744" cy="6477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AR" dirty="0"/>
                <a:t>Datos</a:t>
              </a:r>
            </a:p>
          </p:txBody>
        </p:sp>
        <p:sp>
          <p:nvSpPr>
            <p:cNvPr id="15" name="14 Flecha derecha"/>
            <p:cNvSpPr/>
            <p:nvPr/>
          </p:nvSpPr>
          <p:spPr>
            <a:xfrm>
              <a:off x="6444933" y="4725575"/>
              <a:ext cx="1618947" cy="6477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AR" dirty="0"/>
                <a:t>Resultados</a:t>
              </a:r>
            </a:p>
          </p:txBody>
        </p:sp>
      </p:grpSp>
    </p:spTree>
    <p:extLst>
      <p:ext uri="{BB962C8B-B14F-4D97-AF65-F5344CB8AC3E}">
        <p14:creationId xmlns:p14="http://schemas.microsoft.com/office/powerpoint/2010/main" val="1483779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131840" y="1131590"/>
            <a:ext cx="5760640" cy="3670567"/>
          </a:xfrm>
          <a:noFill/>
        </p:spPr>
      </p:pic>
      <p:sp>
        <p:nvSpPr>
          <p:cNvPr id="2" name="1 Título"/>
          <p:cNvSpPr>
            <a:spLocks noGrp="1"/>
          </p:cNvSpPr>
          <p:nvPr>
            <p:ph type="title"/>
          </p:nvPr>
        </p:nvSpPr>
        <p:spPr>
          <a:xfrm>
            <a:off x="0" y="483518"/>
            <a:ext cx="8229600" cy="742950"/>
          </a:xfrm>
        </p:spPr>
        <p:txBody>
          <a:bodyPr>
            <a:normAutofit fontScale="90000"/>
          </a:bodyPr>
          <a:lstStyle/>
          <a:p>
            <a:r>
              <a:rPr lang="es-AR" dirty="0"/>
              <a:t>Programa</a:t>
            </a:r>
            <a:br>
              <a:rPr lang="es-AR" dirty="0"/>
            </a:br>
            <a:r>
              <a:rPr lang="es-AR" dirty="0"/>
              <a:t>Del Alto nivel al Bajo nivel</a:t>
            </a:r>
          </a:p>
        </p:txBody>
      </p:sp>
      <p:sp>
        <p:nvSpPr>
          <p:cNvPr id="4" name="3 Marcador de pie de página"/>
          <p:cNvSpPr>
            <a:spLocks noGrp="1"/>
          </p:cNvSpPr>
          <p:nvPr>
            <p:ph type="ftr" sz="quarter" idx="11"/>
          </p:nvPr>
        </p:nvSpPr>
        <p:spPr/>
        <p:txBody>
          <a:bodyPr/>
          <a:lstStyle/>
          <a:p>
            <a:r>
              <a:rPr lang="es-ES" dirty="0"/>
              <a:t>Taller de Programación 2018 - Módulo </a:t>
            </a:r>
            <a:r>
              <a:rPr lang="es-ES" dirty="0" err="1"/>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15</a:t>
            </a:fld>
            <a:endParaRPr lang="es-ES"/>
          </a:p>
        </p:txBody>
      </p:sp>
      <p:sp>
        <p:nvSpPr>
          <p:cNvPr id="6" name="7 Rectángulo">
            <a:extLst>
              <a:ext uri="{FF2B5EF4-FFF2-40B4-BE49-F238E27FC236}">
                <a16:creationId xmlns:a16="http://schemas.microsoft.com/office/drawing/2014/main" id="{223FDB6C-0F4D-4BD2-9FF1-3E06BDBBF31A}"/>
              </a:ext>
            </a:extLst>
          </p:cNvPr>
          <p:cNvSpPr/>
          <p:nvPr/>
        </p:nvSpPr>
        <p:spPr>
          <a:xfrm>
            <a:off x="251520" y="3723878"/>
            <a:ext cx="3816424" cy="1200329"/>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defRPr/>
            </a:pPr>
            <a:r>
              <a:rPr lang="es-AR" altLang="es-AR" dirty="0">
                <a:solidFill>
                  <a:schemeClr val="bg1"/>
                </a:solidFill>
              </a:rPr>
              <a:t>Se  llaman  </a:t>
            </a:r>
            <a:r>
              <a:rPr lang="es-AR" altLang="es-AR" u="sng" dirty="0">
                <a:solidFill>
                  <a:schemeClr val="bg1"/>
                </a:solidFill>
              </a:rPr>
              <a:t>ensambladores</a:t>
            </a:r>
            <a:r>
              <a:rPr lang="es-AR" altLang="es-AR" dirty="0">
                <a:solidFill>
                  <a:schemeClr val="bg1"/>
                </a:solidFill>
              </a:rPr>
              <a:t>  a  los  programas  encargados  de traducir   los   programas   escritos   en   mnemónico a lenguaje binario.</a:t>
            </a:r>
          </a:p>
        </p:txBody>
      </p:sp>
    </p:spTree>
    <p:extLst>
      <p:ext uri="{BB962C8B-B14F-4D97-AF65-F5344CB8AC3E}">
        <p14:creationId xmlns:p14="http://schemas.microsoft.com/office/powerpoint/2010/main" val="3968068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25623" y="524559"/>
            <a:ext cx="8229600" cy="742950"/>
          </a:xfrm>
        </p:spPr>
        <p:txBody>
          <a:bodyPr>
            <a:normAutofit fontScale="90000"/>
          </a:bodyPr>
          <a:lstStyle/>
          <a:p>
            <a:r>
              <a:rPr lang="es-AR" dirty="0"/>
              <a:t>Programa</a:t>
            </a:r>
            <a:br>
              <a:rPr lang="es-AR" dirty="0"/>
            </a:br>
            <a:r>
              <a:rPr lang="es-AR" dirty="0"/>
              <a:t>Del Alto nivel al Bajo nivel</a:t>
            </a:r>
          </a:p>
        </p:txBody>
      </p:sp>
      <p:sp>
        <p:nvSpPr>
          <p:cNvPr id="4" name="3 Marcador de pie de página"/>
          <p:cNvSpPr>
            <a:spLocks noGrp="1"/>
          </p:cNvSpPr>
          <p:nvPr>
            <p:ph type="ftr" sz="quarter" idx="11"/>
          </p:nvPr>
        </p:nvSpPr>
        <p:spPr/>
        <p:txBody>
          <a:bodyPr/>
          <a:lstStyle/>
          <a:p>
            <a:r>
              <a:rPr lang="es-ES" dirty="0"/>
              <a:t>Taller de Programación 2018 - Módulo </a:t>
            </a:r>
            <a:r>
              <a:rPr lang="es-ES" dirty="0" err="1"/>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16</a:t>
            </a:fld>
            <a:endParaRPr lang="es-ES" dirty="0"/>
          </a:p>
        </p:txBody>
      </p:sp>
      <p:pic>
        <p:nvPicPr>
          <p:cNvPr id="7" name="Picture 2"/>
          <p:cNvPicPr>
            <a:picLocks noChangeAspect="1" noChangeArrowheads="1"/>
          </p:cNvPicPr>
          <p:nvPr/>
        </p:nvPicPr>
        <p:blipFill>
          <a:blip r:embed="rId2"/>
          <a:srcRect/>
          <a:stretch>
            <a:fillRect/>
          </a:stretch>
        </p:blipFill>
        <p:spPr bwMode="auto">
          <a:xfrm>
            <a:off x="1043608" y="1491630"/>
            <a:ext cx="7148195" cy="34224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52548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ES" dirty="0"/>
              <a:t>Taller de Programación 2018 - Módulo </a:t>
            </a:r>
            <a:r>
              <a:rPr lang="es-ES" dirty="0" err="1"/>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17</a:t>
            </a:fld>
            <a:endParaRPr lang="es-ES" dirty="0"/>
          </a:p>
        </p:txBody>
      </p:sp>
      <p:sp>
        <p:nvSpPr>
          <p:cNvPr id="8" name="7 Rectángulo"/>
          <p:cNvSpPr/>
          <p:nvPr/>
        </p:nvSpPr>
        <p:spPr>
          <a:xfrm>
            <a:off x="323528" y="5380672"/>
            <a:ext cx="4572000" cy="1323439"/>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pPr algn="just">
              <a:defRPr/>
            </a:pPr>
            <a:r>
              <a:rPr lang="es-AR" altLang="es-AR" sz="2000" b="1" dirty="0">
                <a:solidFill>
                  <a:schemeClr val="tx1"/>
                </a:solidFill>
                <a:latin typeface="Tw Cen MT" pitchFamily="34" charset="0"/>
              </a:rPr>
              <a:t>Se  llaman  </a:t>
            </a:r>
            <a:r>
              <a:rPr lang="es-AR" altLang="es-AR" sz="2000" b="1" u="sng" dirty="0">
                <a:solidFill>
                  <a:schemeClr val="tx1"/>
                </a:solidFill>
                <a:latin typeface="Tw Cen MT" pitchFamily="34" charset="0"/>
              </a:rPr>
              <a:t>ensambladores</a:t>
            </a:r>
            <a:r>
              <a:rPr lang="es-AR" altLang="es-AR" sz="2000" b="1" dirty="0">
                <a:solidFill>
                  <a:schemeClr val="tx1"/>
                </a:solidFill>
                <a:latin typeface="Tw Cen MT" pitchFamily="34" charset="0"/>
              </a:rPr>
              <a:t>  a  los  programas  encargados  de traducir   los   programas   escritos   en   mnemónico a lenguaje binario.</a:t>
            </a:r>
          </a:p>
        </p:txBody>
      </p:sp>
      <p:sp>
        <p:nvSpPr>
          <p:cNvPr id="10" name="1 Título"/>
          <p:cNvSpPr>
            <a:spLocks noGrp="1"/>
          </p:cNvSpPr>
          <p:nvPr>
            <p:ph type="title"/>
          </p:nvPr>
        </p:nvSpPr>
        <p:spPr/>
        <p:txBody>
          <a:bodyPr>
            <a:normAutofit/>
          </a:bodyPr>
          <a:lstStyle/>
          <a:p>
            <a:pPr eaLnBrk="1" hangingPunct="1">
              <a:defRPr/>
            </a:pPr>
            <a:r>
              <a:rPr lang="es-AR" sz="3200" dirty="0"/>
              <a:t>Programación Bajo Nivel - Características</a:t>
            </a:r>
          </a:p>
        </p:txBody>
      </p:sp>
      <p:sp>
        <p:nvSpPr>
          <p:cNvPr id="12" name="2 Marcador de contenido"/>
          <p:cNvSpPr txBox="1">
            <a:spLocks noGrp="1"/>
          </p:cNvSpPr>
          <p:nvPr>
            <p:ph idx="1"/>
          </p:nvPr>
        </p:nvSpPr>
        <p:spPr/>
        <p:txBody>
          <a:bodyPr/>
          <a:lstStyle/>
          <a:p>
            <a:pPr algn="just" eaLnBrk="1" hangingPunct="1"/>
            <a:r>
              <a:rPr lang="es-AR" altLang="es-AR" sz="2000" dirty="0">
                <a:latin typeface="Calibri" panose="020F0502020204030204" pitchFamily="34" charset="0"/>
                <a:cs typeface="Calibri" panose="020F0502020204030204" pitchFamily="34" charset="0"/>
              </a:rPr>
              <a:t>Los lenguajes de programación de bajo nivel </a:t>
            </a:r>
            <a:r>
              <a:rPr lang="es-AR" altLang="es-AR" sz="2000" b="1" dirty="0">
                <a:latin typeface="Calibri" panose="020F0502020204030204" pitchFamily="34" charset="0"/>
                <a:cs typeface="Calibri" panose="020F0502020204030204" pitchFamily="34" charset="0"/>
              </a:rPr>
              <a:t>son dependientes de la CPU</a:t>
            </a:r>
            <a:r>
              <a:rPr lang="es-AR" altLang="es-AR" sz="2000" dirty="0">
                <a:latin typeface="Calibri" panose="020F0502020204030204" pitchFamily="34" charset="0"/>
                <a:cs typeface="Calibri" panose="020F0502020204030204" pitchFamily="34" charset="0"/>
              </a:rPr>
              <a:t>, están hechos a  medida  del  hardware de  la  misma  y  por  lo  tanto  aprovecha  al  máximo  sus características.</a:t>
            </a:r>
          </a:p>
          <a:p>
            <a:pPr algn="just" eaLnBrk="1" hangingPunct="1"/>
            <a:endParaRPr lang="es-AR" altLang="es-AR" sz="2000" dirty="0">
              <a:latin typeface="Calibri" panose="020F0502020204030204" pitchFamily="34" charset="0"/>
              <a:cs typeface="Calibri" panose="020F0502020204030204" pitchFamily="34" charset="0"/>
            </a:endParaRPr>
          </a:p>
          <a:p>
            <a:pPr algn="just" eaLnBrk="1" hangingPunct="1"/>
            <a:r>
              <a:rPr lang="es-AR" altLang="es-AR" sz="2000" dirty="0">
                <a:latin typeface="Calibri" panose="020F0502020204030204" pitchFamily="34" charset="0"/>
                <a:cs typeface="Calibri" panose="020F0502020204030204" pitchFamily="34" charset="0"/>
              </a:rPr>
              <a:t>El fabricante  del  microcontrolador le  asigna   un   nombre   propio   denominado “mnemónico” a  cada  byte  que representa  una </a:t>
            </a:r>
            <a:r>
              <a:rPr lang="es-AR" altLang="es-AR" sz="2000" b="1" dirty="0">
                <a:latin typeface="Calibri" panose="020F0502020204030204" pitchFamily="34" charset="0"/>
                <a:cs typeface="Calibri" panose="020F0502020204030204" pitchFamily="34" charset="0"/>
              </a:rPr>
              <a:t>instrucción   en   lenguaje  de  máquina</a:t>
            </a:r>
            <a:r>
              <a:rPr lang="es-AR" altLang="es-AR" sz="2000" dirty="0">
                <a:latin typeface="Calibri" panose="020F0502020204030204" pitchFamily="34" charset="0"/>
                <a:cs typeface="Calibri" panose="020F0502020204030204" pitchFamily="34" charset="0"/>
              </a:rPr>
              <a:t>. Este  nombre mnemotécnico es una palabra corta o abreviatura que trata de que su lectura implique el  entendimiento  de  la  acción  que  realiza. Ejemplo </a:t>
            </a:r>
            <a:r>
              <a:rPr lang="es-AR" altLang="es-AR" sz="2000" b="1" dirty="0">
                <a:latin typeface="Calibri" panose="020F0502020204030204" pitchFamily="34" charset="0"/>
                <a:cs typeface="Calibri" panose="020F0502020204030204" pitchFamily="34" charset="0"/>
              </a:rPr>
              <a:t>DEC</a:t>
            </a:r>
            <a:r>
              <a:rPr lang="es-AR" altLang="es-AR" sz="2000" dirty="0">
                <a:latin typeface="Calibri" panose="020F0502020204030204" pitchFamily="34" charset="0"/>
                <a:cs typeface="Calibri" panose="020F0502020204030204" pitchFamily="34" charset="0"/>
              </a:rPr>
              <a:t> es </a:t>
            </a:r>
            <a:r>
              <a:rPr lang="es-AR" altLang="es-AR" sz="2000" dirty="0" err="1">
                <a:latin typeface="Calibri" panose="020F0502020204030204" pitchFamily="34" charset="0"/>
                <a:cs typeface="Calibri" panose="020F0502020204030204" pitchFamily="34" charset="0"/>
              </a:rPr>
              <a:t>decrementar</a:t>
            </a:r>
            <a:r>
              <a:rPr lang="es-AR" altLang="es-AR" sz="2000" dirty="0">
                <a:latin typeface="Calibri" panose="020F0502020204030204" pitchFamily="34" charset="0"/>
                <a:cs typeface="Calibri" panose="020F0502020204030204" pitchFamily="34" charset="0"/>
              </a:rPr>
              <a:t>, </a:t>
            </a:r>
            <a:r>
              <a:rPr lang="es-AR" altLang="es-AR" sz="2000" b="1" dirty="0">
                <a:latin typeface="Calibri" panose="020F0502020204030204" pitchFamily="34" charset="0"/>
                <a:cs typeface="Calibri" panose="020F0502020204030204" pitchFamily="34" charset="0"/>
              </a:rPr>
              <a:t>INC</a:t>
            </a:r>
            <a:r>
              <a:rPr lang="es-AR" altLang="es-AR" sz="2000" dirty="0">
                <a:latin typeface="Calibri" panose="020F0502020204030204" pitchFamily="34" charset="0"/>
                <a:cs typeface="Calibri" panose="020F0502020204030204" pitchFamily="34" charset="0"/>
              </a:rPr>
              <a:t> incrementar.</a:t>
            </a:r>
          </a:p>
        </p:txBody>
      </p:sp>
    </p:spTree>
    <p:extLst>
      <p:ext uri="{BB962C8B-B14F-4D97-AF65-F5344CB8AC3E}">
        <p14:creationId xmlns:p14="http://schemas.microsoft.com/office/powerpoint/2010/main" val="713852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ES" dirty="0"/>
              <a:t>Taller de Programación 2018 - Módulo </a:t>
            </a:r>
            <a:r>
              <a:rPr lang="es-ES" dirty="0" err="1"/>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18</a:t>
            </a:fld>
            <a:endParaRPr lang="es-ES" dirty="0"/>
          </a:p>
        </p:txBody>
      </p:sp>
      <p:sp>
        <p:nvSpPr>
          <p:cNvPr id="8" name="7 Rectángulo"/>
          <p:cNvSpPr/>
          <p:nvPr/>
        </p:nvSpPr>
        <p:spPr>
          <a:xfrm>
            <a:off x="323528" y="5380672"/>
            <a:ext cx="4572000" cy="1323439"/>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pPr algn="just">
              <a:defRPr/>
            </a:pPr>
            <a:r>
              <a:rPr lang="es-AR" altLang="es-AR" sz="2000" b="1" dirty="0">
                <a:solidFill>
                  <a:schemeClr val="tx1"/>
                </a:solidFill>
                <a:latin typeface="Tw Cen MT" pitchFamily="34" charset="0"/>
              </a:rPr>
              <a:t>Se  llaman  </a:t>
            </a:r>
            <a:r>
              <a:rPr lang="es-AR" altLang="es-AR" sz="2000" b="1" u="sng" dirty="0">
                <a:solidFill>
                  <a:schemeClr val="tx1"/>
                </a:solidFill>
                <a:latin typeface="Tw Cen MT" pitchFamily="34" charset="0"/>
              </a:rPr>
              <a:t>ensambladores</a:t>
            </a:r>
            <a:r>
              <a:rPr lang="es-AR" altLang="es-AR" sz="2000" b="1" dirty="0">
                <a:solidFill>
                  <a:schemeClr val="tx1"/>
                </a:solidFill>
                <a:latin typeface="Tw Cen MT" pitchFamily="34" charset="0"/>
              </a:rPr>
              <a:t>  a  los  programas  encargados  de traducir   los   programas   escritos   en   mnemónico a lenguaje binario.</a:t>
            </a:r>
          </a:p>
        </p:txBody>
      </p:sp>
      <p:sp>
        <p:nvSpPr>
          <p:cNvPr id="10" name="1 Título"/>
          <p:cNvSpPr>
            <a:spLocks noGrp="1"/>
          </p:cNvSpPr>
          <p:nvPr>
            <p:ph type="title"/>
          </p:nvPr>
        </p:nvSpPr>
        <p:spPr/>
        <p:txBody>
          <a:bodyPr>
            <a:normAutofit/>
          </a:bodyPr>
          <a:lstStyle/>
          <a:p>
            <a:pPr eaLnBrk="1" hangingPunct="1">
              <a:defRPr/>
            </a:pPr>
            <a:r>
              <a:rPr lang="es-AR" sz="3200" dirty="0"/>
              <a:t>Programación Bajo Nivel - Características</a:t>
            </a:r>
          </a:p>
        </p:txBody>
      </p:sp>
      <p:sp>
        <p:nvSpPr>
          <p:cNvPr id="12" name="2 Marcador de contenido"/>
          <p:cNvSpPr txBox="1">
            <a:spLocks noGrp="1"/>
          </p:cNvSpPr>
          <p:nvPr>
            <p:ph idx="1"/>
          </p:nvPr>
        </p:nvSpPr>
        <p:spPr/>
        <p:txBody>
          <a:bodyPr/>
          <a:lstStyle/>
          <a:p>
            <a:pPr algn="just"/>
            <a:r>
              <a:rPr lang="es-AR" altLang="es-AR" sz="2000" dirty="0">
                <a:latin typeface="Calibri" panose="020F0502020204030204" pitchFamily="34" charset="0"/>
                <a:cs typeface="Calibri" panose="020F0502020204030204" pitchFamily="34" charset="0"/>
              </a:rPr>
              <a:t>El programa escrito en lenguaje ensamblador es de </a:t>
            </a:r>
            <a:r>
              <a:rPr lang="es-AR" altLang="es-AR" sz="2000" b="1" dirty="0">
                <a:latin typeface="Calibri" panose="020F0502020204030204" pitchFamily="34" charset="0"/>
                <a:cs typeface="Calibri" panose="020F0502020204030204" pitchFamily="34" charset="0"/>
              </a:rPr>
              <a:t>difícil lectura </a:t>
            </a:r>
            <a:r>
              <a:rPr lang="es-AR" altLang="es-AR" sz="2000" dirty="0">
                <a:latin typeface="Calibri" panose="020F0502020204030204" pitchFamily="34" charset="0"/>
                <a:cs typeface="Calibri" panose="020F0502020204030204" pitchFamily="34" charset="0"/>
              </a:rPr>
              <a:t>ya que su estructura se acerca al lenguaje máquina.</a:t>
            </a:r>
          </a:p>
          <a:p>
            <a:pPr algn="just"/>
            <a:r>
              <a:rPr lang="es-AR" altLang="es-AR" sz="2000" dirty="0">
                <a:latin typeface="Calibri" panose="020F0502020204030204" pitchFamily="34" charset="0"/>
                <a:cs typeface="Calibri" panose="020F0502020204030204" pitchFamily="34" charset="0"/>
              </a:rPr>
              <a:t>El lenguaje ensamblador es </a:t>
            </a:r>
            <a:r>
              <a:rPr lang="es-AR" altLang="es-AR" sz="2000" b="1" dirty="0">
                <a:latin typeface="Calibri" panose="020F0502020204030204" pitchFamily="34" charset="0"/>
                <a:cs typeface="Calibri" panose="020F0502020204030204" pitchFamily="34" charset="0"/>
              </a:rPr>
              <a:t>difícilmente portable</a:t>
            </a:r>
            <a:r>
              <a:rPr lang="es-AR" altLang="es-AR" sz="2000" dirty="0">
                <a:latin typeface="Calibri" panose="020F0502020204030204" pitchFamily="34" charset="0"/>
                <a:cs typeface="Calibri" panose="020F0502020204030204" pitchFamily="34" charset="0"/>
              </a:rPr>
              <a:t>, es decir, un código escrito para un microcontrolador, puede requerir modificación, para poder ser usado en  otra  máquina  distinta  del mismo  fabricante.  Al  cambiar  de  fabricante  es necesario reescribirlo completamente.</a:t>
            </a:r>
          </a:p>
          <a:p>
            <a:pPr algn="just"/>
            <a:r>
              <a:rPr lang="es-AR" altLang="es-AR" sz="2000" dirty="0">
                <a:latin typeface="Calibri" panose="020F0502020204030204" pitchFamily="34" charset="0"/>
                <a:cs typeface="Calibri" panose="020F0502020204030204" pitchFamily="34" charset="0"/>
              </a:rPr>
              <a:t>Los programas creados por un  programador experto en lenguaje ensamblador  </a:t>
            </a:r>
            <a:r>
              <a:rPr lang="es-AR" altLang="es-AR" sz="2000" b="1" dirty="0">
                <a:latin typeface="Calibri" panose="020F0502020204030204" pitchFamily="34" charset="0"/>
                <a:cs typeface="Calibri" panose="020F0502020204030204" pitchFamily="34" charset="0"/>
              </a:rPr>
              <a:t>son  generalmente  mucho  más  rápidos  </a:t>
            </a:r>
            <a:r>
              <a:rPr lang="es-AR" altLang="es-AR" sz="2000" dirty="0">
                <a:latin typeface="Calibri" panose="020F0502020204030204" pitchFamily="34" charset="0"/>
                <a:cs typeface="Calibri" panose="020F0502020204030204" pitchFamily="34" charset="0"/>
              </a:rPr>
              <a:t>y  consumen  menos recursos  del  sistema  (memoria  de  datos  y  memoria  de  programa)  que  el programa equivalente proveniente de un lenguaje de alto nivel. </a:t>
            </a:r>
          </a:p>
        </p:txBody>
      </p:sp>
    </p:spTree>
    <p:extLst>
      <p:ext uri="{BB962C8B-B14F-4D97-AF65-F5344CB8AC3E}">
        <p14:creationId xmlns:p14="http://schemas.microsoft.com/office/powerpoint/2010/main" val="3789865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ES" dirty="0"/>
              <a:t>Taller de Programación 2018 - Módulo </a:t>
            </a:r>
            <a:r>
              <a:rPr lang="es-ES" dirty="0" err="1"/>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19</a:t>
            </a:fld>
            <a:endParaRPr lang="es-ES" dirty="0"/>
          </a:p>
        </p:txBody>
      </p:sp>
      <p:sp>
        <p:nvSpPr>
          <p:cNvPr id="8" name="7 Rectángulo"/>
          <p:cNvSpPr/>
          <p:nvPr/>
        </p:nvSpPr>
        <p:spPr>
          <a:xfrm>
            <a:off x="323528" y="5380672"/>
            <a:ext cx="4572000" cy="1323439"/>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pPr algn="just">
              <a:defRPr/>
            </a:pPr>
            <a:r>
              <a:rPr lang="es-AR" altLang="es-AR" sz="2000" b="1" dirty="0">
                <a:solidFill>
                  <a:schemeClr val="tx1"/>
                </a:solidFill>
                <a:latin typeface="Tw Cen MT" pitchFamily="34" charset="0"/>
              </a:rPr>
              <a:t>Se  llaman  </a:t>
            </a:r>
            <a:r>
              <a:rPr lang="es-AR" altLang="es-AR" sz="2000" b="1" u="sng" dirty="0">
                <a:solidFill>
                  <a:schemeClr val="tx1"/>
                </a:solidFill>
                <a:latin typeface="Tw Cen MT" pitchFamily="34" charset="0"/>
              </a:rPr>
              <a:t>ensambladores</a:t>
            </a:r>
            <a:r>
              <a:rPr lang="es-AR" altLang="es-AR" sz="2000" b="1" dirty="0">
                <a:solidFill>
                  <a:schemeClr val="tx1"/>
                </a:solidFill>
                <a:latin typeface="Tw Cen MT" pitchFamily="34" charset="0"/>
              </a:rPr>
              <a:t>  a  los  programas  encargados  de traducir   los   programas   escritos   en   mnemónico a lenguaje binario.</a:t>
            </a:r>
          </a:p>
        </p:txBody>
      </p:sp>
      <p:sp>
        <p:nvSpPr>
          <p:cNvPr id="10" name="1 Título"/>
          <p:cNvSpPr>
            <a:spLocks noGrp="1"/>
          </p:cNvSpPr>
          <p:nvPr>
            <p:ph type="title"/>
          </p:nvPr>
        </p:nvSpPr>
        <p:spPr/>
        <p:txBody>
          <a:bodyPr>
            <a:normAutofit/>
          </a:bodyPr>
          <a:lstStyle/>
          <a:p>
            <a:pPr eaLnBrk="1" hangingPunct="1">
              <a:defRPr/>
            </a:pPr>
            <a:r>
              <a:rPr lang="es-AR" sz="3200" dirty="0"/>
              <a:t>Programación Bajo Nivel - Características</a:t>
            </a:r>
          </a:p>
        </p:txBody>
      </p:sp>
      <p:sp>
        <p:nvSpPr>
          <p:cNvPr id="12" name="2 Marcador de contenido"/>
          <p:cNvSpPr txBox="1">
            <a:spLocks noGrp="1"/>
          </p:cNvSpPr>
          <p:nvPr>
            <p:ph idx="1"/>
          </p:nvPr>
        </p:nvSpPr>
        <p:spPr/>
        <p:txBody>
          <a:bodyPr/>
          <a:lstStyle/>
          <a:p>
            <a:pPr algn="just"/>
            <a:r>
              <a:rPr lang="es-AR" altLang="es-AR" sz="2000" dirty="0">
                <a:latin typeface="Calibri" panose="020F0502020204030204" pitchFamily="34" charset="0"/>
                <a:cs typeface="Calibri" panose="020F0502020204030204" pitchFamily="34" charset="0"/>
              </a:rPr>
              <a:t>Al </a:t>
            </a:r>
            <a:r>
              <a:rPr lang="es-AR" altLang="es-AR" sz="2000" b="1" dirty="0">
                <a:latin typeface="Calibri" panose="020F0502020204030204" pitchFamily="34" charset="0"/>
                <a:cs typeface="Calibri" panose="020F0502020204030204" pitchFamily="34" charset="0"/>
              </a:rPr>
              <a:t>programar cuidadosamente </a:t>
            </a:r>
            <a:r>
              <a:rPr lang="es-AR" altLang="es-AR" sz="2000" dirty="0">
                <a:latin typeface="Calibri" panose="020F0502020204030204" pitchFamily="34" charset="0"/>
                <a:cs typeface="Calibri" panose="020F0502020204030204" pitchFamily="34" charset="0"/>
              </a:rPr>
              <a:t>en lenguaje ensamblador se pueden crear programas que se ejecutan más rápidamente y ocupan menos espacio que con lenguajes de alto nivel.</a:t>
            </a:r>
          </a:p>
          <a:p>
            <a:pPr algn="just"/>
            <a:r>
              <a:rPr lang="es-AR" altLang="es-AR" sz="2000" dirty="0">
                <a:latin typeface="Calibri" panose="020F0502020204030204" pitchFamily="34" charset="0"/>
                <a:cs typeface="Calibri" panose="020F0502020204030204" pitchFamily="34" charset="0"/>
              </a:rPr>
              <a:t>Con  el  lenguaje  ensamblador  </a:t>
            </a:r>
            <a:r>
              <a:rPr lang="es-AR" altLang="es-AR" sz="2000" b="1" dirty="0">
                <a:latin typeface="Calibri" panose="020F0502020204030204" pitchFamily="34" charset="0"/>
                <a:cs typeface="Calibri" panose="020F0502020204030204" pitchFamily="34" charset="0"/>
              </a:rPr>
              <a:t>se  tiene  un  control  muy  preciso  de  las  tareas realizadas  por  un microprocesador </a:t>
            </a:r>
            <a:r>
              <a:rPr lang="es-AR" altLang="es-AR" sz="2000" dirty="0">
                <a:latin typeface="Calibri" panose="020F0502020204030204" pitchFamily="34" charset="0"/>
                <a:cs typeface="Calibri" panose="020F0502020204030204" pitchFamily="34" charset="0"/>
              </a:rPr>
              <a:t>ya que en  el lenguaje  ensamblador  se  dispone  de instrucciones   del   CPU   que   generalmente   no   están   disponibles   en   los lenguajes de alto nivel. </a:t>
            </a:r>
          </a:p>
          <a:p>
            <a:pPr algn="just"/>
            <a:r>
              <a:rPr lang="es-AR" altLang="es-AR" sz="2000" dirty="0">
                <a:latin typeface="Calibri" panose="020F0502020204030204" pitchFamily="34" charset="0"/>
                <a:cs typeface="Calibri" panose="020F0502020204030204" pitchFamily="34" charset="0"/>
              </a:rPr>
              <a:t>Se </a:t>
            </a:r>
            <a:r>
              <a:rPr lang="es-AR" altLang="es-AR" sz="2000" b="1" dirty="0">
                <a:latin typeface="Calibri" panose="020F0502020204030204" pitchFamily="34" charset="0"/>
                <a:cs typeface="Calibri" panose="020F0502020204030204" pitchFamily="34" charset="0"/>
              </a:rPr>
              <a:t>puede controlar el tiempo en que tarda una rutina </a:t>
            </a:r>
            <a:r>
              <a:rPr lang="es-AR" altLang="es-AR" sz="2000" dirty="0">
                <a:latin typeface="Calibri" panose="020F0502020204030204" pitchFamily="34" charset="0"/>
                <a:cs typeface="Calibri" panose="020F0502020204030204" pitchFamily="34" charset="0"/>
              </a:rPr>
              <a:t>en ejecutarse, e impedir que se interrumpa durante su ejecución</a:t>
            </a:r>
          </a:p>
        </p:txBody>
      </p:sp>
    </p:spTree>
    <p:extLst>
      <p:ext uri="{BB962C8B-B14F-4D97-AF65-F5344CB8AC3E}">
        <p14:creationId xmlns:p14="http://schemas.microsoft.com/office/powerpoint/2010/main" val="2739697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Conceptos generales de arquitectura de computadoras</a:t>
            </a:r>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2</a:t>
            </a:fld>
            <a:endParaRPr lang="es-ES"/>
          </a:p>
        </p:txBody>
      </p:sp>
    </p:spTree>
    <p:extLst>
      <p:ext uri="{BB962C8B-B14F-4D97-AF65-F5344CB8AC3E}">
        <p14:creationId xmlns:p14="http://schemas.microsoft.com/office/powerpoint/2010/main" val="642684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ES" dirty="0"/>
              <a:t>Taller de Programación 2018 - Módulo </a:t>
            </a:r>
            <a:r>
              <a:rPr lang="es-ES" dirty="0" err="1"/>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20</a:t>
            </a:fld>
            <a:endParaRPr lang="es-ES" dirty="0"/>
          </a:p>
        </p:txBody>
      </p:sp>
      <p:sp>
        <p:nvSpPr>
          <p:cNvPr id="10" name="1 Título"/>
          <p:cNvSpPr>
            <a:spLocks noGrp="1"/>
          </p:cNvSpPr>
          <p:nvPr>
            <p:ph type="title"/>
          </p:nvPr>
        </p:nvSpPr>
        <p:spPr>
          <a:xfrm>
            <a:off x="0" y="699542"/>
            <a:ext cx="3203848" cy="1800200"/>
          </a:xfrm>
        </p:spPr>
        <p:txBody>
          <a:bodyPr>
            <a:normAutofit/>
          </a:bodyPr>
          <a:lstStyle/>
          <a:p>
            <a:pPr eaLnBrk="1" hangingPunct="1">
              <a:defRPr/>
            </a:pPr>
            <a:r>
              <a:rPr lang="es-AR" sz="3200" dirty="0"/>
              <a:t>8088 – </a:t>
            </a:r>
            <a:br>
              <a:rPr lang="es-AR" sz="3200" dirty="0"/>
            </a:br>
            <a:r>
              <a:rPr lang="es-AR" sz="3200" dirty="0"/>
              <a:t>Conexión entre los componentes</a:t>
            </a:r>
          </a:p>
        </p:txBody>
      </p:sp>
      <p:pic>
        <p:nvPicPr>
          <p:cNvPr id="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1840" y="339502"/>
            <a:ext cx="5928288" cy="4657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1736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ES" dirty="0"/>
              <a:t>Taller de Programación 2018 - Módulo </a:t>
            </a:r>
            <a:r>
              <a:rPr lang="es-ES" dirty="0" err="1"/>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21</a:t>
            </a:fld>
            <a:endParaRPr lang="es-ES" dirty="0"/>
          </a:p>
        </p:txBody>
      </p:sp>
      <p:sp>
        <p:nvSpPr>
          <p:cNvPr id="10" name="1 Título"/>
          <p:cNvSpPr>
            <a:spLocks noGrp="1"/>
          </p:cNvSpPr>
          <p:nvPr>
            <p:ph type="title"/>
          </p:nvPr>
        </p:nvSpPr>
        <p:spPr>
          <a:xfrm>
            <a:off x="0" y="699542"/>
            <a:ext cx="3203848" cy="1800200"/>
          </a:xfrm>
        </p:spPr>
        <p:txBody>
          <a:bodyPr>
            <a:normAutofit/>
          </a:bodyPr>
          <a:lstStyle/>
          <a:p>
            <a:pPr eaLnBrk="1" hangingPunct="1">
              <a:defRPr/>
            </a:pPr>
            <a:r>
              <a:rPr lang="es-AR" sz="3200" dirty="0"/>
              <a:t>8088 – </a:t>
            </a:r>
            <a:br>
              <a:rPr lang="es-AR" sz="3200" dirty="0"/>
            </a:br>
            <a:r>
              <a:rPr lang="es-AR" sz="3200" dirty="0"/>
              <a:t>Conexión entre los componentes</a:t>
            </a:r>
          </a:p>
        </p:txBody>
      </p:sp>
      <p:pic>
        <p:nvPicPr>
          <p:cNvPr id="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1840" y="339502"/>
            <a:ext cx="5928288" cy="4657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2 CuadroTexto">
            <a:extLst>
              <a:ext uri="{FF2B5EF4-FFF2-40B4-BE49-F238E27FC236}">
                <a16:creationId xmlns:a16="http://schemas.microsoft.com/office/drawing/2014/main" id="{7F7C94E8-E8E4-46B0-8EF7-29F1E7335EB2}"/>
              </a:ext>
            </a:extLst>
          </p:cNvPr>
          <p:cNvSpPr txBox="1"/>
          <p:nvPr/>
        </p:nvSpPr>
        <p:spPr>
          <a:xfrm>
            <a:off x="206854" y="3240437"/>
            <a:ext cx="2718133" cy="1015663"/>
          </a:xfrm>
          <a:prstGeom prst="rect">
            <a:avLst/>
          </a:prstGeom>
          <a:solidFill>
            <a:schemeClr val="tx2">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AR" sz="1200" dirty="0"/>
              <a:t>Enlace a una implementación nueva:</a:t>
            </a:r>
          </a:p>
          <a:p>
            <a:endParaRPr lang="es-AR" sz="1200" dirty="0"/>
          </a:p>
          <a:p>
            <a:r>
              <a:rPr lang="es-AR" sz="1200" dirty="0">
                <a:hlinkClick r:id="rId3"/>
              </a:rPr>
              <a:t>http://facundoq.github.io/unlp/vonsim/assets/index.html?url=samples/sample.asm</a:t>
            </a:r>
            <a:r>
              <a:rPr lang="es-AR" sz="1200" dirty="0"/>
              <a:t> </a:t>
            </a:r>
          </a:p>
        </p:txBody>
      </p:sp>
    </p:spTree>
    <p:extLst>
      <p:ext uri="{BB962C8B-B14F-4D97-AF65-F5344CB8AC3E}">
        <p14:creationId xmlns:p14="http://schemas.microsoft.com/office/powerpoint/2010/main" val="3928164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ES" dirty="0"/>
              <a:t>Taller de Programación 2018 - Módulo </a:t>
            </a:r>
            <a:r>
              <a:rPr lang="es-ES" dirty="0" err="1"/>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22</a:t>
            </a:fld>
            <a:endParaRPr lang="es-ES" dirty="0"/>
          </a:p>
        </p:txBody>
      </p:sp>
      <p:sp>
        <p:nvSpPr>
          <p:cNvPr id="10" name="1 Título"/>
          <p:cNvSpPr>
            <a:spLocks noGrp="1"/>
          </p:cNvSpPr>
          <p:nvPr>
            <p:ph type="title"/>
          </p:nvPr>
        </p:nvSpPr>
        <p:spPr>
          <a:xfrm>
            <a:off x="70992" y="123478"/>
            <a:ext cx="9073008" cy="936104"/>
          </a:xfrm>
        </p:spPr>
        <p:txBody>
          <a:bodyPr>
            <a:normAutofit/>
          </a:bodyPr>
          <a:lstStyle/>
          <a:p>
            <a:pPr eaLnBrk="1" hangingPunct="1">
              <a:defRPr/>
            </a:pPr>
            <a:r>
              <a:rPr lang="es-AR" sz="3200" dirty="0" err="1"/>
              <a:t>Assembler</a:t>
            </a:r>
            <a:r>
              <a:rPr lang="es-AR" sz="3200" dirty="0"/>
              <a:t> 8088 –  Elementos</a:t>
            </a:r>
          </a:p>
        </p:txBody>
      </p:sp>
      <p:sp>
        <p:nvSpPr>
          <p:cNvPr id="11" name="5 Rectángulo"/>
          <p:cNvSpPr>
            <a:spLocks noGrp="1" noChangeArrowheads="1"/>
          </p:cNvSpPr>
          <p:nvPr>
            <p:ph idx="1"/>
          </p:nvPr>
        </p:nvSpPr>
        <p:spPr bwMode="auto">
          <a:xfrm>
            <a:off x="179512" y="771550"/>
            <a:ext cx="8856984"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FontTx/>
              <a:buNone/>
            </a:pPr>
            <a:r>
              <a:rPr lang="es-AR" altLang="en-US" sz="2000" dirty="0">
                <a:ea typeface="Verdana" panose="020B0604030504040204" pitchFamily="34" charset="0"/>
                <a:cs typeface="Calibri" panose="020F0502020204030204" pitchFamily="34" charset="0"/>
              </a:rPr>
              <a:t>Registros </a:t>
            </a:r>
            <a:r>
              <a:rPr lang="es-AR" altLang="en-US" sz="2000" b="1" dirty="0">
                <a:ea typeface="Verdana" panose="020B0604030504040204" pitchFamily="34" charset="0"/>
                <a:cs typeface="Calibri" panose="020F0502020204030204" pitchFamily="34" charset="0"/>
              </a:rPr>
              <a:t>AX, BX, CX y DX </a:t>
            </a:r>
            <a:r>
              <a:rPr lang="es-AR" altLang="en-US" sz="2000" dirty="0">
                <a:ea typeface="Verdana" panose="020B0604030504040204" pitchFamily="34" charset="0"/>
                <a:cs typeface="Calibri" panose="020F0502020204030204" pitchFamily="34" charset="0"/>
              </a:rPr>
              <a:t>: uso general, 16 bits de longitud, se pueden dividir en 2 partes de 8 bits cada uno. Ejemplo: AX en AH y AL.</a:t>
            </a:r>
          </a:p>
          <a:p>
            <a:pPr algn="just" eaLnBrk="1" hangingPunct="1">
              <a:spcBef>
                <a:spcPct val="0"/>
              </a:spcBef>
              <a:buFontTx/>
              <a:buNone/>
            </a:pPr>
            <a:endParaRPr lang="es-AR" altLang="en-US" sz="2000" dirty="0">
              <a:ea typeface="Verdana" panose="020B0604030504040204" pitchFamily="34" charset="0"/>
              <a:cs typeface="Calibri" panose="020F0502020204030204" pitchFamily="34" charset="0"/>
            </a:endParaRPr>
          </a:p>
          <a:p>
            <a:pPr algn="just" eaLnBrk="1" hangingPunct="1">
              <a:spcBef>
                <a:spcPct val="0"/>
              </a:spcBef>
              <a:buFontTx/>
              <a:buNone/>
            </a:pPr>
            <a:r>
              <a:rPr lang="es-AR" altLang="en-US" sz="2000" dirty="0">
                <a:ea typeface="Verdana" panose="020B0604030504040204" pitchFamily="34" charset="0"/>
                <a:cs typeface="Calibri" panose="020F0502020204030204" pitchFamily="34" charset="0"/>
              </a:rPr>
              <a:t>Registro </a:t>
            </a:r>
            <a:r>
              <a:rPr lang="es-AR" altLang="en-US" sz="2000" b="1" dirty="0">
                <a:ea typeface="Verdana" panose="020B0604030504040204" pitchFamily="34" charset="0"/>
                <a:cs typeface="Calibri" panose="020F0502020204030204" pitchFamily="34" charset="0"/>
              </a:rPr>
              <a:t>IP</a:t>
            </a:r>
            <a:r>
              <a:rPr lang="es-AR" altLang="en-US" sz="2000" dirty="0">
                <a:ea typeface="Verdana" panose="020B0604030504040204" pitchFamily="34" charset="0"/>
                <a:cs typeface="Calibri" panose="020F0502020204030204" pitchFamily="34" charset="0"/>
              </a:rPr>
              <a:t> ( instrucción pointer) contiene la dirección de memoria de la próxima instrucción a ser ejecutada.</a:t>
            </a:r>
          </a:p>
          <a:p>
            <a:pPr algn="just" eaLnBrk="1" hangingPunct="1">
              <a:spcBef>
                <a:spcPct val="0"/>
              </a:spcBef>
              <a:buFontTx/>
              <a:buNone/>
            </a:pPr>
            <a:endParaRPr lang="es-AR" altLang="en-US" sz="2000" dirty="0">
              <a:ea typeface="Verdana" panose="020B0604030504040204" pitchFamily="34" charset="0"/>
              <a:cs typeface="Calibri" panose="020F0502020204030204" pitchFamily="34" charset="0"/>
            </a:endParaRPr>
          </a:p>
          <a:p>
            <a:pPr algn="just" eaLnBrk="1" hangingPunct="1">
              <a:spcBef>
                <a:spcPct val="0"/>
              </a:spcBef>
              <a:buFontTx/>
              <a:buNone/>
            </a:pPr>
            <a:r>
              <a:rPr lang="es-AR" altLang="en-US" sz="2000" dirty="0">
                <a:ea typeface="Verdana" panose="020B0604030504040204" pitchFamily="34" charset="0"/>
                <a:cs typeface="Calibri" panose="020F0502020204030204" pitchFamily="34" charset="0"/>
              </a:rPr>
              <a:t>Registro </a:t>
            </a:r>
            <a:r>
              <a:rPr lang="es-AR" altLang="en-US" sz="2000" b="1" dirty="0">
                <a:ea typeface="Verdana" panose="020B0604030504040204" pitchFamily="34" charset="0"/>
                <a:cs typeface="Calibri" panose="020F0502020204030204" pitchFamily="34" charset="0"/>
              </a:rPr>
              <a:t>SP</a:t>
            </a:r>
            <a:r>
              <a:rPr lang="es-AR" altLang="en-US" sz="2000" dirty="0">
                <a:ea typeface="Verdana" panose="020B0604030504040204" pitchFamily="34" charset="0"/>
                <a:cs typeface="Calibri" panose="020F0502020204030204" pitchFamily="34" charset="0"/>
              </a:rPr>
              <a:t> ( </a:t>
            </a:r>
            <a:r>
              <a:rPr lang="es-AR" altLang="en-US" sz="2000" dirty="0" err="1">
                <a:ea typeface="Verdana" panose="020B0604030504040204" pitchFamily="34" charset="0"/>
                <a:cs typeface="Calibri" panose="020F0502020204030204" pitchFamily="34" charset="0"/>
              </a:rPr>
              <a:t>stack</a:t>
            </a:r>
            <a:r>
              <a:rPr lang="es-AR" altLang="en-US" sz="2000" dirty="0">
                <a:ea typeface="Verdana" panose="020B0604030504040204" pitchFamily="34" charset="0"/>
                <a:cs typeface="Calibri" panose="020F0502020204030204" pitchFamily="34" charset="0"/>
              </a:rPr>
              <a:t> pointer ) contiene la dirección de memoria del tope de la pila.</a:t>
            </a:r>
          </a:p>
          <a:p>
            <a:pPr algn="just" eaLnBrk="1" hangingPunct="1">
              <a:spcBef>
                <a:spcPct val="0"/>
              </a:spcBef>
              <a:buFontTx/>
              <a:buNone/>
            </a:pPr>
            <a:r>
              <a:rPr lang="es-AR" altLang="en-US" sz="2000" dirty="0">
                <a:ea typeface="Verdana" panose="020B0604030504040204" pitchFamily="34" charset="0"/>
                <a:cs typeface="Calibri" panose="020F0502020204030204" pitchFamily="34" charset="0"/>
              </a:rPr>
              <a:t> </a:t>
            </a:r>
          </a:p>
          <a:p>
            <a:pPr algn="just" eaLnBrk="1" hangingPunct="1">
              <a:spcBef>
                <a:spcPct val="0"/>
              </a:spcBef>
              <a:buFontTx/>
              <a:buNone/>
            </a:pPr>
            <a:r>
              <a:rPr lang="es-AR" altLang="en-US" sz="2000" dirty="0">
                <a:ea typeface="Verdana" panose="020B0604030504040204" pitchFamily="34" charset="0"/>
                <a:cs typeface="Calibri" panose="020F0502020204030204" pitchFamily="34" charset="0"/>
              </a:rPr>
              <a:t>Registro de </a:t>
            </a:r>
            <a:r>
              <a:rPr lang="es-AR" altLang="en-US" sz="2000" dirty="0" err="1">
                <a:ea typeface="Verdana" panose="020B0604030504040204" pitchFamily="34" charset="0"/>
                <a:cs typeface="Calibri" panose="020F0502020204030204" pitchFamily="34" charset="0"/>
              </a:rPr>
              <a:t>flags</a:t>
            </a:r>
            <a:r>
              <a:rPr lang="es-AR" altLang="en-US" sz="2000" dirty="0">
                <a:ea typeface="Verdana" panose="020B0604030504040204" pitchFamily="34" charset="0"/>
                <a:cs typeface="Calibri" panose="020F0502020204030204" pitchFamily="34" charset="0"/>
              </a:rPr>
              <a:t>: muestra el estado de las banderas o </a:t>
            </a:r>
            <a:r>
              <a:rPr lang="es-AR" altLang="en-US" sz="2000" dirty="0" err="1">
                <a:ea typeface="Verdana" panose="020B0604030504040204" pitchFamily="34" charset="0"/>
                <a:cs typeface="Calibri" panose="020F0502020204030204" pitchFamily="34" charset="0"/>
              </a:rPr>
              <a:t>flags</a:t>
            </a:r>
            <a:r>
              <a:rPr lang="es-AR" altLang="en-US" sz="2000" dirty="0">
                <a:ea typeface="Verdana" panose="020B0604030504040204" pitchFamily="34" charset="0"/>
                <a:cs typeface="Calibri" panose="020F0502020204030204" pitchFamily="34" charset="0"/>
              </a:rPr>
              <a:t> luego de cada operación. </a:t>
            </a:r>
          </a:p>
          <a:p>
            <a:pPr algn="just" eaLnBrk="1" hangingPunct="1">
              <a:spcBef>
                <a:spcPct val="0"/>
              </a:spcBef>
              <a:buFontTx/>
              <a:buNone/>
            </a:pPr>
            <a:r>
              <a:rPr lang="es-AR" altLang="en-US" sz="2000" dirty="0">
                <a:ea typeface="Verdana" panose="020B0604030504040204" pitchFamily="34" charset="0"/>
                <a:cs typeface="Calibri" panose="020F0502020204030204" pitchFamily="34" charset="0"/>
              </a:rPr>
              <a:t>		·  Bandera de cero: identificada por la letra </a:t>
            </a:r>
            <a:r>
              <a:rPr lang="es-AR" altLang="en-US" sz="2000" b="1" dirty="0">
                <a:ea typeface="Verdana" panose="020B0604030504040204" pitchFamily="34" charset="0"/>
                <a:cs typeface="Calibri" panose="020F0502020204030204" pitchFamily="34" charset="0"/>
              </a:rPr>
              <a:t>Z</a:t>
            </a:r>
            <a:r>
              <a:rPr lang="es-AR" altLang="en-US" sz="2000" dirty="0">
                <a:ea typeface="Verdana" panose="020B0604030504040204" pitchFamily="34" charset="0"/>
                <a:cs typeface="Calibri" panose="020F0502020204030204" pitchFamily="34" charset="0"/>
              </a:rPr>
              <a:t>.</a:t>
            </a:r>
          </a:p>
          <a:p>
            <a:pPr lvl="2" algn="just" eaLnBrk="1" hangingPunct="1">
              <a:spcBef>
                <a:spcPct val="0"/>
              </a:spcBef>
              <a:buFontTx/>
              <a:buNone/>
            </a:pPr>
            <a:r>
              <a:rPr lang="es-AR" altLang="en-US" sz="2000" dirty="0">
                <a:ea typeface="Verdana" panose="020B0604030504040204" pitchFamily="34" charset="0"/>
                <a:cs typeface="Calibri" panose="020F0502020204030204" pitchFamily="34" charset="0"/>
              </a:rPr>
              <a:t>		·  Bandera de </a:t>
            </a:r>
            <a:r>
              <a:rPr lang="es-AR" altLang="en-US" sz="2000" dirty="0" err="1">
                <a:ea typeface="Verdana" panose="020B0604030504040204" pitchFamily="34" charset="0"/>
                <a:cs typeface="Calibri" panose="020F0502020204030204" pitchFamily="34" charset="0"/>
              </a:rPr>
              <a:t>overflow</a:t>
            </a:r>
            <a:r>
              <a:rPr lang="es-AR" altLang="en-US" sz="2000" dirty="0">
                <a:ea typeface="Verdana" panose="020B0604030504040204" pitchFamily="34" charset="0"/>
                <a:cs typeface="Calibri" panose="020F0502020204030204" pitchFamily="34" charset="0"/>
              </a:rPr>
              <a:t>: identificada por la letra </a:t>
            </a:r>
            <a:r>
              <a:rPr lang="es-AR" altLang="en-US" sz="2000" b="1" dirty="0">
                <a:ea typeface="Verdana" panose="020B0604030504040204" pitchFamily="34" charset="0"/>
                <a:cs typeface="Calibri" panose="020F0502020204030204" pitchFamily="34" charset="0"/>
              </a:rPr>
              <a:t>O.</a:t>
            </a:r>
          </a:p>
          <a:p>
            <a:pPr lvl="2" algn="just" eaLnBrk="1" hangingPunct="1">
              <a:spcBef>
                <a:spcPct val="0"/>
              </a:spcBef>
              <a:buFontTx/>
              <a:buNone/>
            </a:pPr>
            <a:r>
              <a:rPr lang="es-AR" altLang="en-US" sz="2000" dirty="0">
                <a:ea typeface="Verdana" panose="020B0604030504040204" pitchFamily="34" charset="0"/>
                <a:cs typeface="Calibri" panose="020F0502020204030204" pitchFamily="34" charset="0"/>
              </a:rPr>
              <a:t>		·  Bandera de </a:t>
            </a:r>
            <a:r>
              <a:rPr lang="es-AR" altLang="en-US" sz="2000" dirty="0" err="1">
                <a:ea typeface="Verdana" panose="020B0604030504040204" pitchFamily="34" charset="0"/>
                <a:cs typeface="Calibri" panose="020F0502020204030204" pitchFamily="34" charset="0"/>
              </a:rPr>
              <a:t>carry</a:t>
            </a:r>
            <a:r>
              <a:rPr lang="es-AR" altLang="en-US" sz="2000" dirty="0">
                <a:ea typeface="Verdana" panose="020B0604030504040204" pitchFamily="34" charset="0"/>
                <a:cs typeface="Calibri" panose="020F0502020204030204" pitchFamily="34" charset="0"/>
              </a:rPr>
              <a:t>/</a:t>
            </a:r>
            <a:r>
              <a:rPr lang="es-AR" altLang="en-US" sz="2000" dirty="0" err="1">
                <a:ea typeface="Verdana" panose="020B0604030504040204" pitchFamily="34" charset="0"/>
                <a:cs typeface="Calibri" panose="020F0502020204030204" pitchFamily="34" charset="0"/>
              </a:rPr>
              <a:t>borrow</a:t>
            </a:r>
            <a:r>
              <a:rPr lang="es-AR" altLang="en-US" sz="2000" dirty="0">
                <a:ea typeface="Verdana" panose="020B0604030504040204" pitchFamily="34" charset="0"/>
                <a:cs typeface="Calibri" panose="020F0502020204030204" pitchFamily="34" charset="0"/>
              </a:rPr>
              <a:t>: identificada por la letra </a:t>
            </a:r>
            <a:r>
              <a:rPr lang="es-AR" altLang="en-US" sz="2000" b="1" dirty="0">
                <a:ea typeface="Verdana" panose="020B0604030504040204" pitchFamily="34" charset="0"/>
                <a:cs typeface="Calibri" panose="020F0502020204030204" pitchFamily="34" charset="0"/>
              </a:rPr>
              <a:t>C</a:t>
            </a:r>
            <a:r>
              <a:rPr lang="es-AR" altLang="en-US" sz="2000" dirty="0">
                <a:ea typeface="Verdana" panose="020B0604030504040204" pitchFamily="34" charset="0"/>
                <a:cs typeface="Calibri" panose="020F0502020204030204" pitchFamily="34" charset="0"/>
              </a:rPr>
              <a:t>.</a:t>
            </a:r>
          </a:p>
          <a:p>
            <a:pPr lvl="2" algn="just" eaLnBrk="1" hangingPunct="1">
              <a:spcBef>
                <a:spcPct val="0"/>
              </a:spcBef>
              <a:buFontTx/>
              <a:buNone/>
            </a:pPr>
            <a:r>
              <a:rPr lang="es-AR" altLang="en-US" sz="2000" dirty="0">
                <a:ea typeface="Verdana" panose="020B0604030504040204" pitchFamily="34" charset="0"/>
                <a:cs typeface="Calibri" panose="020F0502020204030204" pitchFamily="34" charset="0"/>
              </a:rPr>
              <a:t>		·  Bandera de signo del número: identificada por la letra </a:t>
            </a:r>
            <a:r>
              <a:rPr lang="es-AR" altLang="en-US" sz="2000" b="1" dirty="0">
                <a:ea typeface="Verdana" panose="020B0604030504040204" pitchFamily="34" charset="0"/>
                <a:cs typeface="Calibri" panose="020F0502020204030204" pitchFamily="34" charset="0"/>
              </a:rPr>
              <a:t>S</a:t>
            </a:r>
            <a:r>
              <a:rPr lang="es-AR" altLang="en-US" sz="2000" dirty="0">
                <a:ea typeface="Verdana" panose="020B0604030504040204" pitchFamily="34" charset="0"/>
                <a:cs typeface="Calibri" panose="020F0502020204030204" pitchFamily="34" charset="0"/>
              </a:rPr>
              <a:t>.</a:t>
            </a:r>
          </a:p>
        </p:txBody>
      </p:sp>
    </p:spTree>
    <p:extLst>
      <p:ext uri="{BB962C8B-B14F-4D97-AF65-F5344CB8AC3E}">
        <p14:creationId xmlns:p14="http://schemas.microsoft.com/office/powerpoint/2010/main" val="125592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Título"/>
          <p:cNvSpPr>
            <a:spLocks noGrp="1"/>
          </p:cNvSpPr>
          <p:nvPr>
            <p:ph type="title"/>
          </p:nvPr>
        </p:nvSpPr>
        <p:spPr>
          <a:xfrm>
            <a:off x="1033264" y="170974"/>
            <a:ext cx="8229600" cy="857250"/>
          </a:xfrm>
        </p:spPr>
        <p:txBody>
          <a:bodyPr/>
          <a:lstStyle/>
          <a:p>
            <a:pPr eaLnBrk="1" hangingPunct="1">
              <a:defRPr/>
            </a:pPr>
            <a:r>
              <a:rPr lang="es-AR" altLang="es-AR" sz="3200" dirty="0"/>
              <a:t>Orden de los bytes</a:t>
            </a:r>
          </a:p>
        </p:txBody>
      </p:sp>
      <p:sp>
        <p:nvSpPr>
          <p:cNvPr id="4" name="3 CuadroTexto"/>
          <p:cNvSpPr txBox="1"/>
          <p:nvPr/>
        </p:nvSpPr>
        <p:spPr>
          <a:xfrm>
            <a:off x="611560" y="901368"/>
            <a:ext cx="7045518" cy="369332"/>
          </a:xfrm>
          <a:prstGeom prst="rect">
            <a:avLst/>
          </a:prstGeom>
          <a:noFill/>
        </p:spPr>
        <p:txBody>
          <a:bodyPr wrap="none" rtlCol="0">
            <a:spAutoFit/>
          </a:bodyPr>
          <a:lstStyle/>
          <a:p>
            <a:r>
              <a:rPr lang="es-AR" dirty="0"/>
              <a:t>Número de 64 bits a representar en memoria de 8 bits: 98765432h</a:t>
            </a:r>
          </a:p>
        </p:txBody>
      </p:sp>
      <p:graphicFrame>
        <p:nvGraphicFramePr>
          <p:cNvPr id="8" name="7 Tabla"/>
          <p:cNvGraphicFramePr>
            <a:graphicFrameLocks noGrp="1"/>
          </p:cNvGraphicFramePr>
          <p:nvPr>
            <p:extLst>
              <p:ext uri="{D42A27DB-BD31-4B8C-83A1-F6EECF244321}">
                <p14:modId xmlns:p14="http://schemas.microsoft.com/office/powerpoint/2010/main" val="2351268485"/>
              </p:ext>
            </p:extLst>
          </p:nvPr>
        </p:nvGraphicFramePr>
        <p:xfrm>
          <a:off x="736553" y="1779662"/>
          <a:ext cx="2808312" cy="2123440"/>
        </p:xfrm>
        <a:graphic>
          <a:graphicData uri="http://schemas.openxmlformats.org/drawingml/2006/table">
            <a:tbl>
              <a:tblPr firstRow="1" bandRow="1">
                <a:tableStyleId>{5C22544A-7EE6-4342-B048-85BDC9FD1C3A}</a:tableStyleId>
              </a:tblPr>
              <a:tblGrid>
                <a:gridCol w="1413688">
                  <a:extLst>
                    <a:ext uri="{9D8B030D-6E8A-4147-A177-3AD203B41FA5}">
                      <a16:colId xmlns:a16="http://schemas.microsoft.com/office/drawing/2014/main" val="20000"/>
                    </a:ext>
                  </a:extLst>
                </a:gridCol>
                <a:gridCol w="1394624">
                  <a:extLst>
                    <a:ext uri="{9D8B030D-6E8A-4147-A177-3AD203B41FA5}">
                      <a16:colId xmlns:a16="http://schemas.microsoft.com/office/drawing/2014/main" val="20001"/>
                    </a:ext>
                  </a:extLst>
                </a:gridCol>
              </a:tblGrid>
              <a:tr h="640080">
                <a:tc>
                  <a:txBody>
                    <a:bodyPr/>
                    <a:lstStyle/>
                    <a:p>
                      <a:r>
                        <a:rPr lang="es-AR" dirty="0"/>
                        <a:t>Dir. memoria</a:t>
                      </a:r>
                    </a:p>
                  </a:txBody>
                  <a:tcPr/>
                </a:tc>
                <a:tc>
                  <a:txBody>
                    <a:bodyPr/>
                    <a:lstStyle/>
                    <a:p>
                      <a:r>
                        <a:rPr lang="es-AR" dirty="0"/>
                        <a:t>Contenido</a:t>
                      </a:r>
                    </a:p>
                  </a:txBody>
                  <a:tcPr/>
                </a:tc>
                <a:extLst>
                  <a:ext uri="{0D108BD9-81ED-4DB2-BD59-A6C34878D82A}">
                    <a16:rowId xmlns:a16="http://schemas.microsoft.com/office/drawing/2014/main" val="10000"/>
                  </a:ext>
                </a:extLst>
              </a:tr>
              <a:tr h="370840">
                <a:tc>
                  <a:txBody>
                    <a:bodyPr/>
                    <a:lstStyle/>
                    <a:p>
                      <a:r>
                        <a:rPr lang="es-AR" dirty="0"/>
                        <a:t>0000</a:t>
                      </a:r>
                    </a:p>
                  </a:txBody>
                  <a:tcPr/>
                </a:tc>
                <a:tc>
                  <a:txBody>
                    <a:bodyPr/>
                    <a:lstStyle/>
                    <a:p>
                      <a:r>
                        <a:rPr lang="es-AR" dirty="0"/>
                        <a:t>98</a:t>
                      </a:r>
                    </a:p>
                  </a:txBody>
                  <a:tcPr/>
                </a:tc>
                <a:extLst>
                  <a:ext uri="{0D108BD9-81ED-4DB2-BD59-A6C34878D82A}">
                    <a16:rowId xmlns:a16="http://schemas.microsoft.com/office/drawing/2014/main" val="10001"/>
                  </a:ext>
                </a:extLst>
              </a:tr>
              <a:tr h="370840">
                <a:tc>
                  <a:txBody>
                    <a:bodyPr/>
                    <a:lstStyle/>
                    <a:p>
                      <a:r>
                        <a:rPr lang="es-AR" dirty="0"/>
                        <a:t>0001</a:t>
                      </a:r>
                    </a:p>
                  </a:txBody>
                  <a:tcPr/>
                </a:tc>
                <a:tc>
                  <a:txBody>
                    <a:bodyPr/>
                    <a:lstStyle/>
                    <a:p>
                      <a:r>
                        <a:rPr lang="es-AR" dirty="0"/>
                        <a:t>76</a:t>
                      </a:r>
                    </a:p>
                  </a:txBody>
                  <a:tcPr/>
                </a:tc>
                <a:extLst>
                  <a:ext uri="{0D108BD9-81ED-4DB2-BD59-A6C34878D82A}">
                    <a16:rowId xmlns:a16="http://schemas.microsoft.com/office/drawing/2014/main" val="10002"/>
                  </a:ext>
                </a:extLst>
              </a:tr>
              <a:tr h="370840">
                <a:tc>
                  <a:txBody>
                    <a:bodyPr/>
                    <a:lstStyle/>
                    <a:p>
                      <a:r>
                        <a:rPr lang="es-AR" dirty="0"/>
                        <a:t>0002</a:t>
                      </a:r>
                    </a:p>
                  </a:txBody>
                  <a:tcPr/>
                </a:tc>
                <a:tc>
                  <a:txBody>
                    <a:bodyPr/>
                    <a:lstStyle/>
                    <a:p>
                      <a:r>
                        <a:rPr lang="es-AR" dirty="0"/>
                        <a:t>54</a:t>
                      </a:r>
                    </a:p>
                  </a:txBody>
                  <a:tcPr/>
                </a:tc>
                <a:extLst>
                  <a:ext uri="{0D108BD9-81ED-4DB2-BD59-A6C34878D82A}">
                    <a16:rowId xmlns:a16="http://schemas.microsoft.com/office/drawing/2014/main" val="10003"/>
                  </a:ext>
                </a:extLst>
              </a:tr>
              <a:tr h="370840">
                <a:tc>
                  <a:txBody>
                    <a:bodyPr/>
                    <a:lstStyle/>
                    <a:p>
                      <a:r>
                        <a:rPr lang="es-AR" dirty="0"/>
                        <a:t>0003</a:t>
                      </a:r>
                    </a:p>
                  </a:txBody>
                  <a:tcPr/>
                </a:tc>
                <a:tc>
                  <a:txBody>
                    <a:bodyPr/>
                    <a:lstStyle/>
                    <a:p>
                      <a:r>
                        <a:rPr lang="es-AR" dirty="0"/>
                        <a:t>32</a:t>
                      </a:r>
                    </a:p>
                  </a:txBody>
                  <a:tcPr/>
                </a:tc>
                <a:extLst>
                  <a:ext uri="{0D108BD9-81ED-4DB2-BD59-A6C34878D82A}">
                    <a16:rowId xmlns:a16="http://schemas.microsoft.com/office/drawing/2014/main" val="10004"/>
                  </a:ext>
                </a:extLst>
              </a:tr>
            </a:tbl>
          </a:graphicData>
        </a:graphic>
      </p:graphicFrame>
      <p:graphicFrame>
        <p:nvGraphicFramePr>
          <p:cNvPr id="11" name="10 Tabla"/>
          <p:cNvGraphicFramePr>
            <a:graphicFrameLocks noGrp="1"/>
          </p:cNvGraphicFramePr>
          <p:nvPr>
            <p:extLst>
              <p:ext uri="{D42A27DB-BD31-4B8C-83A1-F6EECF244321}">
                <p14:modId xmlns:p14="http://schemas.microsoft.com/office/powerpoint/2010/main" val="3521799204"/>
              </p:ext>
            </p:extLst>
          </p:nvPr>
        </p:nvGraphicFramePr>
        <p:xfrm>
          <a:off x="5220072" y="1779662"/>
          <a:ext cx="2808312" cy="2123440"/>
        </p:xfrm>
        <a:graphic>
          <a:graphicData uri="http://schemas.openxmlformats.org/drawingml/2006/table">
            <a:tbl>
              <a:tblPr firstRow="1" bandRow="1">
                <a:tableStyleId>{7DF18680-E054-41AD-8BC1-D1AEF772440D}</a:tableStyleId>
              </a:tblPr>
              <a:tblGrid>
                <a:gridCol w="1413688">
                  <a:extLst>
                    <a:ext uri="{9D8B030D-6E8A-4147-A177-3AD203B41FA5}">
                      <a16:colId xmlns:a16="http://schemas.microsoft.com/office/drawing/2014/main" val="20000"/>
                    </a:ext>
                  </a:extLst>
                </a:gridCol>
                <a:gridCol w="1394624">
                  <a:extLst>
                    <a:ext uri="{9D8B030D-6E8A-4147-A177-3AD203B41FA5}">
                      <a16:colId xmlns:a16="http://schemas.microsoft.com/office/drawing/2014/main" val="20001"/>
                    </a:ext>
                  </a:extLst>
                </a:gridCol>
              </a:tblGrid>
              <a:tr h="640080">
                <a:tc>
                  <a:txBody>
                    <a:bodyPr/>
                    <a:lstStyle/>
                    <a:p>
                      <a:r>
                        <a:rPr lang="es-AR" dirty="0"/>
                        <a:t>Dir. memoria</a:t>
                      </a:r>
                    </a:p>
                  </a:txBody>
                  <a:tcPr/>
                </a:tc>
                <a:tc>
                  <a:txBody>
                    <a:bodyPr/>
                    <a:lstStyle/>
                    <a:p>
                      <a:r>
                        <a:rPr lang="es-AR" dirty="0"/>
                        <a:t>Contenido</a:t>
                      </a:r>
                    </a:p>
                  </a:txBody>
                  <a:tcPr/>
                </a:tc>
                <a:extLst>
                  <a:ext uri="{0D108BD9-81ED-4DB2-BD59-A6C34878D82A}">
                    <a16:rowId xmlns:a16="http://schemas.microsoft.com/office/drawing/2014/main" val="10000"/>
                  </a:ext>
                </a:extLst>
              </a:tr>
              <a:tr h="370840">
                <a:tc>
                  <a:txBody>
                    <a:bodyPr/>
                    <a:lstStyle/>
                    <a:p>
                      <a:r>
                        <a:rPr lang="es-AR" dirty="0"/>
                        <a:t>0000</a:t>
                      </a:r>
                    </a:p>
                  </a:txBody>
                  <a:tcPr/>
                </a:tc>
                <a:tc>
                  <a:txBody>
                    <a:bodyPr/>
                    <a:lstStyle/>
                    <a:p>
                      <a:r>
                        <a:rPr lang="es-AR" dirty="0"/>
                        <a:t>32</a:t>
                      </a:r>
                    </a:p>
                  </a:txBody>
                  <a:tcPr/>
                </a:tc>
                <a:extLst>
                  <a:ext uri="{0D108BD9-81ED-4DB2-BD59-A6C34878D82A}">
                    <a16:rowId xmlns:a16="http://schemas.microsoft.com/office/drawing/2014/main" val="10001"/>
                  </a:ext>
                </a:extLst>
              </a:tr>
              <a:tr h="370840">
                <a:tc>
                  <a:txBody>
                    <a:bodyPr/>
                    <a:lstStyle/>
                    <a:p>
                      <a:r>
                        <a:rPr lang="es-AR" dirty="0"/>
                        <a:t>0001</a:t>
                      </a:r>
                    </a:p>
                  </a:txBody>
                  <a:tcPr/>
                </a:tc>
                <a:tc>
                  <a:txBody>
                    <a:bodyPr/>
                    <a:lstStyle/>
                    <a:p>
                      <a:r>
                        <a:rPr lang="es-AR" dirty="0"/>
                        <a:t>54</a:t>
                      </a:r>
                    </a:p>
                  </a:txBody>
                  <a:tcPr/>
                </a:tc>
                <a:extLst>
                  <a:ext uri="{0D108BD9-81ED-4DB2-BD59-A6C34878D82A}">
                    <a16:rowId xmlns:a16="http://schemas.microsoft.com/office/drawing/2014/main" val="10002"/>
                  </a:ext>
                </a:extLst>
              </a:tr>
              <a:tr h="370840">
                <a:tc>
                  <a:txBody>
                    <a:bodyPr/>
                    <a:lstStyle/>
                    <a:p>
                      <a:r>
                        <a:rPr lang="es-AR" dirty="0"/>
                        <a:t>0002</a:t>
                      </a:r>
                    </a:p>
                  </a:txBody>
                  <a:tcPr/>
                </a:tc>
                <a:tc>
                  <a:txBody>
                    <a:bodyPr/>
                    <a:lstStyle/>
                    <a:p>
                      <a:r>
                        <a:rPr lang="es-AR" dirty="0"/>
                        <a:t>76</a:t>
                      </a:r>
                    </a:p>
                  </a:txBody>
                  <a:tcPr/>
                </a:tc>
                <a:extLst>
                  <a:ext uri="{0D108BD9-81ED-4DB2-BD59-A6C34878D82A}">
                    <a16:rowId xmlns:a16="http://schemas.microsoft.com/office/drawing/2014/main" val="10003"/>
                  </a:ext>
                </a:extLst>
              </a:tr>
              <a:tr h="370840">
                <a:tc>
                  <a:txBody>
                    <a:bodyPr/>
                    <a:lstStyle/>
                    <a:p>
                      <a:r>
                        <a:rPr lang="es-AR" dirty="0"/>
                        <a:t>0003</a:t>
                      </a:r>
                    </a:p>
                  </a:txBody>
                  <a:tcPr/>
                </a:tc>
                <a:tc>
                  <a:txBody>
                    <a:bodyPr/>
                    <a:lstStyle/>
                    <a:p>
                      <a:r>
                        <a:rPr lang="es-AR" dirty="0"/>
                        <a:t>98</a:t>
                      </a:r>
                    </a:p>
                  </a:txBody>
                  <a:tcPr/>
                </a:tc>
                <a:extLst>
                  <a:ext uri="{0D108BD9-81ED-4DB2-BD59-A6C34878D82A}">
                    <a16:rowId xmlns:a16="http://schemas.microsoft.com/office/drawing/2014/main" val="10004"/>
                  </a:ext>
                </a:extLst>
              </a:tr>
            </a:tbl>
          </a:graphicData>
        </a:graphic>
      </p:graphicFrame>
      <p:sp>
        <p:nvSpPr>
          <p:cNvPr id="9" name="8 CuadroTexto"/>
          <p:cNvSpPr txBox="1"/>
          <p:nvPr/>
        </p:nvSpPr>
        <p:spPr>
          <a:xfrm>
            <a:off x="1600649" y="1347614"/>
            <a:ext cx="1300356" cy="369332"/>
          </a:xfrm>
          <a:prstGeom prst="rect">
            <a:avLst/>
          </a:prstGeom>
          <a:noFill/>
        </p:spPr>
        <p:txBody>
          <a:bodyPr wrap="none" rtlCol="0">
            <a:spAutoFit/>
          </a:bodyPr>
          <a:lstStyle/>
          <a:p>
            <a:r>
              <a:rPr lang="es-AR" dirty="0"/>
              <a:t>Big </a:t>
            </a:r>
            <a:r>
              <a:rPr lang="es-AR" dirty="0" err="1"/>
              <a:t>Endian</a:t>
            </a:r>
            <a:endParaRPr lang="es-AR" dirty="0"/>
          </a:p>
        </p:txBody>
      </p:sp>
      <p:sp>
        <p:nvSpPr>
          <p:cNvPr id="13" name="12 CuadroTexto"/>
          <p:cNvSpPr txBox="1"/>
          <p:nvPr/>
        </p:nvSpPr>
        <p:spPr>
          <a:xfrm>
            <a:off x="5854060" y="1315348"/>
            <a:ext cx="1454244" cy="369332"/>
          </a:xfrm>
          <a:prstGeom prst="rect">
            <a:avLst/>
          </a:prstGeom>
          <a:noFill/>
        </p:spPr>
        <p:txBody>
          <a:bodyPr wrap="none" rtlCol="0">
            <a:spAutoFit/>
          </a:bodyPr>
          <a:lstStyle/>
          <a:p>
            <a:r>
              <a:rPr lang="es-AR" dirty="0"/>
              <a:t>Little </a:t>
            </a:r>
            <a:r>
              <a:rPr lang="es-AR" dirty="0" err="1"/>
              <a:t>Endian</a:t>
            </a:r>
            <a:endParaRPr lang="es-AR" dirty="0"/>
          </a:p>
        </p:txBody>
      </p:sp>
      <p:sp>
        <p:nvSpPr>
          <p:cNvPr id="10" name="9 CuadroTexto"/>
          <p:cNvSpPr txBox="1"/>
          <p:nvPr/>
        </p:nvSpPr>
        <p:spPr>
          <a:xfrm>
            <a:off x="196493" y="4008582"/>
            <a:ext cx="3583419" cy="830997"/>
          </a:xfrm>
          <a:prstGeom prst="rect">
            <a:avLst/>
          </a:prstGeom>
          <a:noFill/>
        </p:spPr>
        <p:txBody>
          <a:bodyPr wrap="square" rtlCol="0">
            <a:spAutoFit/>
          </a:bodyPr>
          <a:lstStyle/>
          <a:p>
            <a:pPr algn="just"/>
            <a:r>
              <a:rPr lang="es-AR" sz="1600" dirty="0">
                <a:latin typeface="Calibri" panose="020F0502020204030204" pitchFamily="34" charset="0"/>
                <a:cs typeface="Calibri" panose="020F0502020204030204" pitchFamily="34" charset="0"/>
              </a:rPr>
              <a:t>El byte más significativo se coloca en la dirección de memoria con valor numérico más bajo</a:t>
            </a:r>
          </a:p>
        </p:txBody>
      </p:sp>
      <p:sp>
        <p:nvSpPr>
          <p:cNvPr id="15" name="14 CuadroTexto"/>
          <p:cNvSpPr txBox="1"/>
          <p:nvPr/>
        </p:nvSpPr>
        <p:spPr>
          <a:xfrm>
            <a:off x="5148064" y="4045009"/>
            <a:ext cx="3024336" cy="830997"/>
          </a:xfrm>
          <a:prstGeom prst="rect">
            <a:avLst/>
          </a:prstGeom>
          <a:noFill/>
        </p:spPr>
        <p:txBody>
          <a:bodyPr wrap="square" rtlCol="0">
            <a:spAutoFit/>
          </a:bodyPr>
          <a:lstStyle/>
          <a:p>
            <a:pPr algn="just"/>
            <a:r>
              <a:rPr lang="es-AR" sz="1600" dirty="0">
                <a:latin typeface="Calibri" panose="020F0502020204030204" pitchFamily="34" charset="0"/>
                <a:cs typeface="Calibri" panose="020F0502020204030204" pitchFamily="34" charset="0"/>
              </a:rPr>
              <a:t>El byte menos significativo se coloca en la dirección de memoria con valor numérico más bajo</a:t>
            </a:r>
          </a:p>
        </p:txBody>
      </p:sp>
      <p:sp>
        <p:nvSpPr>
          <p:cNvPr id="5" name="4 Elipse"/>
          <p:cNvSpPr/>
          <p:nvPr/>
        </p:nvSpPr>
        <p:spPr>
          <a:xfrm>
            <a:off x="4716016" y="1270700"/>
            <a:ext cx="3888432" cy="27743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5 Flecha derecha"/>
          <p:cNvSpPr/>
          <p:nvPr/>
        </p:nvSpPr>
        <p:spPr>
          <a:xfrm rot="20241728">
            <a:off x="3979673" y="3894274"/>
            <a:ext cx="1372516" cy="564385"/>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s-AR" sz="1000" b="1" dirty="0">
                <a:latin typeface="Calibri" panose="020F0502020204030204" pitchFamily="34" charset="0"/>
                <a:cs typeface="Calibri" panose="020F0502020204030204" pitchFamily="34" charset="0"/>
              </a:rPr>
              <a:t>Usaremos esta representación</a:t>
            </a:r>
          </a:p>
        </p:txBody>
      </p:sp>
      <p:cxnSp>
        <p:nvCxnSpPr>
          <p:cNvPr id="14" name="13 Conector recto de flecha"/>
          <p:cNvCxnSpPr/>
          <p:nvPr/>
        </p:nvCxnSpPr>
        <p:spPr>
          <a:xfrm flipH="1">
            <a:off x="7524328" y="864725"/>
            <a:ext cx="576064"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16 CuadroTexto"/>
          <p:cNvSpPr txBox="1"/>
          <p:nvPr/>
        </p:nvSpPr>
        <p:spPr>
          <a:xfrm>
            <a:off x="8122365" y="615565"/>
            <a:ext cx="453970"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s-AR" dirty="0"/>
              <a:t>¿?</a:t>
            </a:r>
          </a:p>
        </p:txBody>
      </p:sp>
    </p:spTree>
    <p:extLst>
      <p:ext uri="{BB962C8B-B14F-4D97-AF65-F5344CB8AC3E}">
        <p14:creationId xmlns:p14="http://schemas.microsoft.com/office/powerpoint/2010/main" val="3680390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ES" dirty="0"/>
              <a:t>Taller de Programación 2018 - Módulo </a:t>
            </a:r>
            <a:r>
              <a:rPr lang="es-ES" dirty="0" err="1"/>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24</a:t>
            </a:fld>
            <a:endParaRPr lang="es-ES" dirty="0"/>
          </a:p>
        </p:txBody>
      </p:sp>
      <p:sp>
        <p:nvSpPr>
          <p:cNvPr id="10" name="1 Título"/>
          <p:cNvSpPr>
            <a:spLocks noGrp="1"/>
          </p:cNvSpPr>
          <p:nvPr>
            <p:ph type="title"/>
          </p:nvPr>
        </p:nvSpPr>
        <p:spPr>
          <a:xfrm>
            <a:off x="70992" y="123478"/>
            <a:ext cx="9073008" cy="936104"/>
          </a:xfrm>
        </p:spPr>
        <p:txBody>
          <a:bodyPr>
            <a:normAutofit/>
          </a:bodyPr>
          <a:lstStyle/>
          <a:p>
            <a:pPr eaLnBrk="1" hangingPunct="1">
              <a:defRPr/>
            </a:pPr>
            <a:r>
              <a:rPr lang="es-AR" sz="3200" dirty="0" err="1"/>
              <a:t>Assembler</a:t>
            </a:r>
            <a:r>
              <a:rPr lang="es-AR" sz="3200" dirty="0"/>
              <a:t> 8088 –  Definición de variables</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2338" y="1502931"/>
            <a:ext cx="4179887"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2 Rectángulo"/>
          <p:cNvSpPr>
            <a:spLocks noChangeArrowheads="1"/>
          </p:cNvSpPr>
          <p:nvPr/>
        </p:nvSpPr>
        <p:spPr bwMode="auto">
          <a:xfrm>
            <a:off x="1444625" y="1095375"/>
            <a:ext cx="6938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s-AR" altLang="en-US" sz="2000" dirty="0" err="1">
                <a:cs typeface="Calibri" panose="020F0502020204030204" pitchFamily="34" charset="0"/>
              </a:rPr>
              <a:t>nombre_variable</a:t>
            </a:r>
            <a:r>
              <a:rPr lang="es-AR" altLang="en-US" sz="2000" dirty="0">
                <a:cs typeface="Calibri" panose="020F0502020204030204" pitchFamily="34" charset="0"/>
              </a:rPr>
              <a:t>   </a:t>
            </a:r>
            <a:r>
              <a:rPr lang="es-AR" altLang="en-US" sz="2000" dirty="0" err="1">
                <a:cs typeface="Calibri" panose="020F0502020204030204" pitchFamily="34" charset="0"/>
              </a:rPr>
              <a:t>especificador_tipo</a:t>
            </a:r>
            <a:r>
              <a:rPr lang="es-AR" altLang="en-US" sz="2000" dirty="0">
                <a:cs typeface="Calibri" panose="020F0502020204030204" pitchFamily="34" charset="0"/>
              </a:rPr>
              <a:t>   </a:t>
            </a:r>
            <a:r>
              <a:rPr lang="es-AR" altLang="en-US" sz="2000" dirty="0" err="1">
                <a:cs typeface="Calibri" panose="020F0502020204030204" pitchFamily="34" charset="0"/>
              </a:rPr>
              <a:t>valor_inicial</a:t>
            </a:r>
            <a:endParaRPr lang="es-AR" altLang="en-US" sz="2000" dirty="0">
              <a:cs typeface="Calibri" panose="020F0502020204030204" pitchFamily="34" charset="0"/>
            </a:endParaRPr>
          </a:p>
        </p:txBody>
      </p:sp>
      <p:sp>
        <p:nvSpPr>
          <p:cNvPr id="13" name="8 Rectángulo"/>
          <p:cNvSpPr>
            <a:spLocks noChangeArrowheads="1"/>
          </p:cNvSpPr>
          <p:nvPr/>
        </p:nvSpPr>
        <p:spPr bwMode="auto">
          <a:xfrm>
            <a:off x="360363" y="2643758"/>
            <a:ext cx="8135937"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s-AR" altLang="es-AR" sz="2000" b="1" dirty="0">
                <a:cs typeface="Calibri" panose="020F0502020204030204" pitchFamily="34" charset="0"/>
              </a:rPr>
              <a:t>Var1 DB 10</a:t>
            </a:r>
          </a:p>
          <a:p>
            <a:pPr eaLnBrk="1" hangingPunct="1">
              <a:spcBef>
                <a:spcPct val="0"/>
              </a:spcBef>
              <a:buFontTx/>
              <a:buNone/>
              <a:defRPr/>
            </a:pPr>
            <a:r>
              <a:rPr lang="es-AR" altLang="es-AR" sz="2000" b="1" dirty="0">
                <a:cs typeface="Calibri" panose="020F0502020204030204" pitchFamily="34" charset="0"/>
              </a:rPr>
              <a:t>Var2 DW 0A000h</a:t>
            </a:r>
          </a:p>
          <a:p>
            <a:pPr eaLnBrk="1" hangingPunct="1">
              <a:spcBef>
                <a:spcPct val="0"/>
              </a:spcBef>
              <a:buFontTx/>
              <a:buNone/>
              <a:defRPr/>
            </a:pPr>
            <a:endParaRPr lang="es-AR" altLang="es-AR" sz="2000" b="1" dirty="0">
              <a:cs typeface="Calibri" panose="020F0502020204030204" pitchFamily="34" charset="0"/>
            </a:endParaRPr>
          </a:p>
          <a:p>
            <a:pPr algn="just" eaLnBrk="1" hangingPunct="1">
              <a:spcBef>
                <a:spcPct val="0"/>
              </a:spcBef>
              <a:buFontTx/>
              <a:buNone/>
              <a:defRPr/>
            </a:pPr>
            <a:r>
              <a:rPr lang="es-AR" altLang="es-AR" sz="1800" dirty="0">
                <a:cs typeface="Calibri" panose="020F0502020204030204" pitchFamily="34" charset="0"/>
              </a:rPr>
              <a:t>Podemos observar que los valores numéricos se interpretan en decimal, a menos que terminen con una letra ‘h’, que en cuyo caso se interpretarán como valores en hexadecimal. Además, como los números deben comenzar con un dígito decimal, en el caso del A000h, se </a:t>
            </a:r>
            <a:r>
              <a:rPr lang="es-AR" altLang="es-AR" sz="1800" b="1" dirty="0">
                <a:cs typeface="Calibri" panose="020F0502020204030204" pitchFamily="34" charset="0"/>
              </a:rPr>
              <a:t>antepone un cero</a:t>
            </a:r>
            <a:r>
              <a:rPr lang="es-AR" altLang="es-AR" sz="1800" dirty="0">
                <a:cs typeface="Calibri" panose="020F0502020204030204" pitchFamily="34" charset="0"/>
              </a:rPr>
              <a:t> </a:t>
            </a:r>
            <a:r>
              <a:rPr lang="es-AR" altLang="es-AR" sz="1800" b="1" dirty="0">
                <a:cs typeface="Calibri" panose="020F0502020204030204" pitchFamily="34" charset="0"/>
              </a:rPr>
              <a:t>para evitar que se la confunda con una variable que se pueda llamar A000h.</a:t>
            </a:r>
          </a:p>
        </p:txBody>
      </p:sp>
    </p:spTree>
    <p:extLst>
      <p:ext uri="{BB962C8B-B14F-4D97-AF65-F5344CB8AC3E}">
        <p14:creationId xmlns:p14="http://schemas.microsoft.com/office/powerpoint/2010/main" val="1663781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ES" dirty="0"/>
              <a:t>Taller de Programación 2018 - Módulo </a:t>
            </a:r>
            <a:r>
              <a:rPr lang="es-ES" dirty="0" err="1"/>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25</a:t>
            </a:fld>
            <a:endParaRPr lang="es-ES" dirty="0"/>
          </a:p>
        </p:txBody>
      </p:sp>
      <p:sp>
        <p:nvSpPr>
          <p:cNvPr id="10" name="1 Título"/>
          <p:cNvSpPr>
            <a:spLocks noGrp="1"/>
          </p:cNvSpPr>
          <p:nvPr>
            <p:ph type="title"/>
          </p:nvPr>
        </p:nvSpPr>
        <p:spPr>
          <a:xfrm>
            <a:off x="70992" y="267494"/>
            <a:ext cx="9073008" cy="936104"/>
          </a:xfrm>
        </p:spPr>
        <p:txBody>
          <a:bodyPr>
            <a:normAutofit fontScale="90000"/>
          </a:bodyPr>
          <a:lstStyle/>
          <a:p>
            <a:pPr eaLnBrk="1" hangingPunct="1">
              <a:defRPr/>
            </a:pPr>
            <a:r>
              <a:rPr lang="es-AR" sz="3200" dirty="0" err="1"/>
              <a:t>Assembler</a:t>
            </a:r>
            <a:r>
              <a:rPr lang="es-AR" sz="3200" dirty="0"/>
              <a:t> 8088 –  Memoria de Datos y Memoria de Programa</a:t>
            </a:r>
          </a:p>
        </p:txBody>
      </p:sp>
      <p:sp>
        <p:nvSpPr>
          <p:cNvPr id="13" name="8 Rectángulo"/>
          <p:cNvSpPr>
            <a:spLocks noChangeArrowheads="1"/>
          </p:cNvSpPr>
          <p:nvPr/>
        </p:nvSpPr>
        <p:spPr bwMode="auto">
          <a:xfrm>
            <a:off x="251521" y="1242347"/>
            <a:ext cx="705678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s-AR" altLang="es-AR" sz="1800" dirty="0">
                <a:cs typeface="Calibri" panose="020F0502020204030204" pitchFamily="34" charset="0"/>
              </a:rPr>
              <a:t>La </a:t>
            </a:r>
            <a:r>
              <a:rPr lang="es-AR" altLang="es-AR" sz="1800" b="1" dirty="0">
                <a:cs typeface="Calibri" panose="020F0502020204030204" pitchFamily="34" charset="0"/>
              </a:rPr>
              <a:t>memoria de datos </a:t>
            </a:r>
            <a:r>
              <a:rPr lang="es-AR" altLang="es-AR" sz="1800" dirty="0">
                <a:cs typeface="Calibri" panose="020F0502020204030204" pitchFamily="34" charset="0"/>
              </a:rPr>
              <a:t>es una zona de la memoria RAM donde se cargan los datos /variables que se van a utilizar a lo largo de programa </a:t>
            </a:r>
          </a:p>
        </p:txBody>
      </p:sp>
      <p:sp>
        <p:nvSpPr>
          <p:cNvPr id="8" name="8 Rectángulo"/>
          <p:cNvSpPr>
            <a:spLocks noChangeArrowheads="1"/>
          </p:cNvSpPr>
          <p:nvPr/>
        </p:nvSpPr>
        <p:spPr bwMode="auto">
          <a:xfrm>
            <a:off x="251521" y="1888678"/>
            <a:ext cx="69127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s-AR" altLang="es-AR" sz="1800" dirty="0">
                <a:cs typeface="Calibri" panose="020F0502020204030204" pitchFamily="34" charset="0"/>
              </a:rPr>
              <a:t>La </a:t>
            </a:r>
            <a:r>
              <a:rPr lang="es-AR" altLang="es-AR" sz="1800" b="1" dirty="0">
                <a:cs typeface="Calibri" panose="020F0502020204030204" pitchFamily="34" charset="0"/>
              </a:rPr>
              <a:t>memoria de instrucciones </a:t>
            </a:r>
            <a:r>
              <a:rPr lang="es-AR" altLang="es-AR" sz="1800" dirty="0">
                <a:cs typeface="Calibri" panose="020F0502020204030204" pitchFamily="34" charset="0"/>
              </a:rPr>
              <a:t>es una zona de la memoria RAM donde se cargan las instrucciones del programa para ser ejecutado</a:t>
            </a:r>
          </a:p>
        </p:txBody>
      </p:sp>
      <p:sp>
        <p:nvSpPr>
          <p:cNvPr id="2" name="1 CuadroTexto"/>
          <p:cNvSpPr txBox="1"/>
          <p:nvPr/>
        </p:nvSpPr>
        <p:spPr>
          <a:xfrm>
            <a:off x="323528" y="2567682"/>
            <a:ext cx="3622915" cy="2308324"/>
          </a:xfrm>
          <a:prstGeom prst="rect">
            <a:avLst/>
          </a:prstGeom>
          <a:noFill/>
        </p:spPr>
        <p:txBody>
          <a:bodyPr wrap="none" rtlCol="0">
            <a:spAutoFit/>
          </a:bodyPr>
          <a:lstStyle/>
          <a:p>
            <a:r>
              <a:rPr lang="es-AR" dirty="0">
                <a:latin typeface="Calibri" panose="020F0502020204030204" pitchFamily="34" charset="0"/>
                <a:cs typeface="Calibri" panose="020F0502020204030204" pitchFamily="34" charset="0"/>
              </a:rPr>
              <a:t>¿Cómo defino/diferencio cada zona?</a:t>
            </a:r>
          </a:p>
          <a:p>
            <a:r>
              <a:rPr lang="es-AR" dirty="0">
                <a:latin typeface="Calibri" panose="020F0502020204030204" pitchFamily="34" charset="0"/>
                <a:cs typeface="Calibri" panose="020F0502020204030204" pitchFamily="34" charset="0"/>
              </a:rPr>
              <a:t>Utilizando la instrucción ORG</a:t>
            </a:r>
          </a:p>
          <a:p>
            <a:r>
              <a:rPr lang="es-AR" dirty="0">
                <a:latin typeface="Calibri" panose="020F0502020204030204" pitchFamily="34" charset="0"/>
                <a:cs typeface="Calibri" panose="020F0502020204030204" pitchFamily="34" charset="0"/>
              </a:rPr>
              <a:t>Ejemplo </a:t>
            </a:r>
          </a:p>
          <a:p>
            <a:r>
              <a:rPr lang="es-AR" dirty="0">
                <a:latin typeface="Calibri" panose="020F0502020204030204" pitchFamily="34" charset="0"/>
                <a:cs typeface="Calibri" panose="020F0502020204030204" pitchFamily="34" charset="0"/>
              </a:rPr>
              <a:t>ORG 1000</a:t>
            </a:r>
          </a:p>
          <a:p>
            <a:r>
              <a:rPr lang="es-AR" dirty="0">
                <a:latin typeface="Calibri" panose="020F0502020204030204" pitchFamily="34" charset="0"/>
                <a:cs typeface="Calibri" panose="020F0502020204030204" pitchFamily="34" charset="0"/>
              </a:rPr>
              <a:t>DW    total  5432h</a:t>
            </a:r>
          </a:p>
          <a:p>
            <a:r>
              <a:rPr lang="es-AR" dirty="0">
                <a:latin typeface="Calibri" panose="020F0502020204030204" pitchFamily="34" charset="0"/>
                <a:cs typeface="Calibri" panose="020F0502020204030204" pitchFamily="34" charset="0"/>
              </a:rPr>
              <a:t>DW    </a:t>
            </a:r>
            <a:r>
              <a:rPr lang="es-AR" dirty="0" err="1">
                <a:latin typeface="Calibri" panose="020F0502020204030204" pitchFamily="34" charset="0"/>
                <a:cs typeface="Calibri" panose="020F0502020204030204" pitchFamily="34" charset="0"/>
              </a:rPr>
              <a:t>cont</a:t>
            </a:r>
            <a:r>
              <a:rPr lang="es-AR" dirty="0">
                <a:latin typeface="Calibri" panose="020F0502020204030204" pitchFamily="34" charset="0"/>
                <a:cs typeface="Calibri" panose="020F0502020204030204" pitchFamily="34" charset="0"/>
              </a:rPr>
              <a:t>  0000 </a:t>
            </a:r>
          </a:p>
          <a:p>
            <a:r>
              <a:rPr lang="es-AR" dirty="0">
                <a:latin typeface="Calibri" panose="020F0502020204030204" pitchFamily="34" charset="0"/>
                <a:cs typeface="Calibri" panose="020F0502020204030204" pitchFamily="34" charset="0"/>
              </a:rPr>
              <a:t>ORG 3000 </a:t>
            </a:r>
          </a:p>
          <a:p>
            <a:r>
              <a:rPr lang="es-AR" dirty="0">
                <a:latin typeface="Calibri" panose="020F0502020204030204" pitchFamily="34" charset="0"/>
                <a:cs typeface="Calibri" panose="020F0502020204030204" pitchFamily="34" charset="0"/>
              </a:rPr>
              <a:t>MOV </a:t>
            </a:r>
            <a:r>
              <a:rPr lang="es-AR" dirty="0" err="1">
                <a:latin typeface="Calibri" panose="020F0502020204030204" pitchFamily="34" charset="0"/>
                <a:cs typeface="Calibri" panose="020F0502020204030204" pitchFamily="34" charset="0"/>
              </a:rPr>
              <a:t>AX,cont</a:t>
            </a:r>
            <a:endParaRPr lang="es-AR" dirty="0">
              <a:latin typeface="Calibri" panose="020F0502020204030204" pitchFamily="34" charset="0"/>
              <a:cs typeface="Calibri" panose="020F0502020204030204" pitchFamily="34" charset="0"/>
            </a:endParaRPr>
          </a:p>
        </p:txBody>
      </p:sp>
      <p:sp>
        <p:nvSpPr>
          <p:cNvPr id="3" name="2 CuadroTexto"/>
          <p:cNvSpPr txBox="1"/>
          <p:nvPr/>
        </p:nvSpPr>
        <p:spPr>
          <a:xfrm>
            <a:off x="4793051" y="4700632"/>
            <a:ext cx="1633845"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s-AR" dirty="0"/>
              <a:t>Ver ejercicio 1</a:t>
            </a:r>
          </a:p>
        </p:txBody>
      </p:sp>
      <p:graphicFrame>
        <p:nvGraphicFramePr>
          <p:cNvPr id="11" name="10 Tabla"/>
          <p:cNvGraphicFramePr>
            <a:graphicFrameLocks noGrp="1"/>
          </p:cNvGraphicFramePr>
          <p:nvPr>
            <p:extLst>
              <p:ext uri="{D42A27DB-BD31-4B8C-83A1-F6EECF244321}">
                <p14:modId xmlns:p14="http://schemas.microsoft.com/office/powerpoint/2010/main" val="4006633562"/>
              </p:ext>
            </p:extLst>
          </p:nvPr>
        </p:nvGraphicFramePr>
        <p:xfrm>
          <a:off x="7308304" y="683801"/>
          <a:ext cx="1733816" cy="4495800"/>
        </p:xfrm>
        <a:graphic>
          <a:graphicData uri="http://schemas.openxmlformats.org/drawingml/2006/table">
            <a:tbl>
              <a:tblPr firstRow="1" bandRow="1">
                <a:tableStyleId>{7DF18680-E054-41AD-8BC1-D1AEF772440D}</a:tableStyleId>
              </a:tblPr>
              <a:tblGrid>
                <a:gridCol w="792088">
                  <a:extLst>
                    <a:ext uri="{9D8B030D-6E8A-4147-A177-3AD203B41FA5}">
                      <a16:colId xmlns:a16="http://schemas.microsoft.com/office/drawing/2014/main" val="20000"/>
                    </a:ext>
                  </a:extLst>
                </a:gridCol>
                <a:gridCol w="941728">
                  <a:extLst>
                    <a:ext uri="{9D8B030D-6E8A-4147-A177-3AD203B41FA5}">
                      <a16:colId xmlns:a16="http://schemas.microsoft.com/office/drawing/2014/main" val="20001"/>
                    </a:ext>
                  </a:extLst>
                </a:gridCol>
              </a:tblGrid>
              <a:tr h="640080">
                <a:tc>
                  <a:txBody>
                    <a:bodyPr/>
                    <a:lstStyle/>
                    <a:p>
                      <a:r>
                        <a:rPr lang="es-AR" sz="1100" dirty="0"/>
                        <a:t>Dir. memoria</a:t>
                      </a:r>
                    </a:p>
                  </a:txBody>
                  <a:tcPr/>
                </a:tc>
                <a:tc>
                  <a:txBody>
                    <a:bodyPr/>
                    <a:lstStyle/>
                    <a:p>
                      <a:r>
                        <a:rPr lang="es-AR" sz="1100" dirty="0"/>
                        <a:t>Contenido</a:t>
                      </a:r>
                    </a:p>
                  </a:txBody>
                  <a:tcPr/>
                </a:tc>
                <a:extLst>
                  <a:ext uri="{0D108BD9-81ED-4DB2-BD59-A6C34878D82A}">
                    <a16:rowId xmlns:a16="http://schemas.microsoft.com/office/drawing/2014/main" val="10000"/>
                  </a:ext>
                </a:extLst>
              </a:tr>
              <a:tr h="370840">
                <a:tc>
                  <a:txBody>
                    <a:bodyPr/>
                    <a:lstStyle/>
                    <a:p>
                      <a:r>
                        <a:rPr lang="es-AR" sz="1100" dirty="0"/>
                        <a:t>1000</a:t>
                      </a:r>
                    </a:p>
                  </a:txBody>
                  <a:tcPr/>
                </a:tc>
                <a:tc>
                  <a:txBody>
                    <a:bodyPr/>
                    <a:lstStyle/>
                    <a:p>
                      <a:r>
                        <a:rPr lang="es-AR" sz="1100" dirty="0"/>
                        <a:t>32</a:t>
                      </a:r>
                    </a:p>
                  </a:txBody>
                  <a:tcPr/>
                </a:tc>
                <a:extLst>
                  <a:ext uri="{0D108BD9-81ED-4DB2-BD59-A6C34878D82A}">
                    <a16:rowId xmlns:a16="http://schemas.microsoft.com/office/drawing/2014/main" val="10001"/>
                  </a:ext>
                </a:extLst>
              </a:tr>
              <a:tr h="370840">
                <a:tc>
                  <a:txBody>
                    <a:bodyPr/>
                    <a:lstStyle/>
                    <a:p>
                      <a:r>
                        <a:rPr lang="es-AR" sz="1100" dirty="0"/>
                        <a:t>1001</a:t>
                      </a:r>
                    </a:p>
                  </a:txBody>
                  <a:tcPr/>
                </a:tc>
                <a:tc>
                  <a:txBody>
                    <a:bodyPr/>
                    <a:lstStyle/>
                    <a:p>
                      <a:r>
                        <a:rPr lang="es-AR" sz="1100" dirty="0"/>
                        <a:t>54</a:t>
                      </a:r>
                    </a:p>
                  </a:txBody>
                  <a:tcPr/>
                </a:tc>
                <a:extLst>
                  <a:ext uri="{0D108BD9-81ED-4DB2-BD59-A6C34878D82A}">
                    <a16:rowId xmlns:a16="http://schemas.microsoft.com/office/drawing/2014/main" val="10002"/>
                  </a:ext>
                </a:extLst>
              </a:tr>
              <a:tr h="370840">
                <a:tc>
                  <a:txBody>
                    <a:bodyPr/>
                    <a:lstStyle/>
                    <a:p>
                      <a:r>
                        <a:rPr lang="es-AR" sz="1100" dirty="0"/>
                        <a:t>1002</a:t>
                      </a:r>
                    </a:p>
                  </a:txBody>
                  <a:tcPr/>
                </a:tc>
                <a:tc>
                  <a:txBody>
                    <a:bodyPr/>
                    <a:lstStyle/>
                    <a:p>
                      <a:r>
                        <a:rPr lang="es-AR" sz="1100" dirty="0"/>
                        <a:t>00</a:t>
                      </a:r>
                    </a:p>
                  </a:txBody>
                  <a:tcPr/>
                </a:tc>
                <a:extLst>
                  <a:ext uri="{0D108BD9-81ED-4DB2-BD59-A6C34878D82A}">
                    <a16:rowId xmlns:a16="http://schemas.microsoft.com/office/drawing/2014/main" val="10003"/>
                  </a:ext>
                </a:extLst>
              </a:tr>
              <a:tr h="370840">
                <a:tc>
                  <a:txBody>
                    <a:bodyPr/>
                    <a:lstStyle/>
                    <a:p>
                      <a:r>
                        <a:rPr lang="es-AR" sz="1100" dirty="0"/>
                        <a:t>1003</a:t>
                      </a:r>
                    </a:p>
                  </a:txBody>
                  <a:tcPr/>
                </a:tc>
                <a:tc>
                  <a:txBody>
                    <a:bodyPr/>
                    <a:lstStyle/>
                    <a:p>
                      <a:r>
                        <a:rPr lang="es-AR" sz="1100" dirty="0"/>
                        <a:t>00</a:t>
                      </a:r>
                    </a:p>
                  </a:txBody>
                  <a:tcPr/>
                </a:tc>
                <a:extLst>
                  <a:ext uri="{0D108BD9-81ED-4DB2-BD59-A6C34878D82A}">
                    <a16:rowId xmlns:a16="http://schemas.microsoft.com/office/drawing/2014/main" val="10004"/>
                  </a:ext>
                </a:extLst>
              </a:tr>
              <a:tr h="370840">
                <a:tc>
                  <a:txBody>
                    <a:bodyPr/>
                    <a:lstStyle/>
                    <a:p>
                      <a:r>
                        <a:rPr lang="es-AR" sz="2800" b="1" dirty="0"/>
                        <a:t>…</a:t>
                      </a:r>
                    </a:p>
                  </a:txBody>
                  <a:tcPr/>
                </a:tc>
                <a:tc>
                  <a:txBody>
                    <a:bodyPr/>
                    <a:lstStyle/>
                    <a:p>
                      <a:r>
                        <a:rPr lang="es-AR" sz="2800" b="1" dirty="0"/>
                        <a:t>…</a:t>
                      </a:r>
                    </a:p>
                  </a:txBody>
                  <a:tcPr/>
                </a:tc>
                <a:extLst>
                  <a:ext uri="{0D108BD9-81ED-4DB2-BD59-A6C34878D82A}">
                    <a16:rowId xmlns:a16="http://schemas.microsoft.com/office/drawing/2014/main" val="10005"/>
                  </a:ext>
                </a:extLst>
              </a:tr>
              <a:tr h="370840">
                <a:tc>
                  <a:txBody>
                    <a:bodyPr/>
                    <a:lstStyle/>
                    <a:p>
                      <a:r>
                        <a:rPr lang="es-AR" sz="1100" dirty="0"/>
                        <a:t>3000</a:t>
                      </a:r>
                    </a:p>
                  </a:txBody>
                  <a:tcPr/>
                </a:tc>
                <a:tc>
                  <a:txBody>
                    <a:bodyPr/>
                    <a:lstStyle/>
                    <a:p>
                      <a:r>
                        <a:rPr lang="es-AR" sz="1100" dirty="0"/>
                        <a:t>FA</a:t>
                      </a:r>
                    </a:p>
                  </a:txBody>
                  <a:tcPr/>
                </a:tc>
                <a:extLst>
                  <a:ext uri="{0D108BD9-81ED-4DB2-BD59-A6C34878D82A}">
                    <a16:rowId xmlns:a16="http://schemas.microsoft.com/office/drawing/2014/main" val="10006"/>
                  </a:ext>
                </a:extLst>
              </a:tr>
              <a:tr h="370840">
                <a:tc>
                  <a:txBody>
                    <a:bodyPr/>
                    <a:lstStyle/>
                    <a:p>
                      <a:r>
                        <a:rPr lang="es-AR" sz="1100" dirty="0"/>
                        <a:t>3001</a:t>
                      </a:r>
                    </a:p>
                  </a:txBody>
                  <a:tcPr/>
                </a:tc>
                <a:tc>
                  <a:txBody>
                    <a:bodyPr/>
                    <a:lstStyle/>
                    <a:p>
                      <a:r>
                        <a:rPr lang="es-AR" sz="1100" dirty="0"/>
                        <a:t>O1</a:t>
                      </a:r>
                    </a:p>
                  </a:txBody>
                  <a:tcPr/>
                </a:tc>
                <a:extLst>
                  <a:ext uri="{0D108BD9-81ED-4DB2-BD59-A6C34878D82A}">
                    <a16:rowId xmlns:a16="http://schemas.microsoft.com/office/drawing/2014/main" val="10007"/>
                  </a:ext>
                </a:extLst>
              </a:tr>
              <a:tr h="370840">
                <a:tc>
                  <a:txBody>
                    <a:bodyPr/>
                    <a:lstStyle/>
                    <a:p>
                      <a:r>
                        <a:rPr lang="es-AR" sz="1100" dirty="0"/>
                        <a:t>3002</a:t>
                      </a:r>
                    </a:p>
                  </a:txBody>
                  <a:tcPr/>
                </a:tc>
                <a:tc>
                  <a:txBody>
                    <a:bodyPr/>
                    <a:lstStyle/>
                    <a:p>
                      <a:r>
                        <a:rPr lang="es-AR" sz="1100" dirty="0"/>
                        <a:t>C2</a:t>
                      </a:r>
                    </a:p>
                  </a:txBody>
                  <a:tcPr/>
                </a:tc>
                <a:extLst>
                  <a:ext uri="{0D108BD9-81ED-4DB2-BD59-A6C34878D82A}">
                    <a16:rowId xmlns:a16="http://schemas.microsoft.com/office/drawing/2014/main" val="10008"/>
                  </a:ext>
                </a:extLst>
              </a:tr>
              <a:tr h="370840">
                <a:tc>
                  <a:txBody>
                    <a:bodyPr/>
                    <a:lstStyle/>
                    <a:p>
                      <a:r>
                        <a:rPr lang="es-AR" sz="1100" dirty="0"/>
                        <a:t>3003</a:t>
                      </a:r>
                    </a:p>
                  </a:txBody>
                  <a:tcPr/>
                </a:tc>
                <a:tc>
                  <a:txBody>
                    <a:bodyPr/>
                    <a:lstStyle/>
                    <a:p>
                      <a:r>
                        <a:rPr lang="es-AR" sz="1100" dirty="0"/>
                        <a:t>AB</a:t>
                      </a:r>
                    </a:p>
                  </a:txBody>
                  <a:tcPr/>
                </a:tc>
                <a:extLst>
                  <a:ext uri="{0D108BD9-81ED-4DB2-BD59-A6C34878D82A}">
                    <a16:rowId xmlns:a16="http://schemas.microsoft.com/office/drawing/2014/main" val="10009"/>
                  </a:ext>
                </a:extLst>
              </a:tr>
              <a:tr h="370840">
                <a:tc>
                  <a:txBody>
                    <a:bodyPr/>
                    <a:lstStyle/>
                    <a:p>
                      <a:r>
                        <a:rPr lang="es-AR" sz="1100" dirty="0"/>
                        <a:t>3003</a:t>
                      </a:r>
                    </a:p>
                  </a:txBody>
                  <a:tcPr/>
                </a:tc>
                <a:tc>
                  <a:txBody>
                    <a:bodyPr/>
                    <a:lstStyle/>
                    <a:p>
                      <a:r>
                        <a:rPr lang="es-AR" sz="1100" dirty="0"/>
                        <a:t>03</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576165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a:xfrm>
            <a:off x="3779912" y="21452"/>
            <a:ext cx="4114800" cy="246888"/>
          </a:xfrm>
        </p:spPr>
        <p:txBody>
          <a:bodyPr/>
          <a:lstStyle/>
          <a:p>
            <a:r>
              <a:rPr lang="es-ES" dirty="0">
                <a:solidFill>
                  <a:schemeClr val="bg1"/>
                </a:solidFill>
              </a:rPr>
              <a:t>Taller de Programación 2018 - Módulo </a:t>
            </a:r>
            <a:r>
              <a:rPr lang="es-ES" dirty="0" err="1">
                <a:solidFill>
                  <a:schemeClr val="bg1"/>
                </a:solidFill>
              </a:rPr>
              <a:t>Assembler</a:t>
            </a:r>
            <a:endParaRPr lang="es-ES" dirty="0">
              <a:solidFill>
                <a:schemeClr val="bg1"/>
              </a:solidFill>
            </a:endParaRPr>
          </a:p>
        </p:txBody>
      </p:sp>
      <p:sp>
        <p:nvSpPr>
          <p:cNvPr id="5" name="4 Marcador de número de diapositiva"/>
          <p:cNvSpPr>
            <a:spLocks noGrp="1"/>
          </p:cNvSpPr>
          <p:nvPr>
            <p:ph type="sldNum" sz="quarter" idx="12"/>
          </p:nvPr>
        </p:nvSpPr>
        <p:spPr>
          <a:xfrm>
            <a:off x="7620000" y="293484"/>
            <a:ext cx="1066800" cy="246888"/>
          </a:xfrm>
        </p:spPr>
        <p:txBody>
          <a:bodyPr/>
          <a:lstStyle/>
          <a:p>
            <a:fld id="{132FADFE-3B8F-471C-ABF0-DBC7717ECBBC}" type="slidenum">
              <a:rPr lang="es-ES" smtClean="0"/>
              <a:pPr/>
              <a:t>26</a:t>
            </a:fld>
            <a:endParaRPr lang="es-ES" dirty="0"/>
          </a:p>
        </p:txBody>
      </p:sp>
      <p:sp>
        <p:nvSpPr>
          <p:cNvPr id="10" name="1 Título"/>
          <p:cNvSpPr>
            <a:spLocks noGrp="1"/>
          </p:cNvSpPr>
          <p:nvPr>
            <p:ph type="title"/>
          </p:nvPr>
        </p:nvSpPr>
        <p:spPr>
          <a:xfrm>
            <a:off x="251520" y="51470"/>
            <a:ext cx="9073008" cy="936104"/>
          </a:xfrm>
        </p:spPr>
        <p:txBody>
          <a:bodyPr>
            <a:normAutofit/>
          </a:bodyPr>
          <a:lstStyle/>
          <a:p>
            <a:pPr eaLnBrk="1" hangingPunct="1">
              <a:defRPr/>
            </a:pPr>
            <a:r>
              <a:rPr lang="es-AR" sz="3200" dirty="0" err="1"/>
              <a:t>Assembler</a:t>
            </a:r>
            <a:r>
              <a:rPr lang="es-AR" sz="3200" dirty="0"/>
              <a:t> 8088 –  Modos de Direccionamiento</a:t>
            </a:r>
          </a:p>
        </p:txBody>
      </p:sp>
      <p:sp>
        <p:nvSpPr>
          <p:cNvPr id="11" name="3 Rectángulo"/>
          <p:cNvSpPr>
            <a:spLocks noChangeArrowheads="1"/>
          </p:cNvSpPr>
          <p:nvPr/>
        </p:nvSpPr>
        <p:spPr bwMode="auto">
          <a:xfrm>
            <a:off x="3348038" y="762839"/>
            <a:ext cx="51847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defRPr/>
            </a:pPr>
            <a:r>
              <a:rPr lang="es-AR" altLang="en-US" sz="1600">
                <a:cs typeface="Calibri" panose="020F0502020204030204" pitchFamily="34" charset="0"/>
              </a:rPr>
              <a:t>El operando contiene la información sobre la que hay que operar. (útil para inicializar registros)</a:t>
            </a:r>
          </a:p>
        </p:txBody>
      </p:sp>
      <p:sp>
        <p:nvSpPr>
          <p:cNvPr id="14" name="4 Rectángulo"/>
          <p:cNvSpPr>
            <a:spLocks noChangeArrowheads="1"/>
          </p:cNvSpPr>
          <p:nvPr/>
        </p:nvSpPr>
        <p:spPr bwMode="auto">
          <a:xfrm>
            <a:off x="458788" y="731089"/>
            <a:ext cx="1181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s-AR" altLang="en-US" sz="1600" b="1">
                <a:cs typeface="Calibri" panose="020F0502020204030204" pitchFamily="34" charset="0"/>
              </a:rPr>
              <a:t>INMEDIATO</a:t>
            </a:r>
          </a:p>
        </p:txBody>
      </p:sp>
      <p:sp>
        <p:nvSpPr>
          <p:cNvPr id="15" name="6 Rectángulo"/>
          <p:cNvSpPr>
            <a:spLocks noChangeArrowheads="1"/>
          </p:cNvSpPr>
          <p:nvPr/>
        </p:nvSpPr>
        <p:spPr bwMode="auto">
          <a:xfrm>
            <a:off x="395288" y="1500064"/>
            <a:ext cx="23272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s-AR" altLang="en-US" sz="1600" b="1" dirty="0">
                <a:cs typeface="Calibri" panose="020F0502020204030204" pitchFamily="34" charset="0"/>
              </a:rPr>
              <a:t>DIRECTO DE MEMORIA O</a:t>
            </a:r>
          </a:p>
          <a:p>
            <a:pPr eaLnBrk="1" hangingPunct="1">
              <a:spcBef>
                <a:spcPct val="0"/>
              </a:spcBef>
              <a:buFontTx/>
              <a:buNone/>
              <a:defRPr/>
            </a:pPr>
            <a:r>
              <a:rPr lang="es-AR" altLang="en-US" sz="1600" b="1" dirty="0">
                <a:cs typeface="Calibri" panose="020F0502020204030204" pitchFamily="34" charset="0"/>
              </a:rPr>
              <a:t>ABSOLUTO</a:t>
            </a:r>
          </a:p>
        </p:txBody>
      </p:sp>
      <p:sp>
        <p:nvSpPr>
          <p:cNvPr id="16" name="7 Rectángulo"/>
          <p:cNvSpPr>
            <a:spLocks noChangeArrowheads="1"/>
          </p:cNvSpPr>
          <p:nvPr/>
        </p:nvSpPr>
        <p:spPr bwMode="auto">
          <a:xfrm>
            <a:off x="395288" y="2501701"/>
            <a:ext cx="20955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s-AR" altLang="en-US" sz="1600" b="1">
                <a:cs typeface="Calibri" panose="020F0502020204030204" pitchFamily="34" charset="0"/>
              </a:rPr>
              <a:t>DIRECTO DE REGISTRO</a:t>
            </a:r>
          </a:p>
        </p:txBody>
      </p:sp>
      <p:sp>
        <p:nvSpPr>
          <p:cNvPr id="17" name="8 Rectángulo"/>
          <p:cNvSpPr>
            <a:spLocks noChangeArrowheads="1"/>
          </p:cNvSpPr>
          <p:nvPr/>
        </p:nvSpPr>
        <p:spPr bwMode="auto">
          <a:xfrm>
            <a:off x="395288" y="3148483"/>
            <a:ext cx="24368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s-AR" altLang="en-US" sz="1600" b="1">
                <a:cs typeface="Calibri" panose="020F0502020204030204" pitchFamily="34" charset="0"/>
              </a:rPr>
              <a:t>INDIRECTO CON REGISTRO</a:t>
            </a:r>
          </a:p>
        </p:txBody>
      </p:sp>
      <p:sp>
        <p:nvSpPr>
          <p:cNvPr id="18" name="9 Rectángulo"/>
          <p:cNvSpPr>
            <a:spLocks noChangeArrowheads="1"/>
          </p:cNvSpPr>
          <p:nvPr/>
        </p:nvSpPr>
        <p:spPr bwMode="auto">
          <a:xfrm>
            <a:off x="425450" y="4227983"/>
            <a:ext cx="29940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s-AR" altLang="en-US" sz="1600" b="1">
                <a:cs typeface="Calibri" panose="020F0502020204030204" pitchFamily="34" charset="0"/>
              </a:rPr>
              <a:t>INDIRECTO CON DESPLAZAMIENTO</a:t>
            </a:r>
          </a:p>
        </p:txBody>
      </p:sp>
      <p:sp>
        <p:nvSpPr>
          <p:cNvPr id="19" name="10 Rectángulo"/>
          <p:cNvSpPr>
            <a:spLocks noChangeArrowheads="1"/>
          </p:cNvSpPr>
          <p:nvPr/>
        </p:nvSpPr>
        <p:spPr bwMode="auto">
          <a:xfrm>
            <a:off x="3352800" y="2362671"/>
            <a:ext cx="51847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defRPr/>
            </a:pPr>
            <a:r>
              <a:rPr lang="es-AR" altLang="en-US" sz="1600">
                <a:cs typeface="Calibri" panose="020F0502020204030204" pitchFamily="34" charset="0"/>
              </a:rPr>
              <a:t>El operando se encuentra contenido en un registro</a:t>
            </a:r>
          </a:p>
        </p:txBody>
      </p:sp>
      <p:sp>
        <p:nvSpPr>
          <p:cNvPr id="20" name="11 Rectángulo"/>
          <p:cNvSpPr>
            <a:spLocks noChangeArrowheads="1"/>
          </p:cNvSpPr>
          <p:nvPr/>
        </p:nvSpPr>
        <p:spPr bwMode="auto">
          <a:xfrm>
            <a:off x="3335338" y="1482601"/>
            <a:ext cx="51784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defRPr/>
            </a:pPr>
            <a:r>
              <a:rPr lang="es-AR" altLang="en-US" sz="1600" dirty="0">
                <a:cs typeface="Calibri" panose="020F0502020204030204" pitchFamily="34" charset="0"/>
              </a:rPr>
              <a:t>La instrucción contiene la dirección de memoria exacta donde se encuentra el operando. El operando se encuentra en memoria.</a:t>
            </a:r>
          </a:p>
        </p:txBody>
      </p:sp>
      <p:sp>
        <p:nvSpPr>
          <p:cNvPr id="21" name="12 Rectángulo"/>
          <p:cNvSpPr>
            <a:spLocks noChangeArrowheads="1"/>
          </p:cNvSpPr>
          <p:nvPr/>
        </p:nvSpPr>
        <p:spPr bwMode="auto">
          <a:xfrm>
            <a:off x="3335338" y="3080221"/>
            <a:ext cx="517842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defRPr/>
            </a:pPr>
            <a:r>
              <a:rPr lang="es-AR" altLang="en-US" sz="1600" dirty="0">
                <a:cs typeface="Calibri" panose="020F0502020204030204" pitchFamily="34" charset="0"/>
              </a:rPr>
              <a:t>La instrucción contiene una dirección que se emplea para leer en memoria una dirección intermedia que será la verdadera dirección del objeto buscado. El operando se encuentra en memoria.</a:t>
            </a:r>
          </a:p>
          <a:p>
            <a:pPr eaLnBrk="1" hangingPunct="1">
              <a:spcBef>
                <a:spcPct val="0"/>
              </a:spcBef>
              <a:buFontTx/>
              <a:buNone/>
              <a:defRPr/>
            </a:pPr>
            <a:endParaRPr lang="es-AR" altLang="en-US" sz="1600" dirty="0">
              <a:cs typeface="Calibri" panose="020F0502020204030204" pitchFamily="34" charset="0"/>
            </a:endParaRPr>
          </a:p>
        </p:txBody>
      </p:sp>
      <p:sp>
        <p:nvSpPr>
          <p:cNvPr id="22" name="13 Rectángulo"/>
          <p:cNvSpPr>
            <a:spLocks noChangeArrowheads="1"/>
          </p:cNvSpPr>
          <p:nvPr/>
        </p:nvSpPr>
        <p:spPr bwMode="auto">
          <a:xfrm>
            <a:off x="3348038" y="4312121"/>
            <a:ext cx="51847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defRPr/>
            </a:pPr>
            <a:r>
              <a:rPr lang="es-AR" altLang="en-US" sz="1600" dirty="0">
                <a:cs typeface="Calibri" panose="020F0502020204030204" pitchFamily="34" charset="0"/>
              </a:rPr>
              <a:t>Similar al anterior al que se le agrega un desplazamiento para obtener la dirección final donde se encuentra el operando.</a:t>
            </a:r>
          </a:p>
        </p:txBody>
      </p:sp>
      <p:sp>
        <p:nvSpPr>
          <p:cNvPr id="23" name="1 Rectángulo"/>
          <p:cNvSpPr>
            <a:spLocks noChangeArrowheads="1"/>
          </p:cNvSpPr>
          <p:nvPr/>
        </p:nvSpPr>
        <p:spPr bwMode="auto">
          <a:xfrm>
            <a:off x="434975" y="987574"/>
            <a:ext cx="1581150"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Wingdings 2" panose="05020102010507070707" pitchFamily="18" charset="2"/>
              <a:buNone/>
              <a:defRPr/>
            </a:pPr>
            <a:r>
              <a:rPr lang="es-ES" altLang="en-US" sz="1600" b="1" dirty="0">
                <a:solidFill>
                  <a:schemeClr val="accent1"/>
                </a:solidFill>
                <a:cs typeface="Calibri" panose="020F0502020204030204" pitchFamily="34" charset="0"/>
              </a:rPr>
              <a:t>MOV AX, 1000h</a:t>
            </a:r>
          </a:p>
        </p:txBody>
      </p:sp>
      <p:sp>
        <p:nvSpPr>
          <p:cNvPr id="24" name="2 Rectángulo"/>
          <p:cNvSpPr>
            <a:spLocks noChangeArrowheads="1"/>
          </p:cNvSpPr>
          <p:nvPr/>
        </p:nvSpPr>
        <p:spPr bwMode="auto">
          <a:xfrm>
            <a:off x="460375" y="2017589"/>
            <a:ext cx="1724025"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Wingdings 2" panose="05020102010507070707" pitchFamily="18" charset="2"/>
              <a:buNone/>
              <a:defRPr/>
            </a:pPr>
            <a:r>
              <a:rPr lang="es-ES" altLang="en-US" sz="1600" b="1">
                <a:solidFill>
                  <a:schemeClr val="accent1"/>
                </a:solidFill>
                <a:cs typeface="Calibri" panose="020F0502020204030204" pitchFamily="34" charset="0"/>
              </a:rPr>
              <a:t>MOV BL, var_byte</a:t>
            </a:r>
          </a:p>
        </p:txBody>
      </p:sp>
      <p:sp>
        <p:nvSpPr>
          <p:cNvPr id="25" name="3 Rectángulo"/>
          <p:cNvSpPr>
            <a:spLocks noChangeArrowheads="1"/>
          </p:cNvSpPr>
          <p:nvPr/>
        </p:nvSpPr>
        <p:spPr bwMode="auto">
          <a:xfrm>
            <a:off x="460375" y="2809676"/>
            <a:ext cx="1230313"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Wingdings 2" panose="05020102010507070707" pitchFamily="18" charset="2"/>
              <a:buNone/>
              <a:defRPr/>
            </a:pPr>
            <a:r>
              <a:rPr lang="es-ES" altLang="en-US" sz="1600" b="1">
                <a:solidFill>
                  <a:schemeClr val="accent1"/>
                </a:solidFill>
                <a:cs typeface="Calibri" panose="020F0502020204030204" pitchFamily="34" charset="0"/>
              </a:rPr>
              <a:t>MOV BX, AX</a:t>
            </a:r>
          </a:p>
        </p:txBody>
      </p:sp>
      <p:sp>
        <p:nvSpPr>
          <p:cNvPr id="26" name="4 Rectángulo"/>
          <p:cNvSpPr>
            <a:spLocks noChangeArrowheads="1"/>
          </p:cNvSpPr>
          <p:nvPr/>
        </p:nvSpPr>
        <p:spPr bwMode="auto">
          <a:xfrm>
            <a:off x="460375" y="3426296"/>
            <a:ext cx="1411288"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s-ES" altLang="en-US" sz="1600" b="1">
                <a:solidFill>
                  <a:schemeClr val="accent1"/>
                </a:solidFill>
                <a:cs typeface="Calibri" panose="020F0502020204030204" pitchFamily="34" charset="0"/>
              </a:rPr>
              <a:t>MOV AX, [BX] </a:t>
            </a:r>
            <a:endParaRPr lang="es-AR" altLang="es-AR" sz="1600">
              <a:solidFill>
                <a:schemeClr val="accent1"/>
              </a:solidFill>
              <a:cs typeface="Calibri" panose="020F0502020204030204" pitchFamily="34" charset="0"/>
            </a:endParaRPr>
          </a:p>
        </p:txBody>
      </p:sp>
      <p:sp>
        <p:nvSpPr>
          <p:cNvPr id="27" name="17 Rectángulo"/>
          <p:cNvSpPr>
            <a:spLocks noChangeArrowheads="1"/>
          </p:cNvSpPr>
          <p:nvPr/>
        </p:nvSpPr>
        <p:spPr bwMode="auto">
          <a:xfrm>
            <a:off x="434975" y="4723283"/>
            <a:ext cx="1833563"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s-ES" altLang="en-US" sz="1600" b="1">
                <a:solidFill>
                  <a:schemeClr val="accent1"/>
                </a:solidFill>
                <a:cs typeface="Calibri" panose="020F0502020204030204" pitchFamily="34" charset="0"/>
              </a:rPr>
              <a:t>MOV AX, 20h+[BX] </a:t>
            </a:r>
            <a:endParaRPr lang="es-AR" altLang="es-AR" sz="1600">
              <a:solidFill>
                <a:schemeClr val="accent1"/>
              </a:solidFill>
              <a:cs typeface="Calibri" panose="020F0502020204030204" pitchFamily="34" charset="0"/>
            </a:endParaRPr>
          </a:p>
        </p:txBody>
      </p:sp>
      <p:sp>
        <p:nvSpPr>
          <p:cNvPr id="28" name="27 CuadroTexto"/>
          <p:cNvSpPr txBox="1"/>
          <p:nvPr/>
        </p:nvSpPr>
        <p:spPr>
          <a:xfrm>
            <a:off x="1729240" y="3858651"/>
            <a:ext cx="1633845"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s-AR" dirty="0"/>
              <a:t>Ver ejercicio 2</a:t>
            </a:r>
          </a:p>
        </p:txBody>
      </p:sp>
    </p:spTree>
    <p:extLst>
      <p:ext uri="{BB962C8B-B14F-4D97-AF65-F5344CB8AC3E}">
        <p14:creationId xmlns:p14="http://schemas.microsoft.com/office/powerpoint/2010/main" val="1619681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27088" y="98748"/>
            <a:ext cx="6684962" cy="960834"/>
          </a:xfrm>
        </p:spPr>
        <p:txBody>
          <a:bodyPr/>
          <a:lstStyle/>
          <a:p>
            <a:pPr eaLnBrk="1" hangingPunct="1">
              <a:defRPr/>
            </a:pPr>
            <a:r>
              <a:rPr lang="es-ES" altLang="es-AR" sz="3600" dirty="0"/>
              <a:t>Definición constantes</a:t>
            </a:r>
          </a:p>
        </p:txBody>
      </p:sp>
      <p:sp>
        <p:nvSpPr>
          <p:cNvPr id="6147" name="Rectangle 3"/>
          <p:cNvSpPr>
            <a:spLocks noGrp="1" noChangeArrowheads="1"/>
          </p:cNvSpPr>
          <p:nvPr>
            <p:ph idx="1"/>
          </p:nvPr>
        </p:nvSpPr>
        <p:spPr>
          <a:xfrm>
            <a:off x="395536" y="915566"/>
            <a:ext cx="8136904" cy="4032448"/>
          </a:xfrm>
        </p:spPr>
        <p:txBody>
          <a:bodyPr>
            <a:normAutofit/>
          </a:bodyPr>
          <a:lstStyle/>
          <a:p>
            <a:pPr eaLnBrk="1" hangingPunct="1">
              <a:lnSpc>
                <a:spcPct val="170000"/>
              </a:lnSpc>
              <a:spcBef>
                <a:spcPts val="0"/>
              </a:spcBef>
              <a:buFont typeface="Arial" panose="020B0604020202020204" pitchFamily="34" charset="0"/>
              <a:buChar char="•"/>
              <a:defRPr/>
            </a:pPr>
            <a:r>
              <a:rPr lang="es-ES" altLang="es-AR" sz="2000" dirty="0">
                <a:latin typeface="Calibri" panose="020F0502020204030204" pitchFamily="34" charset="0"/>
                <a:cs typeface="Calibri" panose="020F0502020204030204" pitchFamily="34" charset="0"/>
              </a:rPr>
              <a:t>Se definen con la instrucción </a:t>
            </a:r>
            <a:r>
              <a:rPr lang="es-ES" altLang="es-AR" sz="2000" b="1" dirty="0">
                <a:latin typeface="Calibri" panose="020F0502020204030204" pitchFamily="34" charset="0"/>
                <a:cs typeface="Calibri" panose="020F0502020204030204" pitchFamily="34" charset="0"/>
              </a:rPr>
              <a:t>EQU</a:t>
            </a:r>
          </a:p>
          <a:p>
            <a:pPr eaLnBrk="1" hangingPunct="1">
              <a:lnSpc>
                <a:spcPct val="170000"/>
              </a:lnSpc>
              <a:spcBef>
                <a:spcPts val="0"/>
              </a:spcBef>
              <a:buFont typeface="Wingdings" pitchFamily="2" charset="2"/>
              <a:buNone/>
              <a:defRPr/>
            </a:pPr>
            <a:r>
              <a:rPr lang="es-ES" altLang="es-AR" sz="2000" i="1" dirty="0">
                <a:latin typeface="Calibri" panose="020F0502020204030204" pitchFamily="34" charset="0"/>
                <a:cs typeface="Calibri" panose="020F0502020204030204" pitchFamily="34" charset="0"/>
              </a:rPr>
              <a:t>     </a:t>
            </a:r>
            <a:r>
              <a:rPr lang="es-ES" altLang="es-AR" sz="2000" b="1" i="1" dirty="0" err="1">
                <a:latin typeface="Calibri" panose="020F0502020204030204" pitchFamily="34" charset="0"/>
                <a:cs typeface="Calibri" panose="020F0502020204030204" pitchFamily="34" charset="0"/>
              </a:rPr>
              <a:t>nombre_constante</a:t>
            </a:r>
            <a:r>
              <a:rPr lang="es-ES" altLang="es-AR" sz="2000" b="1" i="1" dirty="0">
                <a:latin typeface="Calibri" panose="020F0502020204030204" pitchFamily="34" charset="0"/>
                <a:cs typeface="Calibri" panose="020F0502020204030204" pitchFamily="34" charset="0"/>
              </a:rPr>
              <a:t> EQU valor</a:t>
            </a:r>
          </a:p>
          <a:p>
            <a:pPr marL="0" indent="0" algn="just" eaLnBrk="1" hangingPunct="1">
              <a:spcBef>
                <a:spcPts val="0"/>
              </a:spcBef>
              <a:buFont typeface="Wingdings" pitchFamily="2" charset="2"/>
              <a:buNone/>
              <a:defRPr/>
            </a:pPr>
            <a:r>
              <a:rPr lang="es-ES" altLang="es-AR" sz="2000" dirty="0">
                <a:latin typeface="Calibri" panose="020F0502020204030204" pitchFamily="34" charset="0"/>
                <a:cs typeface="Calibri" panose="020F0502020204030204" pitchFamily="34" charset="0"/>
              </a:rPr>
              <a:t>El ensamblador reemplazará cualquier ocurrencia indicada, pero dicho valor no va a ocupar ninguna dirección de memoria. Nombre de la constante debe escribirse en mayúscula.</a:t>
            </a:r>
          </a:p>
          <a:p>
            <a:pPr marL="0" indent="0" algn="just" eaLnBrk="1" hangingPunct="1">
              <a:lnSpc>
                <a:spcPct val="170000"/>
              </a:lnSpc>
              <a:spcBef>
                <a:spcPts val="0"/>
              </a:spcBef>
              <a:buFont typeface="Wingdings" pitchFamily="2" charset="2"/>
              <a:buNone/>
              <a:defRPr/>
            </a:pPr>
            <a:endParaRPr lang="es-ES" altLang="es-AR" sz="2000" dirty="0">
              <a:latin typeface="Calibri" panose="020F0502020204030204" pitchFamily="34" charset="0"/>
              <a:cs typeface="Calibri" panose="020F0502020204030204" pitchFamily="34" charset="0"/>
            </a:endParaRPr>
          </a:p>
          <a:p>
            <a:pPr marL="0" indent="0" algn="just" eaLnBrk="1" hangingPunct="1">
              <a:spcBef>
                <a:spcPts val="0"/>
              </a:spcBef>
              <a:buFont typeface="Wingdings" pitchFamily="2" charset="2"/>
              <a:buNone/>
              <a:defRPr/>
            </a:pPr>
            <a:r>
              <a:rPr lang="es-ES" altLang="es-AR" sz="2000" dirty="0">
                <a:latin typeface="Calibri" panose="020F0502020204030204" pitchFamily="34" charset="0"/>
                <a:cs typeface="Calibri" panose="020F0502020204030204" pitchFamily="34" charset="0"/>
              </a:rPr>
              <a:t>Ejemplo:</a:t>
            </a:r>
          </a:p>
          <a:p>
            <a:pPr marL="0" indent="0" algn="just" eaLnBrk="1" hangingPunct="1">
              <a:spcBef>
                <a:spcPts val="0"/>
              </a:spcBef>
              <a:buFont typeface="Wingdings" pitchFamily="2" charset="2"/>
              <a:buNone/>
              <a:defRPr/>
            </a:pPr>
            <a:r>
              <a:rPr lang="es-ES" altLang="es-AR" sz="2000" dirty="0" err="1">
                <a:latin typeface="Calibri" panose="020F0502020204030204" pitchFamily="34" charset="0"/>
                <a:cs typeface="Calibri" panose="020F0502020204030204" pitchFamily="34" charset="0"/>
              </a:rPr>
              <a:t>maximo</a:t>
            </a:r>
            <a:r>
              <a:rPr lang="es-ES" altLang="es-AR" sz="2000" dirty="0">
                <a:latin typeface="Calibri" panose="020F0502020204030204" pitchFamily="34" charset="0"/>
                <a:cs typeface="Calibri" panose="020F0502020204030204" pitchFamily="34" charset="0"/>
              </a:rPr>
              <a:t> EQU 0</a:t>
            </a:r>
          </a:p>
          <a:p>
            <a:pPr marL="0" indent="0" eaLnBrk="1" hangingPunct="1">
              <a:lnSpc>
                <a:spcPct val="170000"/>
              </a:lnSpc>
              <a:spcBef>
                <a:spcPts val="0"/>
              </a:spcBef>
              <a:buFont typeface="Arial" panose="020B0604020202020204" pitchFamily="34" charset="0"/>
              <a:buChar char="•"/>
              <a:defRPr/>
            </a:pPr>
            <a:endParaRPr lang="es-ES" altLang="es-AR" sz="2000" i="1" u="sn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89312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68314" y="86916"/>
            <a:ext cx="6683375" cy="960834"/>
          </a:xfrm>
        </p:spPr>
        <p:txBody>
          <a:bodyPr/>
          <a:lstStyle/>
          <a:p>
            <a:pPr eaLnBrk="1" hangingPunct="1">
              <a:defRPr/>
            </a:pPr>
            <a:r>
              <a:rPr lang="es-ES" altLang="es-AR" sz="3200" dirty="0"/>
              <a:t>Definición de tablas</a:t>
            </a:r>
          </a:p>
        </p:txBody>
      </p:sp>
      <p:sp>
        <p:nvSpPr>
          <p:cNvPr id="7171" name="Rectangle 3"/>
          <p:cNvSpPr>
            <a:spLocks noGrp="1" noChangeArrowheads="1"/>
          </p:cNvSpPr>
          <p:nvPr>
            <p:ph idx="1"/>
          </p:nvPr>
        </p:nvSpPr>
        <p:spPr>
          <a:xfrm>
            <a:off x="323528" y="987574"/>
            <a:ext cx="8425557" cy="3924250"/>
          </a:xfrm>
        </p:spPr>
        <p:txBody>
          <a:bodyPr>
            <a:normAutofit fontScale="70000" lnSpcReduction="20000"/>
          </a:bodyPr>
          <a:lstStyle/>
          <a:p>
            <a:pPr>
              <a:lnSpc>
                <a:spcPct val="170000"/>
              </a:lnSpc>
              <a:spcBef>
                <a:spcPts val="0"/>
              </a:spcBef>
              <a:defRPr/>
            </a:pPr>
            <a:r>
              <a:rPr lang="es-ES" altLang="es-AR" sz="2000" u="sng" dirty="0">
                <a:latin typeface="Calibri" panose="020F0502020204030204" pitchFamily="34" charset="0"/>
                <a:cs typeface="Calibri" panose="020F0502020204030204" pitchFamily="34" charset="0"/>
              </a:rPr>
              <a:t>Tablas,</a:t>
            </a:r>
            <a:r>
              <a:rPr lang="es-ES" altLang="es-AR" sz="2000" dirty="0">
                <a:latin typeface="Calibri" panose="020F0502020204030204" pitchFamily="34" charset="0"/>
                <a:cs typeface="Calibri" panose="020F0502020204030204" pitchFamily="34" charset="0"/>
              </a:rPr>
              <a:t> se definen como</a:t>
            </a:r>
          </a:p>
          <a:p>
            <a:pPr>
              <a:lnSpc>
                <a:spcPct val="170000"/>
              </a:lnSpc>
              <a:spcBef>
                <a:spcPts val="0"/>
              </a:spcBef>
              <a:buNone/>
              <a:defRPr/>
            </a:pPr>
            <a:r>
              <a:rPr lang="es-ES" altLang="es-AR" sz="2000" dirty="0">
                <a:latin typeface="Calibri" panose="020F0502020204030204" pitchFamily="34" charset="0"/>
                <a:cs typeface="Calibri" panose="020F0502020204030204" pitchFamily="34" charset="0"/>
              </a:rPr>
              <a:t>   </a:t>
            </a:r>
            <a:r>
              <a:rPr lang="es-ES" altLang="es-AR" sz="2000" i="1" dirty="0" err="1">
                <a:latin typeface="Calibri" panose="020F0502020204030204" pitchFamily="34" charset="0"/>
                <a:cs typeface="Calibri" panose="020F0502020204030204" pitchFamily="34" charset="0"/>
              </a:rPr>
              <a:t>nombre_variable</a:t>
            </a:r>
            <a:r>
              <a:rPr lang="es-ES" altLang="es-AR" sz="2000" i="1" dirty="0">
                <a:latin typeface="Calibri" panose="020F0502020204030204" pitchFamily="34" charset="0"/>
                <a:cs typeface="Calibri" panose="020F0502020204030204" pitchFamily="34" charset="0"/>
              </a:rPr>
              <a:t> </a:t>
            </a:r>
            <a:r>
              <a:rPr lang="es-ES" altLang="es-AR" sz="2000" i="1" dirty="0" err="1">
                <a:latin typeface="Calibri" panose="020F0502020204030204" pitchFamily="34" charset="0"/>
                <a:cs typeface="Calibri" panose="020F0502020204030204" pitchFamily="34" charset="0"/>
              </a:rPr>
              <a:t>especificador_tipo</a:t>
            </a:r>
            <a:r>
              <a:rPr lang="es-ES" altLang="es-AR" sz="2000" i="1" dirty="0">
                <a:latin typeface="Calibri" panose="020F0502020204030204" pitchFamily="34" charset="0"/>
                <a:cs typeface="Calibri" panose="020F0502020204030204" pitchFamily="34" charset="0"/>
              </a:rPr>
              <a:t>  valores</a:t>
            </a:r>
          </a:p>
          <a:p>
            <a:pPr>
              <a:lnSpc>
                <a:spcPct val="170000"/>
              </a:lnSpc>
              <a:spcBef>
                <a:spcPts val="0"/>
              </a:spcBef>
              <a:buNone/>
              <a:defRPr/>
            </a:pPr>
            <a:r>
              <a:rPr lang="es-ES" altLang="es-AR" sz="2000" dirty="0">
                <a:latin typeface="Calibri" panose="020F0502020204030204" pitchFamily="34" charset="0"/>
                <a:cs typeface="Calibri" panose="020F0502020204030204" pitchFamily="34" charset="0"/>
              </a:rPr>
              <a:t>Ejemplo</a:t>
            </a:r>
          </a:p>
          <a:p>
            <a:pPr>
              <a:lnSpc>
                <a:spcPct val="170000"/>
              </a:lnSpc>
              <a:spcBef>
                <a:spcPts val="0"/>
              </a:spcBef>
              <a:buNone/>
              <a:defRPr/>
            </a:pPr>
            <a:r>
              <a:rPr lang="es-ES" altLang="es-AR" sz="2000" b="1" dirty="0">
                <a:latin typeface="Calibri" panose="020F0502020204030204" pitchFamily="34" charset="0"/>
                <a:cs typeface="Calibri" panose="020F0502020204030204" pitchFamily="34" charset="0"/>
              </a:rPr>
              <a:t> tabla DB 1, 2, 4, 8, 16, 32, 64, 128</a:t>
            </a:r>
          </a:p>
          <a:p>
            <a:pPr marL="0" indent="0" algn="just">
              <a:lnSpc>
                <a:spcPct val="120000"/>
              </a:lnSpc>
              <a:spcBef>
                <a:spcPts val="0"/>
              </a:spcBef>
              <a:buNone/>
              <a:defRPr/>
            </a:pPr>
            <a:r>
              <a:rPr lang="es-ES" altLang="es-AR" sz="2000" dirty="0">
                <a:latin typeface="Calibri" panose="020F0502020204030204" pitchFamily="34" charset="0"/>
                <a:cs typeface="Calibri" panose="020F0502020204030204" pitchFamily="34" charset="0"/>
              </a:rPr>
              <a:t>Esto genera una tabla con los ocho valores especificados, uno a continuación del otro. Esto se puede ver como un arreglo de ocho bytes pero en el que se inicializaron sus celdas con dichos valores.</a:t>
            </a:r>
          </a:p>
          <a:p>
            <a:pPr marL="0" indent="0" algn="just">
              <a:lnSpc>
                <a:spcPct val="120000"/>
              </a:lnSpc>
              <a:spcBef>
                <a:spcPts val="0"/>
              </a:spcBef>
              <a:buNone/>
              <a:defRPr/>
            </a:pPr>
            <a:endParaRPr lang="es-ES" altLang="es-AR" sz="2000" dirty="0">
              <a:latin typeface="Calibri" panose="020F0502020204030204" pitchFamily="34" charset="0"/>
              <a:cs typeface="Calibri" panose="020F0502020204030204" pitchFamily="34" charset="0"/>
            </a:endParaRPr>
          </a:p>
          <a:p>
            <a:pPr marL="0" indent="0" algn="just">
              <a:lnSpc>
                <a:spcPct val="120000"/>
              </a:lnSpc>
              <a:spcBef>
                <a:spcPts val="0"/>
              </a:spcBef>
              <a:buNone/>
              <a:defRPr/>
            </a:pPr>
            <a:endParaRPr lang="es-ES" altLang="es-AR" sz="2000" dirty="0">
              <a:latin typeface="Calibri" panose="020F0502020204030204" pitchFamily="34" charset="0"/>
              <a:cs typeface="Calibri" panose="020F0502020204030204" pitchFamily="34" charset="0"/>
            </a:endParaRPr>
          </a:p>
          <a:p>
            <a:pPr marL="0" indent="0" algn="just" eaLnBrk="1" hangingPunct="1">
              <a:lnSpc>
                <a:spcPct val="120000"/>
              </a:lnSpc>
              <a:buNone/>
              <a:defRPr/>
            </a:pPr>
            <a:r>
              <a:rPr lang="es-ES" altLang="es-AR" sz="2000" dirty="0">
                <a:latin typeface="Calibri" panose="020F0502020204030204" pitchFamily="34" charset="0"/>
                <a:cs typeface="Calibri" panose="020F0502020204030204" pitchFamily="34" charset="0"/>
              </a:rPr>
              <a:t>Si quisiéramos definir algo equivalente a un </a:t>
            </a:r>
            <a:r>
              <a:rPr lang="es-ES" altLang="es-AR" sz="2000" dirty="0" err="1">
                <a:latin typeface="Calibri" panose="020F0502020204030204" pitchFamily="34" charset="0"/>
                <a:cs typeface="Calibri" panose="020F0502020204030204" pitchFamily="34" charset="0"/>
              </a:rPr>
              <a:t>string</a:t>
            </a:r>
            <a:r>
              <a:rPr lang="es-ES" altLang="es-AR" sz="2000" dirty="0">
                <a:latin typeface="Calibri" panose="020F0502020204030204" pitchFamily="34" charset="0"/>
                <a:cs typeface="Calibri" panose="020F0502020204030204" pitchFamily="34" charset="0"/>
              </a:rPr>
              <a:t>, podemos aplicar la misma idea de la tabla anterior, en donde en cada celda se almacenaría cada carácter del </a:t>
            </a:r>
            <a:r>
              <a:rPr lang="es-ES" altLang="es-AR" sz="2000" dirty="0" err="1">
                <a:latin typeface="Calibri" panose="020F0502020204030204" pitchFamily="34" charset="0"/>
                <a:cs typeface="Calibri" panose="020F0502020204030204" pitchFamily="34" charset="0"/>
              </a:rPr>
              <a:t>string</a:t>
            </a:r>
            <a:r>
              <a:rPr lang="es-ES" altLang="es-AR" sz="2000" dirty="0">
                <a:latin typeface="Calibri" panose="020F0502020204030204" pitchFamily="34" charset="0"/>
                <a:cs typeface="Calibri" panose="020F0502020204030204" pitchFamily="34" charset="0"/>
              </a:rPr>
              <a:t>. </a:t>
            </a:r>
          </a:p>
          <a:p>
            <a:pPr marL="0" indent="0" algn="just" eaLnBrk="1" hangingPunct="1">
              <a:lnSpc>
                <a:spcPct val="120000"/>
              </a:lnSpc>
              <a:buFont typeface="Wingdings" pitchFamily="2" charset="2"/>
              <a:buNone/>
              <a:defRPr/>
            </a:pPr>
            <a:r>
              <a:rPr lang="es-ES" altLang="es-AR" sz="2000" dirty="0">
                <a:latin typeface="Calibri" panose="020F0502020204030204" pitchFamily="34" charset="0"/>
                <a:cs typeface="Calibri" panose="020F0502020204030204" pitchFamily="34" charset="0"/>
              </a:rPr>
              <a:t>Sin embargo, escribir los códigos ASCII de cada carácter no simplifica mucho las cosas, así que existe una sintaxis alternativa:</a:t>
            </a:r>
          </a:p>
          <a:p>
            <a:pPr marL="0" indent="0" algn="just" eaLnBrk="1" hangingPunct="1">
              <a:lnSpc>
                <a:spcPct val="120000"/>
              </a:lnSpc>
              <a:buFont typeface="Wingdings" pitchFamily="2" charset="2"/>
              <a:buNone/>
              <a:defRPr/>
            </a:pPr>
            <a:endParaRPr lang="es-ES" altLang="es-AR" sz="2000" dirty="0">
              <a:latin typeface="Calibri" panose="020F0502020204030204" pitchFamily="34" charset="0"/>
              <a:cs typeface="Calibri" panose="020F0502020204030204" pitchFamily="34" charset="0"/>
            </a:endParaRPr>
          </a:p>
          <a:p>
            <a:pPr marL="0" indent="0" eaLnBrk="1" hangingPunct="1">
              <a:buNone/>
              <a:defRPr/>
            </a:pPr>
            <a:r>
              <a:rPr lang="es-ES" altLang="es-AR" sz="2000" b="1" dirty="0" err="1">
                <a:latin typeface="Calibri" panose="020F0502020204030204" pitchFamily="34" charset="0"/>
                <a:cs typeface="Calibri" panose="020F0502020204030204" pitchFamily="34" charset="0"/>
              </a:rPr>
              <a:t>string</a:t>
            </a:r>
            <a:r>
              <a:rPr lang="es-ES" altLang="es-AR" sz="2000" b="1" dirty="0">
                <a:latin typeface="Calibri" panose="020F0502020204030204" pitchFamily="34" charset="0"/>
                <a:cs typeface="Calibri" panose="020F0502020204030204" pitchFamily="34" charset="0"/>
              </a:rPr>
              <a:t> DB “Esto es un </a:t>
            </a:r>
            <a:r>
              <a:rPr lang="es-ES" altLang="es-AR" sz="2000" b="1" dirty="0" err="1">
                <a:latin typeface="Calibri" panose="020F0502020204030204" pitchFamily="34" charset="0"/>
                <a:cs typeface="Calibri" panose="020F0502020204030204" pitchFamily="34" charset="0"/>
              </a:rPr>
              <a:t>String</a:t>
            </a:r>
            <a:r>
              <a:rPr lang="es-ES" altLang="es-AR" sz="2000" b="1" dirty="0">
                <a:latin typeface="Calibri" panose="020F0502020204030204" pitchFamily="34" charset="0"/>
                <a:cs typeface="Calibri" panose="020F0502020204030204" pitchFamily="34" charset="0"/>
              </a:rPr>
              <a:t>.”</a:t>
            </a:r>
          </a:p>
          <a:p>
            <a:pPr eaLnBrk="1" hangingPunct="1">
              <a:buFont typeface="Arial" panose="020B0604020202020204" pitchFamily="34" charset="0"/>
              <a:buChar char="•"/>
              <a:defRPr/>
            </a:pPr>
            <a:endParaRPr lang="es-ES" altLang="es-A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5356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00114" y="195263"/>
            <a:ext cx="6683375" cy="960835"/>
          </a:xfrm>
        </p:spPr>
        <p:txBody>
          <a:bodyPr/>
          <a:lstStyle/>
          <a:p>
            <a:pPr eaLnBrk="1" hangingPunct="1">
              <a:defRPr/>
            </a:pPr>
            <a:r>
              <a:rPr lang="es-ES" altLang="es-AR" sz="3200" dirty="0"/>
              <a:t>Definición de tablas</a:t>
            </a:r>
          </a:p>
        </p:txBody>
      </p:sp>
      <p:sp>
        <p:nvSpPr>
          <p:cNvPr id="51203" name="Rectangle 3"/>
          <p:cNvSpPr txBox="1">
            <a:spLocks noGrp="1" noChangeArrowheads="1"/>
          </p:cNvSpPr>
          <p:nvPr>
            <p:ph idx="1"/>
          </p:nvPr>
        </p:nvSpPr>
        <p:spPr>
          <a:xfrm>
            <a:off x="467544" y="915566"/>
            <a:ext cx="8054975" cy="3744342"/>
          </a:xfrm>
        </p:spPr>
        <p:txBody>
          <a:bodyPr>
            <a:noAutofit/>
          </a:bodyPr>
          <a:lstStyle/>
          <a:p>
            <a:pPr marL="0" indent="0" eaLnBrk="1" hangingPunct="1">
              <a:lnSpc>
                <a:spcPct val="170000"/>
              </a:lnSpc>
              <a:buNone/>
            </a:pPr>
            <a:r>
              <a:rPr lang="es-ES" altLang="es-AR" sz="1400" dirty="0">
                <a:latin typeface="Calibri" panose="020F0502020204030204" pitchFamily="34" charset="0"/>
                <a:cs typeface="Calibri" panose="020F0502020204030204" pitchFamily="34" charset="0"/>
              </a:rPr>
              <a:t>Si quisiéramos definir una tabla en la que los datos que contienen son iguales o cumplen algún patrón repetitivo, es posible utilizar el modificador DUP en la lista de valores</a:t>
            </a:r>
          </a:p>
          <a:p>
            <a:pPr eaLnBrk="1" hangingPunct="1">
              <a:lnSpc>
                <a:spcPct val="170000"/>
              </a:lnSpc>
              <a:buFont typeface="Wingdings" pitchFamily="2" charset="2"/>
              <a:buNone/>
            </a:pPr>
            <a:r>
              <a:rPr lang="es-ES" altLang="es-AR" sz="1400" b="1" dirty="0">
                <a:latin typeface="Calibri" panose="020F0502020204030204" pitchFamily="34" charset="0"/>
                <a:cs typeface="Calibri" panose="020F0502020204030204" pitchFamily="34" charset="0"/>
              </a:rPr>
              <a:t>cantidad DUP (valores)</a:t>
            </a:r>
          </a:p>
          <a:p>
            <a:pPr marL="0" indent="0" eaLnBrk="1" hangingPunct="1">
              <a:lnSpc>
                <a:spcPct val="170000"/>
              </a:lnSpc>
              <a:buFont typeface="Wingdings" pitchFamily="2" charset="2"/>
              <a:buNone/>
            </a:pPr>
            <a:r>
              <a:rPr lang="es-ES" altLang="es-AR" sz="1400" dirty="0">
                <a:latin typeface="Calibri" panose="020F0502020204030204" pitchFamily="34" charset="0"/>
                <a:cs typeface="Calibri" panose="020F0502020204030204" pitchFamily="34" charset="0"/>
              </a:rPr>
              <a:t>En este caso, </a:t>
            </a:r>
            <a:r>
              <a:rPr lang="es-ES" altLang="es-AR" sz="1400" i="1" dirty="0">
                <a:latin typeface="Calibri" panose="020F0502020204030204" pitchFamily="34" charset="0"/>
                <a:cs typeface="Calibri" panose="020F0502020204030204" pitchFamily="34" charset="0"/>
              </a:rPr>
              <a:t>cantidad </a:t>
            </a:r>
            <a:r>
              <a:rPr lang="es-ES" altLang="es-AR" sz="1400" dirty="0">
                <a:latin typeface="Calibri" panose="020F0502020204030204" pitchFamily="34" charset="0"/>
                <a:cs typeface="Calibri" panose="020F0502020204030204" pitchFamily="34" charset="0"/>
              </a:rPr>
              <a:t>indica la cantidad de veces que se repiten el o los valores indicados entre paréntesis. </a:t>
            </a:r>
          </a:p>
          <a:p>
            <a:pPr marL="0" indent="0" eaLnBrk="1" hangingPunct="1">
              <a:lnSpc>
                <a:spcPct val="170000"/>
              </a:lnSpc>
              <a:buFont typeface="Wingdings" pitchFamily="2" charset="2"/>
              <a:buNone/>
            </a:pPr>
            <a:endParaRPr lang="es-ES" altLang="es-AR" sz="1400" dirty="0">
              <a:latin typeface="Calibri" panose="020F0502020204030204" pitchFamily="34" charset="0"/>
              <a:cs typeface="Calibri" panose="020F0502020204030204" pitchFamily="34" charset="0"/>
            </a:endParaRPr>
          </a:p>
          <a:p>
            <a:pPr marL="0" indent="0" eaLnBrk="1" hangingPunct="1">
              <a:lnSpc>
                <a:spcPct val="170000"/>
              </a:lnSpc>
              <a:buFont typeface="Wingdings" pitchFamily="2" charset="2"/>
              <a:buNone/>
            </a:pPr>
            <a:r>
              <a:rPr lang="es-ES" altLang="es-AR" sz="1400" u="sng" dirty="0">
                <a:latin typeface="Calibri" panose="020F0502020204030204" pitchFamily="34" charset="0"/>
                <a:cs typeface="Calibri" panose="020F0502020204030204" pitchFamily="34" charset="0"/>
              </a:rPr>
              <a:t>Ejemplo: </a:t>
            </a:r>
            <a:r>
              <a:rPr lang="es-ES" altLang="es-AR" sz="1400" dirty="0">
                <a:latin typeface="Calibri" panose="020F0502020204030204" pitchFamily="34" charset="0"/>
                <a:cs typeface="Calibri" panose="020F0502020204030204" pitchFamily="34" charset="0"/>
              </a:rPr>
              <a:t>definir un arreglo de 20 palabras, inicialmente conteniendo 1234h y 4321h alternadamente, se le indica al ensamblador lo siguiente:</a:t>
            </a:r>
          </a:p>
          <a:p>
            <a:pPr eaLnBrk="1" hangingPunct="1">
              <a:buFont typeface="Wingdings" pitchFamily="2" charset="2"/>
              <a:buNone/>
            </a:pPr>
            <a:r>
              <a:rPr lang="es-ES" altLang="es-AR" sz="1400" b="1" dirty="0">
                <a:latin typeface="Calibri" panose="020F0502020204030204" pitchFamily="34" charset="0"/>
                <a:cs typeface="Calibri" panose="020F0502020204030204" pitchFamily="34" charset="0"/>
              </a:rPr>
              <a:t>cantidad EQU 10</a:t>
            </a:r>
          </a:p>
          <a:p>
            <a:pPr eaLnBrk="1" hangingPunct="1">
              <a:buFont typeface="Wingdings" pitchFamily="2" charset="2"/>
              <a:buNone/>
            </a:pPr>
            <a:r>
              <a:rPr lang="es-ES" altLang="es-AR" sz="1400" b="1" dirty="0">
                <a:latin typeface="Calibri" panose="020F0502020204030204" pitchFamily="34" charset="0"/>
                <a:cs typeface="Calibri" panose="020F0502020204030204" pitchFamily="34" charset="0"/>
              </a:rPr>
              <a:t>arreglo DW cantidad DUP (1234h, 4321h)</a:t>
            </a:r>
          </a:p>
        </p:txBody>
      </p:sp>
    </p:spTree>
    <p:extLst>
      <p:ext uri="{BB962C8B-B14F-4D97-AF65-F5344CB8AC3E}">
        <p14:creationId xmlns:p14="http://schemas.microsoft.com/office/powerpoint/2010/main" val="264243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normAutofit fontScale="90000"/>
          </a:bodyPr>
          <a:lstStyle/>
          <a:p>
            <a:r>
              <a:rPr lang="es-AR" dirty="0"/>
              <a:t>Esquema componentes de una computadora</a:t>
            </a:r>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3</a:t>
            </a:fld>
            <a:endParaRPr lang="es-ES"/>
          </a:p>
        </p:txBody>
      </p:sp>
      <p:sp>
        <p:nvSpPr>
          <p:cNvPr id="7" name="Footer Placeholder 4"/>
          <p:cNvSpPr>
            <a:spLocks noGrp="1"/>
          </p:cNvSpPr>
          <p:nvPr>
            <p:ph type="ftr" sz="quarter" idx="11"/>
          </p:nvPr>
        </p:nvSpPr>
        <p:spPr>
          <a:xfrm>
            <a:off x="3429000" y="13716"/>
            <a:ext cx="4114800" cy="246888"/>
          </a:xfrm>
        </p:spPr>
        <p:txBody>
          <a:bodyPr/>
          <a:lstStyle/>
          <a:p>
            <a:r>
              <a:rPr lang="es-ES" dirty="0"/>
              <a:t>Taller de Programación 2018 - Módulo </a:t>
            </a:r>
            <a:r>
              <a:rPr lang="es-ES" dirty="0" err="1"/>
              <a:t>Assembler</a:t>
            </a:r>
            <a:endParaRPr lang="es-ES" dirty="0"/>
          </a:p>
        </p:txBody>
      </p:sp>
      <p:pic>
        <p:nvPicPr>
          <p:cNvPr id="8" name="Picture 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63888" y="704535"/>
            <a:ext cx="5328592" cy="4438965"/>
          </a:xfrm>
          <a:prstGeom prst="rect">
            <a:avLst/>
          </a:prstGeom>
          <a:noFill/>
          <a:ln>
            <a:noFill/>
          </a:ln>
          <a:effectLst>
            <a:outerShdw dist="139498" dir="2700000" algn="ctr" rotWithShape="0">
              <a:srgbClr val="333333">
                <a:alpha val="65018"/>
              </a:srgbClr>
            </a:outerShdw>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Lst>
        </p:spPr>
      </p:pic>
    </p:spTree>
    <p:extLst>
      <p:ext uri="{BB962C8B-B14F-4D97-AF65-F5344CB8AC3E}">
        <p14:creationId xmlns:p14="http://schemas.microsoft.com/office/powerpoint/2010/main" val="2498152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1 Título"/>
          <p:cNvSpPr>
            <a:spLocks noGrp="1"/>
          </p:cNvSpPr>
          <p:nvPr>
            <p:ph type="title"/>
          </p:nvPr>
        </p:nvSpPr>
        <p:spPr>
          <a:xfrm>
            <a:off x="539552" y="267494"/>
            <a:ext cx="8820150" cy="857250"/>
          </a:xfrm>
        </p:spPr>
        <p:txBody>
          <a:bodyPr/>
          <a:lstStyle/>
          <a:p>
            <a:pPr eaLnBrk="1" hangingPunct="1">
              <a:defRPr/>
            </a:pPr>
            <a:r>
              <a:rPr lang="es-AR" altLang="es-AR" dirty="0"/>
              <a:t>MSX88 Instrucciones de transferencia</a:t>
            </a:r>
          </a:p>
        </p:txBody>
      </p:sp>
      <p:pic>
        <p:nvPicPr>
          <p:cNvPr id="2" name="Picture 2"/>
          <p:cNvPicPr>
            <a:picLocks noChangeAspect="1" noChangeArrowheads="1"/>
          </p:cNvPicPr>
          <p:nvPr/>
        </p:nvPicPr>
        <p:blipFill>
          <a:blip r:embed="rId2"/>
          <a:srcRect/>
          <a:stretch>
            <a:fillRect/>
          </a:stretch>
        </p:blipFill>
        <p:spPr bwMode="auto">
          <a:xfrm>
            <a:off x="250826" y="1275160"/>
            <a:ext cx="8670925" cy="3246834"/>
          </a:xfrm>
          <a:prstGeom prst="rect">
            <a:avLst/>
          </a:prstGeom>
          <a:noFill/>
          <a:ln w="9525">
            <a:solidFill>
              <a:schemeClr val="accent6">
                <a:lumMod val="75000"/>
              </a:schemeClr>
            </a:solidFill>
            <a:miter lim="800000"/>
            <a:headEnd/>
            <a:tailEnd/>
          </a:ln>
        </p:spPr>
      </p:pic>
    </p:spTree>
    <p:extLst>
      <p:ext uri="{BB962C8B-B14F-4D97-AF65-F5344CB8AC3E}">
        <p14:creationId xmlns:p14="http://schemas.microsoft.com/office/powerpoint/2010/main" val="633917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Título"/>
          <p:cNvSpPr>
            <a:spLocks noGrp="1"/>
          </p:cNvSpPr>
          <p:nvPr>
            <p:ph type="title"/>
          </p:nvPr>
        </p:nvSpPr>
        <p:spPr>
          <a:xfrm>
            <a:off x="971551" y="303610"/>
            <a:ext cx="8697913" cy="857250"/>
          </a:xfrm>
        </p:spPr>
        <p:txBody>
          <a:bodyPr>
            <a:normAutofit fontScale="90000"/>
          </a:bodyPr>
          <a:lstStyle/>
          <a:p>
            <a:pPr eaLnBrk="1" hangingPunct="1">
              <a:defRPr/>
            </a:pPr>
            <a:r>
              <a:rPr lang="es-AR" altLang="es-AR"/>
              <a:t>MSX88 Instrucciones aritmético - lógicas</a:t>
            </a:r>
          </a:p>
        </p:txBody>
      </p:sp>
      <p:pic>
        <p:nvPicPr>
          <p:cNvPr id="583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059657"/>
            <a:ext cx="8822848" cy="3744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62097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Título"/>
          <p:cNvSpPr>
            <a:spLocks noGrp="1"/>
          </p:cNvSpPr>
          <p:nvPr>
            <p:ph type="title"/>
          </p:nvPr>
        </p:nvSpPr>
        <p:spPr>
          <a:xfrm>
            <a:off x="179512" y="411510"/>
            <a:ext cx="8388424" cy="857250"/>
          </a:xfrm>
        </p:spPr>
        <p:txBody>
          <a:bodyPr>
            <a:normAutofit/>
          </a:bodyPr>
          <a:lstStyle/>
          <a:p>
            <a:pPr algn="ctr" eaLnBrk="1" hangingPunct="1">
              <a:defRPr/>
            </a:pPr>
            <a:r>
              <a:rPr lang="es-AR" altLang="es-AR" dirty="0"/>
              <a:t>MSX88 Instrucciones de control</a:t>
            </a:r>
          </a:p>
        </p:txBody>
      </p:sp>
      <p:pic>
        <p:nvPicPr>
          <p:cNvPr id="593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3006"/>
            <a:ext cx="9144000" cy="343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28390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82651" y="86916"/>
            <a:ext cx="6683375" cy="960834"/>
          </a:xfrm>
        </p:spPr>
        <p:txBody>
          <a:bodyPr/>
          <a:lstStyle/>
          <a:p>
            <a:pPr eaLnBrk="1" hangingPunct="1">
              <a:defRPr/>
            </a:pPr>
            <a:r>
              <a:rPr lang="es-ES" altLang="es-AR" sz="3200" dirty="0"/>
              <a:t>Instrucción ORG</a:t>
            </a:r>
          </a:p>
        </p:txBody>
      </p:sp>
      <p:sp>
        <p:nvSpPr>
          <p:cNvPr id="52227" name="Rectangle 3"/>
          <p:cNvSpPr txBox="1">
            <a:spLocks noGrp="1" noChangeArrowheads="1"/>
          </p:cNvSpPr>
          <p:nvPr>
            <p:ph idx="1"/>
          </p:nvPr>
        </p:nvSpPr>
        <p:spPr>
          <a:xfrm>
            <a:off x="539552" y="1485901"/>
            <a:ext cx="4248472" cy="1819273"/>
          </a:xfrm>
        </p:spPr>
        <p:txBody>
          <a:bodyPr>
            <a:normAutofit lnSpcReduction="10000"/>
          </a:bodyPr>
          <a:lstStyle/>
          <a:p>
            <a:pPr eaLnBrk="1" hangingPunct="1">
              <a:lnSpc>
                <a:spcPct val="90000"/>
              </a:lnSpc>
              <a:buFont typeface="Wingdings" pitchFamily="2" charset="2"/>
              <a:buNone/>
            </a:pPr>
            <a:r>
              <a:rPr lang="es-ES" altLang="es-AR" sz="1600" dirty="0">
                <a:latin typeface="Tw Cen MT" pitchFamily="34" charset="0"/>
              </a:rPr>
              <a:t>		ORG 1000h</a:t>
            </a:r>
          </a:p>
          <a:p>
            <a:pPr eaLnBrk="1" hangingPunct="1">
              <a:lnSpc>
                <a:spcPct val="90000"/>
              </a:lnSpc>
              <a:buFont typeface="Wingdings" pitchFamily="2" charset="2"/>
              <a:buNone/>
            </a:pPr>
            <a:r>
              <a:rPr lang="es-ES" altLang="es-AR" sz="1600" dirty="0">
                <a:latin typeface="Tw Cen MT" pitchFamily="34" charset="0"/>
              </a:rPr>
              <a:t>contador 	DW   1234h</a:t>
            </a:r>
          </a:p>
          <a:p>
            <a:pPr eaLnBrk="1" hangingPunct="1">
              <a:lnSpc>
                <a:spcPct val="90000"/>
              </a:lnSpc>
              <a:buFont typeface="Wingdings" pitchFamily="2" charset="2"/>
              <a:buNone/>
            </a:pPr>
            <a:r>
              <a:rPr lang="es-ES" altLang="es-AR" sz="1600" dirty="0">
                <a:latin typeface="Tw Cen MT" pitchFamily="34" charset="0"/>
              </a:rPr>
              <a:t>cantidad 	DB     0</a:t>
            </a:r>
          </a:p>
          <a:p>
            <a:pPr eaLnBrk="1" hangingPunct="1">
              <a:lnSpc>
                <a:spcPct val="90000"/>
              </a:lnSpc>
              <a:buFont typeface="Wingdings" pitchFamily="2" charset="2"/>
              <a:buNone/>
            </a:pPr>
            <a:r>
              <a:rPr lang="es-ES" altLang="es-AR" sz="1600" dirty="0">
                <a:latin typeface="Tw Cen MT" pitchFamily="34" charset="0"/>
              </a:rPr>
              <a:t>         	ORG 2000h</a:t>
            </a:r>
          </a:p>
          <a:p>
            <a:pPr eaLnBrk="1" hangingPunct="1">
              <a:lnSpc>
                <a:spcPct val="90000"/>
              </a:lnSpc>
              <a:buFont typeface="Wingdings" pitchFamily="2" charset="2"/>
              <a:buNone/>
            </a:pPr>
            <a:r>
              <a:rPr lang="es-ES" altLang="es-AR" sz="1600" dirty="0">
                <a:latin typeface="Tw Cen MT" pitchFamily="34" charset="0"/>
              </a:rPr>
              <a:t>arreglo 	DB 0A0h, 3 DUP (15)</a:t>
            </a:r>
          </a:p>
          <a:p>
            <a:pPr eaLnBrk="1" hangingPunct="1">
              <a:lnSpc>
                <a:spcPct val="90000"/>
              </a:lnSpc>
              <a:buFont typeface="Wingdings" pitchFamily="2" charset="2"/>
              <a:buNone/>
            </a:pPr>
            <a:r>
              <a:rPr lang="es-ES" altLang="es-AR" sz="1600" dirty="0">
                <a:latin typeface="Tw Cen MT" pitchFamily="34" charset="0"/>
              </a:rPr>
              <a:t>cadena 	DB “Un </a:t>
            </a:r>
            <a:r>
              <a:rPr lang="es-ES" altLang="es-AR" sz="1600" dirty="0" err="1">
                <a:latin typeface="Tw Cen MT" pitchFamily="34" charset="0"/>
              </a:rPr>
              <a:t>string</a:t>
            </a:r>
            <a:r>
              <a:rPr lang="es-ES" altLang="es-AR" sz="1600" dirty="0">
                <a:latin typeface="Tw Cen MT" pitchFamily="34" charset="0"/>
              </a:rPr>
              <a:t> es un arreglo de bytes.”</a:t>
            </a:r>
          </a:p>
          <a:p>
            <a:pPr eaLnBrk="1" hangingPunct="1">
              <a:lnSpc>
                <a:spcPct val="90000"/>
              </a:lnSpc>
              <a:buFont typeface="Wingdings" pitchFamily="2" charset="2"/>
              <a:buNone/>
            </a:pPr>
            <a:r>
              <a:rPr lang="es-ES" altLang="es-AR" sz="1600" dirty="0">
                <a:latin typeface="Tw Cen MT" pitchFamily="34" charset="0"/>
              </a:rPr>
              <a:t>	      	END</a:t>
            </a:r>
          </a:p>
          <a:p>
            <a:pPr eaLnBrk="1" hangingPunct="1">
              <a:lnSpc>
                <a:spcPct val="90000"/>
              </a:lnSpc>
            </a:pPr>
            <a:endParaRPr lang="es-ES" altLang="es-AR" sz="2800" dirty="0">
              <a:latin typeface="Tw Cen MT" pitchFamily="34" charset="0"/>
            </a:endParaRPr>
          </a:p>
        </p:txBody>
      </p:sp>
      <p:pic>
        <p:nvPicPr>
          <p:cNvPr id="52228" name="Picture 5"/>
          <p:cNvPicPr>
            <a:picLocks noChangeAspect="1" noChangeArrowheads="1"/>
          </p:cNvPicPr>
          <p:nvPr/>
        </p:nvPicPr>
        <p:blipFill>
          <a:blip r:embed="rId2">
            <a:extLst>
              <a:ext uri="{28A0092B-C50C-407E-A947-70E740481C1C}">
                <a14:useLocalDpi xmlns:a14="http://schemas.microsoft.com/office/drawing/2010/main" val="0"/>
              </a:ext>
            </a:extLst>
          </a:blip>
          <a:srcRect b="14999"/>
          <a:stretch>
            <a:fillRect/>
          </a:stretch>
        </p:blipFill>
        <p:spPr bwMode="auto">
          <a:xfrm>
            <a:off x="6434138" y="1666875"/>
            <a:ext cx="24955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Picture 6"/>
          <p:cNvPicPr>
            <a:picLocks noChangeAspect="1" noChangeArrowheads="1"/>
          </p:cNvPicPr>
          <p:nvPr/>
        </p:nvPicPr>
        <p:blipFill>
          <a:blip r:embed="rId3">
            <a:extLst>
              <a:ext uri="{28A0092B-C50C-407E-A947-70E740481C1C}">
                <a14:useLocalDpi xmlns:a14="http://schemas.microsoft.com/office/drawing/2010/main" val="0"/>
              </a:ext>
            </a:extLst>
          </a:blip>
          <a:srcRect t="4488"/>
          <a:stretch>
            <a:fillRect/>
          </a:stretch>
        </p:blipFill>
        <p:spPr bwMode="auto">
          <a:xfrm>
            <a:off x="6362700" y="2099072"/>
            <a:ext cx="2343150" cy="1241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0" name="Picture 7"/>
          <p:cNvPicPr>
            <a:picLocks noChangeAspect="1" noChangeArrowheads="1"/>
          </p:cNvPicPr>
          <p:nvPr/>
        </p:nvPicPr>
        <p:blipFill>
          <a:blip r:embed="rId4">
            <a:extLst>
              <a:ext uri="{28A0092B-C50C-407E-A947-70E740481C1C}">
                <a14:useLocalDpi xmlns:a14="http://schemas.microsoft.com/office/drawing/2010/main" val="0"/>
              </a:ext>
            </a:extLst>
          </a:blip>
          <a:srcRect t="7500"/>
          <a:stretch>
            <a:fillRect/>
          </a:stretch>
        </p:blipFill>
        <p:spPr bwMode="auto">
          <a:xfrm>
            <a:off x="6426201" y="3327797"/>
            <a:ext cx="2600325" cy="660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1" name="Text Box 8"/>
          <p:cNvSpPr txBox="1">
            <a:spLocks noChangeArrowheads="1"/>
          </p:cNvSpPr>
          <p:nvPr/>
        </p:nvSpPr>
        <p:spPr bwMode="auto">
          <a:xfrm>
            <a:off x="6337301" y="1113235"/>
            <a:ext cx="26273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ts val="750"/>
              </a:spcBef>
              <a:buSzPct val="125000"/>
              <a:buFont typeface="Arial" charset="0"/>
              <a:buChar char="•"/>
              <a:defRPr>
                <a:solidFill>
                  <a:schemeClr val="tx1"/>
                </a:solidFill>
                <a:latin typeface="Tw Cen MT" pitchFamily="34" charset="0"/>
              </a:defRPr>
            </a:lvl1pPr>
            <a:lvl2pPr marL="742950" indent="-285750" eaLnBrk="0" hangingPunct="0">
              <a:lnSpc>
                <a:spcPct val="120000"/>
              </a:lnSpc>
              <a:spcBef>
                <a:spcPts val="375"/>
              </a:spcBef>
              <a:buSzPct val="125000"/>
              <a:buFont typeface="Arial" charset="0"/>
              <a:buChar char="•"/>
              <a:defRPr sz="1500">
                <a:solidFill>
                  <a:schemeClr val="tx1"/>
                </a:solidFill>
                <a:latin typeface="Tw Cen MT" pitchFamily="34" charset="0"/>
              </a:defRPr>
            </a:lvl2pPr>
            <a:lvl3pPr marL="1143000" indent="-228600" eaLnBrk="0" hangingPunct="0">
              <a:lnSpc>
                <a:spcPct val="120000"/>
              </a:lnSpc>
              <a:spcBef>
                <a:spcPts val="375"/>
              </a:spcBef>
              <a:buSzPct val="125000"/>
              <a:buFont typeface="Arial" charset="0"/>
              <a:buChar char="•"/>
              <a:defRPr sz="1400">
                <a:solidFill>
                  <a:schemeClr val="tx1"/>
                </a:solidFill>
                <a:latin typeface="Tw Cen MT" pitchFamily="34" charset="0"/>
              </a:defRPr>
            </a:lvl3pPr>
            <a:lvl4pPr marL="1600200" indent="-228600" eaLnBrk="0" hangingPunct="0">
              <a:lnSpc>
                <a:spcPct val="120000"/>
              </a:lnSpc>
              <a:spcBef>
                <a:spcPts val="375"/>
              </a:spcBef>
              <a:buSzPct val="125000"/>
              <a:buFont typeface="Arial" charset="0"/>
              <a:buChar char="•"/>
              <a:defRPr sz="1200">
                <a:solidFill>
                  <a:schemeClr val="tx1"/>
                </a:solidFill>
                <a:latin typeface="Tw Cen MT" pitchFamily="34" charset="0"/>
              </a:defRPr>
            </a:lvl4pPr>
            <a:lvl5pPr marL="2057400" indent="-228600" eaLnBrk="0" hangingPunct="0">
              <a:lnSpc>
                <a:spcPct val="120000"/>
              </a:lnSpc>
              <a:spcBef>
                <a:spcPts val="375"/>
              </a:spcBef>
              <a:buSzPct val="125000"/>
              <a:buFont typeface="Arial" charset="0"/>
              <a:buChar char="•"/>
              <a:defRPr sz="1200">
                <a:solidFill>
                  <a:schemeClr val="tx1"/>
                </a:solidFill>
                <a:latin typeface="Tw Cen MT" pitchFamily="34" charset="0"/>
              </a:defRPr>
            </a:lvl5pPr>
            <a:lvl6pPr marL="25146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6pPr>
            <a:lvl7pPr marL="29718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7pPr>
            <a:lvl8pPr marL="34290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8pPr>
            <a:lvl9pPr marL="38862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9pPr>
          </a:lstStyle>
          <a:p>
            <a:pPr algn="ctr" eaLnBrk="1" hangingPunct="1">
              <a:lnSpc>
                <a:spcPct val="100000"/>
              </a:lnSpc>
              <a:spcBef>
                <a:spcPct val="50000"/>
              </a:spcBef>
              <a:buSzTx/>
              <a:buFontTx/>
              <a:buNone/>
            </a:pPr>
            <a:r>
              <a:rPr lang="es-ES" altLang="es-AR">
                <a:latin typeface="Arial" charset="0"/>
              </a:rPr>
              <a:t>¿Cómo se ve en memoria de datos?</a:t>
            </a:r>
          </a:p>
        </p:txBody>
      </p:sp>
      <p:sp>
        <p:nvSpPr>
          <p:cNvPr id="52232" name="1 CuadroTexto"/>
          <p:cNvSpPr txBox="1">
            <a:spLocks noChangeArrowheads="1"/>
          </p:cNvSpPr>
          <p:nvPr/>
        </p:nvSpPr>
        <p:spPr bwMode="auto">
          <a:xfrm>
            <a:off x="7452320" y="3768655"/>
            <a:ext cx="8112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ts val="750"/>
              </a:spcBef>
              <a:buSzPct val="125000"/>
              <a:buFont typeface="Arial" charset="0"/>
              <a:buChar char="•"/>
              <a:defRPr>
                <a:solidFill>
                  <a:schemeClr val="tx1"/>
                </a:solidFill>
                <a:latin typeface="Tw Cen MT" pitchFamily="34" charset="0"/>
              </a:defRPr>
            </a:lvl1pPr>
            <a:lvl2pPr marL="742950" indent="-285750" eaLnBrk="0" hangingPunct="0">
              <a:lnSpc>
                <a:spcPct val="120000"/>
              </a:lnSpc>
              <a:spcBef>
                <a:spcPts val="375"/>
              </a:spcBef>
              <a:buSzPct val="125000"/>
              <a:buFont typeface="Arial" charset="0"/>
              <a:buChar char="•"/>
              <a:defRPr sz="1500">
                <a:solidFill>
                  <a:schemeClr val="tx1"/>
                </a:solidFill>
                <a:latin typeface="Tw Cen MT" pitchFamily="34" charset="0"/>
              </a:defRPr>
            </a:lvl2pPr>
            <a:lvl3pPr marL="1143000" indent="-228600" eaLnBrk="0" hangingPunct="0">
              <a:lnSpc>
                <a:spcPct val="120000"/>
              </a:lnSpc>
              <a:spcBef>
                <a:spcPts val="375"/>
              </a:spcBef>
              <a:buSzPct val="125000"/>
              <a:buFont typeface="Arial" charset="0"/>
              <a:buChar char="•"/>
              <a:defRPr sz="1400">
                <a:solidFill>
                  <a:schemeClr val="tx1"/>
                </a:solidFill>
                <a:latin typeface="Tw Cen MT" pitchFamily="34" charset="0"/>
              </a:defRPr>
            </a:lvl3pPr>
            <a:lvl4pPr marL="1600200" indent="-228600" eaLnBrk="0" hangingPunct="0">
              <a:lnSpc>
                <a:spcPct val="120000"/>
              </a:lnSpc>
              <a:spcBef>
                <a:spcPts val="375"/>
              </a:spcBef>
              <a:buSzPct val="125000"/>
              <a:buFont typeface="Arial" charset="0"/>
              <a:buChar char="•"/>
              <a:defRPr sz="1200">
                <a:solidFill>
                  <a:schemeClr val="tx1"/>
                </a:solidFill>
                <a:latin typeface="Tw Cen MT" pitchFamily="34" charset="0"/>
              </a:defRPr>
            </a:lvl4pPr>
            <a:lvl5pPr marL="2057400" indent="-228600" eaLnBrk="0" hangingPunct="0">
              <a:lnSpc>
                <a:spcPct val="120000"/>
              </a:lnSpc>
              <a:spcBef>
                <a:spcPts val="375"/>
              </a:spcBef>
              <a:buSzPct val="125000"/>
              <a:buFont typeface="Arial" charset="0"/>
              <a:buChar char="•"/>
              <a:defRPr sz="1200">
                <a:solidFill>
                  <a:schemeClr val="tx1"/>
                </a:solidFill>
                <a:latin typeface="Tw Cen MT" pitchFamily="34" charset="0"/>
              </a:defRPr>
            </a:lvl5pPr>
            <a:lvl6pPr marL="25146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6pPr>
            <a:lvl7pPr marL="29718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7pPr>
            <a:lvl8pPr marL="34290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8pPr>
            <a:lvl9pPr marL="38862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9pPr>
          </a:lstStyle>
          <a:p>
            <a:pPr eaLnBrk="1" hangingPunct="1">
              <a:lnSpc>
                <a:spcPct val="100000"/>
              </a:lnSpc>
              <a:spcBef>
                <a:spcPct val="0"/>
              </a:spcBef>
              <a:buSzTx/>
              <a:buFontTx/>
              <a:buNone/>
            </a:pPr>
            <a:r>
              <a:rPr lang="es-AR" altLang="es-AR" sz="2800" b="1">
                <a:latin typeface="Arial" charset="0"/>
              </a:rPr>
              <a:t>…</a:t>
            </a:r>
          </a:p>
        </p:txBody>
      </p:sp>
      <p:cxnSp>
        <p:nvCxnSpPr>
          <p:cNvPr id="4" name="3 Conector recto de flecha"/>
          <p:cNvCxnSpPr>
            <a:cxnSpLocks/>
          </p:cNvCxnSpPr>
          <p:nvPr/>
        </p:nvCxnSpPr>
        <p:spPr>
          <a:xfrm>
            <a:off x="2627314" y="1815704"/>
            <a:ext cx="38068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6 Conector recto de flecha"/>
          <p:cNvCxnSpPr>
            <a:cxnSpLocks/>
          </p:cNvCxnSpPr>
          <p:nvPr/>
        </p:nvCxnSpPr>
        <p:spPr>
          <a:xfrm>
            <a:off x="2627314" y="1815704"/>
            <a:ext cx="3806824" cy="2155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8 Conector recto de flecha"/>
          <p:cNvCxnSpPr>
            <a:cxnSpLocks/>
          </p:cNvCxnSpPr>
          <p:nvPr/>
        </p:nvCxnSpPr>
        <p:spPr>
          <a:xfrm>
            <a:off x="2627314" y="2058591"/>
            <a:ext cx="3889375" cy="134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a:cxnSpLocks/>
          </p:cNvCxnSpPr>
          <p:nvPr/>
        </p:nvCxnSpPr>
        <p:spPr>
          <a:xfrm flipV="1">
            <a:off x="3421550" y="2395536"/>
            <a:ext cx="3095139" cy="172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a:cxnSpLocks/>
          </p:cNvCxnSpPr>
          <p:nvPr/>
        </p:nvCxnSpPr>
        <p:spPr>
          <a:xfrm>
            <a:off x="3421550" y="2568332"/>
            <a:ext cx="3095139" cy="34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a:cxnSpLocks/>
          </p:cNvCxnSpPr>
          <p:nvPr/>
        </p:nvCxnSpPr>
        <p:spPr>
          <a:xfrm>
            <a:off x="3421550" y="2568332"/>
            <a:ext cx="3095139" cy="1379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a:cxnSpLocks/>
          </p:cNvCxnSpPr>
          <p:nvPr/>
        </p:nvCxnSpPr>
        <p:spPr>
          <a:xfrm>
            <a:off x="4572000" y="2859782"/>
            <a:ext cx="1944689" cy="229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22 Conector recto de flecha"/>
          <p:cNvCxnSpPr>
            <a:cxnSpLocks/>
          </p:cNvCxnSpPr>
          <p:nvPr/>
        </p:nvCxnSpPr>
        <p:spPr>
          <a:xfrm>
            <a:off x="3421550" y="2567722"/>
            <a:ext cx="3095139" cy="3265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6393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1000" fill="hold"/>
                                        <p:tgtEl>
                                          <p:spTgt spid="11"/>
                                        </p:tgtEl>
                                        <p:attrNameLst>
                                          <p:attrName>ppt_w</p:attrName>
                                        </p:attrNameLst>
                                      </p:cBhvr>
                                      <p:tavLst>
                                        <p:tav tm="0">
                                          <p:val>
                                            <p:fltVal val="0"/>
                                          </p:val>
                                        </p:tav>
                                        <p:tav tm="100000">
                                          <p:val>
                                            <p:strVal val="#ppt_w"/>
                                          </p:val>
                                        </p:tav>
                                      </p:tavLst>
                                    </p:anim>
                                    <p:anim calcmode="lin" valueType="num">
                                      <p:cBhvr>
                                        <p:cTn id="27" dur="1000" fill="hold"/>
                                        <p:tgtEl>
                                          <p:spTgt spid="11"/>
                                        </p:tgtEl>
                                        <p:attrNameLst>
                                          <p:attrName>ppt_h</p:attrName>
                                        </p:attrNameLst>
                                      </p:cBhvr>
                                      <p:tavLst>
                                        <p:tav tm="0">
                                          <p:val>
                                            <p:fltVal val="0"/>
                                          </p:val>
                                        </p:tav>
                                        <p:tav tm="100000">
                                          <p:val>
                                            <p:strVal val="#ppt_h"/>
                                          </p:val>
                                        </p:tav>
                                      </p:tavLst>
                                    </p:anim>
                                    <p:anim calcmode="lin" valueType="num">
                                      <p:cBhvr>
                                        <p:cTn id="28" dur="1000" fill="hold"/>
                                        <p:tgtEl>
                                          <p:spTgt spid="11"/>
                                        </p:tgtEl>
                                        <p:attrNameLst>
                                          <p:attrName>style.rotation</p:attrName>
                                        </p:attrNameLst>
                                      </p:cBhvr>
                                      <p:tavLst>
                                        <p:tav tm="0">
                                          <p:val>
                                            <p:fltVal val="90"/>
                                          </p:val>
                                        </p:tav>
                                        <p:tav tm="100000">
                                          <p:val>
                                            <p:fltVal val="0"/>
                                          </p:val>
                                        </p:tav>
                                      </p:tavLst>
                                    </p:anim>
                                    <p:animEffect transition="in" filter="fade">
                                      <p:cBhvr>
                                        <p:cTn id="29" dur="1000"/>
                                        <p:tgtEl>
                                          <p:spTgt spid="11"/>
                                        </p:tgtEl>
                                      </p:cBhvr>
                                    </p:animEffect>
                                  </p:childTnLst>
                                </p:cTn>
                              </p:par>
                              <p:par>
                                <p:cTn id="30" presetID="31"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1000" fill="hold"/>
                                        <p:tgtEl>
                                          <p:spTgt spid="14"/>
                                        </p:tgtEl>
                                        <p:attrNameLst>
                                          <p:attrName>ppt_w</p:attrName>
                                        </p:attrNameLst>
                                      </p:cBhvr>
                                      <p:tavLst>
                                        <p:tav tm="0">
                                          <p:val>
                                            <p:fltVal val="0"/>
                                          </p:val>
                                        </p:tav>
                                        <p:tav tm="100000">
                                          <p:val>
                                            <p:strVal val="#ppt_w"/>
                                          </p:val>
                                        </p:tav>
                                      </p:tavLst>
                                    </p:anim>
                                    <p:anim calcmode="lin" valueType="num">
                                      <p:cBhvr>
                                        <p:cTn id="33" dur="1000" fill="hold"/>
                                        <p:tgtEl>
                                          <p:spTgt spid="14"/>
                                        </p:tgtEl>
                                        <p:attrNameLst>
                                          <p:attrName>ppt_h</p:attrName>
                                        </p:attrNameLst>
                                      </p:cBhvr>
                                      <p:tavLst>
                                        <p:tav tm="0">
                                          <p:val>
                                            <p:fltVal val="0"/>
                                          </p:val>
                                        </p:tav>
                                        <p:tav tm="100000">
                                          <p:val>
                                            <p:strVal val="#ppt_h"/>
                                          </p:val>
                                        </p:tav>
                                      </p:tavLst>
                                    </p:anim>
                                    <p:anim calcmode="lin" valueType="num">
                                      <p:cBhvr>
                                        <p:cTn id="34" dur="1000" fill="hold"/>
                                        <p:tgtEl>
                                          <p:spTgt spid="14"/>
                                        </p:tgtEl>
                                        <p:attrNameLst>
                                          <p:attrName>style.rotation</p:attrName>
                                        </p:attrNameLst>
                                      </p:cBhvr>
                                      <p:tavLst>
                                        <p:tav tm="0">
                                          <p:val>
                                            <p:fltVal val="90"/>
                                          </p:val>
                                        </p:tav>
                                        <p:tav tm="100000">
                                          <p:val>
                                            <p:fltVal val="0"/>
                                          </p:val>
                                        </p:tav>
                                      </p:tavLst>
                                    </p:anim>
                                    <p:animEffect transition="in" filter="fade">
                                      <p:cBhvr>
                                        <p:cTn id="35" dur="1000"/>
                                        <p:tgtEl>
                                          <p:spTgt spid="14"/>
                                        </p:tgtEl>
                                      </p:cBhvr>
                                    </p:animEffect>
                                  </p:childTnLst>
                                </p:cTn>
                              </p:par>
                              <p:par>
                                <p:cTn id="36" presetID="31" presetClass="entr" presetSubtype="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1000" fill="hold"/>
                                        <p:tgtEl>
                                          <p:spTgt spid="16"/>
                                        </p:tgtEl>
                                        <p:attrNameLst>
                                          <p:attrName>ppt_w</p:attrName>
                                        </p:attrNameLst>
                                      </p:cBhvr>
                                      <p:tavLst>
                                        <p:tav tm="0">
                                          <p:val>
                                            <p:fltVal val="0"/>
                                          </p:val>
                                        </p:tav>
                                        <p:tav tm="100000">
                                          <p:val>
                                            <p:strVal val="#ppt_w"/>
                                          </p:val>
                                        </p:tav>
                                      </p:tavLst>
                                    </p:anim>
                                    <p:anim calcmode="lin" valueType="num">
                                      <p:cBhvr>
                                        <p:cTn id="39" dur="1000" fill="hold"/>
                                        <p:tgtEl>
                                          <p:spTgt spid="16"/>
                                        </p:tgtEl>
                                        <p:attrNameLst>
                                          <p:attrName>ppt_h</p:attrName>
                                        </p:attrNameLst>
                                      </p:cBhvr>
                                      <p:tavLst>
                                        <p:tav tm="0">
                                          <p:val>
                                            <p:fltVal val="0"/>
                                          </p:val>
                                        </p:tav>
                                        <p:tav tm="100000">
                                          <p:val>
                                            <p:strVal val="#ppt_h"/>
                                          </p:val>
                                        </p:tav>
                                      </p:tavLst>
                                    </p:anim>
                                    <p:anim calcmode="lin" valueType="num">
                                      <p:cBhvr>
                                        <p:cTn id="40" dur="1000" fill="hold"/>
                                        <p:tgtEl>
                                          <p:spTgt spid="16"/>
                                        </p:tgtEl>
                                        <p:attrNameLst>
                                          <p:attrName>style.rotation</p:attrName>
                                        </p:attrNameLst>
                                      </p:cBhvr>
                                      <p:tavLst>
                                        <p:tav tm="0">
                                          <p:val>
                                            <p:fltVal val="90"/>
                                          </p:val>
                                        </p:tav>
                                        <p:tav tm="100000">
                                          <p:val>
                                            <p:fltVal val="0"/>
                                          </p:val>
                                        </p:tav>
                                      </p:tavLst>
                                    </p:anim>
                                    <p:animEffect transition="in" filter="fade">
                                      <p:cBhvr>
                                        <p:cTn id="41" dur="1000"/>
                                        <p:tgtEl>
                                          <p:spTgt spid="16"/>
                                        </p:tgtEl>
                                      </p:cBhvr>
                                    </p:animEffect>
                                  </p:childTnLst>
                                </p:cTn>
                              </p:par>
                              <p:par>
                                <p:cTn id="42" presetID="31" presetClass="entr" presetSubtype="0"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p:cTn id="44" dur="1000" fill="hold"/>
                                        <p:tgtEl>
                                          <p:spTgt spid="23"/>
                                        </p:tgtEl>
                                        <p:attrNameLst>
                                          <p:attrName>ppt_w</p:attrName>
                                        </p:attrNameLst>
                                      </p:cBhvr>
                                      <p:tavLst>
                                        <p:tav tm="0">
                                          <p:val>
                                            <p:fltVal val="0"/>
                                          </p:val>
                                        </p:tav>
                                        <p:tav tm="100000">
                                          <p:val>
                                            <p:strVal val="#ppt_w"/>
                                          </p:val>
                                        </p:tav>
                                      </p:tavLst>
                                    </p:anim>
                                    <p:anim calcmode="lin" valueType="num">
                                      <p:cBhvr>
                                        <p:cTn id="45" dur="1000" fill="hold"/>
                                        <p:tgtEl>
                                          <p:spTgt spid="23"/>
                                        </p:tgtEl>
                                        <p:attrNameLst>
                                          <p:attrName>ppt_h</p:attrName>
                                        </p:attrNameLst>
                                      </p:cBhvr>
                                      <p:tavLst>
                                        <p:tav tm="0">
                                          <p:val>
                                            <p:fltVal val="0"/>
                                          </p:val>
                                        </p:tav>
                                        <p:tav tm="100000">
                                          <p:val>
                                            <p:strVal val="#ppt_h"/>
                                          </p:val>
                                        </p:tav>
                                      </p:tavLst>
                                    </p:anim>
                                    <p:anim calcmode="lin" valueType="num">
                                      <p:cBhvr>
                                        <p:cTn id="46" dur="1000" fill="hold"/>
                                        <p:tgtEl>
                                          <p:spTgt spid="23"/>
                                        </p:tgtEl>
                                        <p:attrNameLst>
                                          <p:attrName>style.rotation</p:attrName>
                                        </p:attrNameLst>
                                      </p:cBhvr>
                                      <p:tavLst>
                                        <p:tav tm="0">
                                          <p:val>
                                            <p:fltVal val="90"/>
                                          </p:val>
                                        </p:tav>
                                        <p:tav tm="100000">
                                          <p:val>
                                            <p:fltVal val="0"/>
                                          </p:val>
                                        </p:tav>
                                      </p:tavLst>
                                    </p:anim>
                                    <p:animEffect transition="in" filter="fade">
                                      <p:cBhvr>
                                        <p:cTn id="47" dur="10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500" fill="hold"/>
                                        <p:tgtEl>
                                          <p:spTgt spid="18"/>
                                        </p:tgtEl>
                                        <p:attrNameLst>
                                          <p:attrName>ppt_w</p:attrName>
                                        </p:attrNameLst>
                                      </p:cBhvr>
                                      <p:tavLst>
                                        <p:tav tm="0">
                                          <p:val>
                                            <p:fltVal val="0"/>
                                          </p:val>
                                        </p:tav>
                                        <p:tav tm="100000">
                                          <p:val>
                                            <p:strVal val="#ppt_w"/>
                                          </p:val>
                                        </p:tav>
                                      </p:tavLst>
                                    </p:anim>
                                    <p:anim calcmode="lin" valueType="num">
                                      <p:cBhvr>
                                        <p:cTn id="53" dur="500" fill="hold"/>
                                        <p:tgtEl>
                                          <p:spTgt spid="18"/>
                                        </p:tgtEl>
                                        <p:attrNameLst>
                                          <p:attrName>ppt_h</p:attrName>
                                        </p:attrNameLst>
                                      </p:cBhvr>
                                      <p:tavLst>
                                        <p:tav tm="0">
                                          <p:val>
                                            <p:fltVal val="0"/>
                                          </p:val>
                                        </p:tav>
                                        <p:tav tm="100000">
                                          <p:val>
                                            <p:strVal val="#ppt_h"/>
                                          </p:val>
                                        </p:tav>
                                      </p:tavLst>
                                    </p:anim>
                                    <p:animEffect transition="in" filter="fade">
                                      <p:cBhvr>
                                        <p:cTn id="5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944689" y="467916"/>
            <a:ext cx="6683375" cy="960834"/>
          </a:xfrm>
        </p:spPr>
        <p:txBody>
          <a:bodyPr/>
          <a:lstStyle/>
          <a:p>
            <a:pPr eaLnBrk="1" hangingPunct="1">
              <a:defRPr/>
            </a:pPr>
            <a:r>
              <a:rPr lang="es-ES" altLang="es-AR" dirty="0"/>
              <a:t>Instrucción </a:t>
            </a:r>
            <a:r>
              <a:rPr lang="es-ES" altLang="es-AR" dirty="0" err="1"/>
              <a:t>Move</a:t>
            </a:r>
            <a:endParaRPr lang="es-ES" altLang="es-AR" dirty="0"/>
          </a:p>
        </p:txBody>
      </p:sp>
      <p:sp>
        <p:nvSpPr>
          <p:cNvPr id="53251" name="Rectangle 3"/>
          <p:cNvSpPr txBox="1">
            <a:spLocks noGrp="1" noChangeArrowheads="1"/>
          </p:cNvSpPr>
          <p:nvPr>
            <p:ph idx="1"/>
          </p:nvPr>
        </p:nvSpPr>
        <p:spPr>
          <a:xfrm>
            <a:off x="467544" y="1703871"/>
            <a:ext cx="3959225" cy="2160985"/>
          </a:xfrm>
        </p:spPr>
        <p:txBody>
          <a:bodyPr>
            <a:normAutofit fontScale="70000" lnSpcReduction="20000"/>
          </a:bodyPr>
          <a:lstStyle/>
          <a:p>
            <a:pPr eaLnBrk="1" hangingPunct="1">
              <a:lnSpc>
                <a:spcPct val="90000"/>
              </a:lnSpc>
              <a:buFont typeface="Wingdings" pitchFamily="2" charset="2"/>
              <a:buNone/>
            </a:pPr>
            <a:r>
              <a:rPr lang="es-ES" altLang="es-AR" dirty="0">
                <a:latin typeface="Tw Cen MT" pitchFamily="34" charset="0"/>
              </a:rPr>
              <a:t>                ORG 1000h</a:t>
            </a:r>
          </a:p>
          <a:p>
            <a:pPr eaLnBrk="1" hangingPunct="1">
              <a:lnSpc>
                <a:spcPct val="90000"/>
              </a:lnSpc>
              <a:buFont typeface="Wingdings" pitchFamily="2" charset="2"/>
              <a:buNone/>
            </a:pPr>
            <a:r>
              <a:rPr lang="es-ES" altLang="es-AR" dirty="0" err="1">
                <a:latin typeface="Tw Cen MT" pitchFamily="34" charset="0"/>
              </a:rPr>
              <a:t>var_byte</a:t>
            </a:r>
            <a:r>
              <a:rPr lang="es-ES" altLang="es-AR" dirty="0">
                <a:latin typeface="Tw Cen MT" pitchFamily="34" charset="0"/>
              </a:rPr>
              <a:t>  DB 20h</a:t>
            </a:r>
          </a:p>
          <a:p>
            <a:pPr eaLnBrk="1" hangingPunct="1">
              <a:lnSpc>
                <a:spcPct val="90000"/>
              </a:lnSpc>
              <a:buFont typeface="Wingdings" pitchFamily="2" charset="2"/>
              <a:buNone/>
            </a:pPr>
            <a:r>
              <a:rPr lang="es-ES" altLang="es-AR" dirty="0" err="1">
                <a:latin typeface="Tw Cen MT" pitchFamily="34" charset="0"/>
              </a:rPr>
              <a:t>var_word</a:t>
            </a:r>
            <a:r>
              <a:rPr lang="es-ES" altLang="es-AR" dirty="0">
                <a:latin typeface="Tw Cen MT" pitchFamily="34" charset="0"/>
              </a:rPr>
              <a:t> DW ?</a:t>
            </a:r>
          </a:p>
          <a:p>
            <a:pPr eaLnBrk="1" hangingPunct="1">
              <a:lnSpc>
                <a:spcPct val="90000"/>
              </a:lnSpc>
              <a:buFont typeface="Wingdings" pitchFamily="2" charset="2"/>
              <a:buNone/>
            </a:pPr>
            <a:r>
              <a:rPr lang="es-ES" altLang="es-AR" dirty="0">
                <a:latin typeface="Tw Cen MT" pitchFamily="34" charset="0"/>
              </a:rPr>
              <a:t>                ORG 2000h</a:t>
            </a:r>
          </a:p>
          <a:p>
            <a:pPr eaLnBrk="1" hangingPunct="1">
              <a:lnSpc>
                <a:spcPct val="90000"/>
              </a:lnSpc>
              <a:buFont typeface="Wingdings" pitchFamily="2" charset="2"/>
              <a:buNone/>
            </a:pPr>
            <a:r>
              <a:rPr lang="es-ES" altLang="es-AR" dirty="0">
                <a:latin typeface="Tw Cen MT" pitchFamily="34" charset="0"/>
              </a:rPr>
              <a:t>                MOV AX, 1000h</a:t>
            </a:r>
          </a:p>
          <a:p>
            <a:pPr eaLnBrk="1" hangingPunct="1">
              <a:lnSpc>
                <a:spcPct val="90000"/>
              </a:lnSpc>
              <a:buFont typeface="Wingdings" pitchFamily="2" charset="2"/>
              <a:buNone/>
            </a:pPr>
            <a:r>
              <a:rPr lang="es-ES" altLang="es-AR" dirty="0">
                <a:latin typeface="Tw Cen MT" pitchFamily="34" charset="0"/>
              </a:rPr>
              <a:t>                MOV BX, AX</a:t>
            </a:r>
          </a:p>
          <a:p>
            <a:pPr eaLnBrk="1" hangingPunct="1">
              <a:lnSpc>
                <a:spcPct val="90000"/>
              </a:lnSpc>
              <a:buFont typeface="Wingdings" pitchFamily="2" charset="2"/>
              <a:buNone/>
            </a:pPr>
            <a:r>
              <a:rPr lang="es-ES" altLang="es-AR" dirty="0">
                <a:latin typeface="Tw Cen MT" pitchFamily="34" charset="0"/>
              </a:rPr>
              <a:t>                MOV BL, </a:t>
            </a:r>
            <a:r>
              <a:rPr lang="es-ES" altLang="es-AR" dirty="0" err="1">
                <a:latin typeface="Tw Cen MT" pitchFamily="34" charset="0"/>
              </a:rPr>
              <a:t>var_byte</a:t>
            </a:r>
            <a:endParaRPr lang="es-ES" altLang="es-AR" dirty="0">
              <a:latin typeface="Tw Cen MT" pitchFamily="34" charset="0"/>
            </a:endParaRPr>
          </a:p>
          <a:p>
            <a:pPr eaLnBrk="1" hangingPunct="1">
              <a:lnSpc>
                <a:spcPct val="90000"/>
              </a:lnSpc>
              <a:buFont typeface="Wingdings" pitchFamily="2" charset="2"/>
              <a:buNone/>
            </a:pPr>
            <a:r>
              <a:rPr lang="es-ES" altLang="es-AR" dirty="0">
                <a:latin typeface="Tw Cen MT" pitchFamily="34" charset="0"/>
              </a:rPr>
              <a:t>                MOV </a:t>
            </a:r>
            <a:r>
              <a:rPr lang="es-ES" altLang="es-AR" dirty="0" err="1">
                <a:latin typeface="Tw Cen MT" pitchFamily="34" charset="0"/>
              </a:rPr>
              <a:t>var_word</a:t>
            </a:r>
            <a:r>
              <a:rPr lang="es-ES" altLang="es-AR" dirty="0">
                <a:latin typeface="Tw Cen MT" pitchFamily="34" charset="0"/>
              </a:rPr>
              <a:t>, BX</a:t>
            </a:r>
          </a:p>
          <a:p>
            <a:pPr eaLnBrk="1" hangingPunct="1">
              <a:lnSpc>
                <a:spcPct val="90000"/>
              </a:lnSpc>
              <a:buFont typeface="Wingdings" pitchFamily="2" charset="2"/>
              <a:buNone/>
            </a:pPr>
            <a:r>
              <a:rPr lang="es-ES" altLang="es-AR" dirty="0">
                <a:latin typeface="Tw Cen MT" pitchFamily="34" charset="0"/>
              </a:rPr>
              <a:t>                END</a:t>
            </a:r>
          </a:p>
          <a:p>
            <a:pPr eaLnBrk="1" hangingPunct="1">
              <a:lnSpc>
                <a:spcPct val="90000"/>
              </a:lnSpc>
            </a:pPr>
            <a:endParaRPr lang="es-ES" altLang="es-AR" dirty="0">
              <a:latin typeface="Tw Cen MT" pitchFamily="34" charset="0"/>
            </a:endParaRPr>
          </a:p>
        </p:txBody>
      </p:sp>
      <p:pic>
        <p:nvPicPr>
          <p:cNvPr id="532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2244" y="2571750"/>
            <a:ext cx="3371850" cy="155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Text Box 8"/>
          <p:cNvSpPr txBox="1">
            <a:spLocks noChangeArrowheads="1"/>
          </p:cNvSpPr>
          <p:nvPr/>
        </p:nvSpPr>
        <p:spPr bwMode="auto">
          <a:xfrm>
            <a:off x="4996200" y="1563638"/>
            <a:ext cx="356393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ts val="750"/>
              </a:spcBef>
              <a:buSzPct val="125000"/>
              <a:buFont typeface="Arial" charset="0"/>
              <a:buChar char="•"/>
              <a:defRPr>
                <a:solidFill>
                  <a:schemeClr val="tx1"/>
                </a:solidFill>
                <a:latin typeface="Tw Cen MT" pitchFamily="34" charset="0"/>
              </a:defRPr>
            </a:lvl1pPr>
            <a:lvl2pPr marL="742950" indent="-285750" eaLnBrk="0" hangingPunct="0">
              <a:lnSpc>
                <a:spcPct val="120000"/>
              </a:lnSpc>
              <a:spcBef>
                <a:spcPts val="375"/>
              </a:spcBef>
              <a:buSzPct val="125000"/>
              <a:buFont typeface="Arial" charset="0"/>
              <a:buChar char="•"/>
              <a:defRPr sz="1500">
                <a:solidFill>
                  <a:schemeClr val="tx1"/>
                </a:solidFill>
                <a:latin typeface="Tw Cen MT" pitchFamily="34" charset="0"/>
              </a:defRPr>
            </a:lvl2pPr>
            <a:lvl3pPr marL="1143000" indent="-228600" eaLnBrk="0" hangingPunct="0">
              <a:lnSpc>
                <a:spcPct val="120000"/>
              </a:lnSpc>
              <a:spcBef>
                <a:spcPts val="375"/>
              </a:spcBef>
              <a:buSzPct val="125000"/>
              <a:buFont typeface="Arial" charset="0"/>
              <a:buChar char="•"/>
              <a:defRPr sz="1400">
                <a:solidFill>
                  <a:schemeClr val="tx1"/>
                </a:solidFill>
                <a:latin typeface="Tw Cen MT" pitchFamily="34" charset="0"/>
              </a:defRPr>
            </a:lvl3pPr>
            <a:lvl4pPr marL="1600200" indent="-228600" eaLnBrk="0" hangingPunct="0">
              <a:lnSpc>
                <a:spcPct val="120000"/>
              </a:lnSpc>
              <a:spcBef>
                <a:spcPts val="375"/>
              </a:spcBef>
              <a:buSzPct val="125000"/>
              <a:buFont typeface="Arial" charset="0"/>
              <a:buChar char="•"/>
              <a:defRPr sz="1200">
                <a:solidFill>
                  <a:schemeClr val="tx1"/>
                </a:solidFill>
                <a:latin typeface="Tw Cen MT" pitchFamily="34" charset="0"/>
              </a:defRPr>
            </a:lvl4pPr>
            <a:lvl5pPr marL="2057400" indent="-228600" eaLnBrk="0" hangingPunct="0">
              <a:lnSpc>
                <a:spcPct val="120000"/>
              </a:lnSpc>
              <a:spcBef>
                <a:spcPts val="375"/>
              </a:spcBef>
              <a:buSzPct val="125000"/>
              <a:buFont typeface="Arial" charset="0"/>
              <a:buChar char="•"/>
              <a:defRPr sz="1200">
                <a:solidFill>
                  <a:schemeClr val="tx1"/>
                </a:solidFill>
                <a:latin typeface="Tw Cen MT" pitchFamily="34" charset="0"/>
              </a:defRPr>
            </a:lvl5pPr>
            <a:lvl6pPr marL="25146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6pPr>
            <a:lvl7pPr marL="29718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7pPr>
            <a:lvl8pPr marL="34290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8pPr>
            <a:lvl9pPr marL="3886200" indent="-228600" eaLnBrk="0" fontAlgn="base" hangingPunct="0">
              <a:lnSpc>
                <a:spcPct val="120000"/>
              </a:lnSpc>
              <a:spcBef>
                <a:spcPts val="375"/>
              </a:spcBef>
              <a:spcAft>
                <a:spcPct val="0"/>
              </a:spcAft>
              <a:buSzPct val="125000"/>
              <a:buFont typeface="Arial" charset="0"/>
              <a:buChar char="•"/>
              <a:defRPr sz="1200">
                <a:solidFill>
                  <a:schemeClr val="tx1"/>
                </a:solidFill>
                <a:latin typeface="Tw Cen MT" pitchFamily="34" charset="0"/>
              </a:defRPr>
            </a:lvl9pPr>
          </a:lstStyle>
          <a:p>
            <a:pPr algn="ctr" eaLnBrk="1" hangingPunct="1">
              <a:lnSpc>
                <a:spcPct val="100000"/>
              </a:lnSpc>
              <a:spcBef>
                <a:spcPct val="50000"/>
              </a:spcBef>
              <a:buSzTx/>
              <a:buFontTx/>
              <a:buNone/>
            </a:pPr>
            <a:r>
              <a:rPr lang="es-ES" altLang="es-AR" dirty="0">
                <a:latin typeface="Arial" charset="0"/>
              </a:rPr>
              <a:t>¿Cómo se ven los registros de la CPU en cada momento de ejecución del programa?</a:t>
            </a:r>
          </a:p>
        </p:txBody>
      </p:sp>
    </p:spTree>
    <p:extLst>
      <p:ext uri="{BB962C8B-B14F-4D97-AF65-F5344CB8AC3E}">
        <p14:creationId xmlns:p14="http://schemas.microsoft.com/office/powerpoint/2010/main" val="1885503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115616" y="195486"/>
            <a:ext cx="6726883" cy="960834"/>
          </a:xfrm>
        </p:spPr>
        <p:txBody>
          <a:bodyPr>
            <a:normAutofit fontScale="90000"/>
          </a:bodyPr>
          <a:lstStyle/>
          <a:p>
            <a:pPr eaLnBrk="1" hangingPunct="1">
              <a:defRPr/>
            </a:pPr>
            <a:r>
              <a:rPr lang="es-ES" altLang="es-AR" dirty="0"/>
              <a:t>Inconvenientes en ADD y SUB</a:t>
            </a:r>
          </a:p>
        </p:txBody>
      </p:sp>
      <p:sp>
        <p:nvSpPr>
          <p:cNvPr id="54275" name="Rectangle 3"/>
          <p:cNvSpPr txBox="1">
            <a:spLocks noGrp="1" noChangeArrowheads="1"/>
          </p:cNvSpPr>
          <p:nvPr>
            <p:ph idx="1"/>
          </p:nvPr>
        </p:nvSpPr>
        <p:spPr>
          <a:xfrm>
            <a:off x="827584" y="915566"/>
            <a:ext cx="7859712" cy="3780235"/>
          </a:xfrm>
        </p:spPr>
        <p:txBody>
          <a:bodyPr>
            <a:normAutofit/>
          </a:bodyPr>
          <a:lstStyle/>
          <a:p>
            <a:pPr eaLnBrk="1" hangingPunct="1">
              <a:lnSpc>
                <a:spcPct val="90000"/>
              </a:lnSpc>
            </a:pPr>
            <a:r>
              <a:rPr lang="es-ES" altLang="es-AR" sz="1600" dirty="0">
                <a:latin typeface="Calibri" panose="020F0502020204030204" pitchFamily="34" charset="0"/>
                <a:cs typeface="Calibri" panose="020F0502020204030204" pitchFamily="34" charset="0"/>
              </a:rPr>
              <a:t>Supongamos que queremos sumar valores de 32 bits. Dado que nuestra CPU opera con valores de 8 o 16 bits, no sería posible hacerlo en un solo paso. Sin embargo, podríamos sumar la parte baja (los 16 bits menos significativos) por un lado y la parte alta (los 16 bits más significativos) por otro usando dos instrucciones ADD. </a:t>
            </a:r>
          </a:p>
          <a:p>
            <a:pPr eaLnBrk="1" hangingPunct="1">
              <a:lnSpc>
                <a:spcPct val="90000"/>
              </a:lnSpc>
            </a:pPr>
            <a:endParaRPr lang="es-ES" altLang="es-AR" sz="1600" dirty="0">
              <a:latin typeface="Calibri" panose="020F0502020204030204" pitchFamily="34" charset="0"/>
              <a:cs typeface="Calibri" panose="020F0502020204030204" pitchFamily="34" charset="0"/>
            </a:endParaRPr>
          </a:p>
          <a:p>
            <a:pPr eaLnBrk="1" hangingPunct="1">
              <a:lnSpc>
                <a:spcPct val="90000"/>
              </a:lnSpc>
            </a:pPr>
            <a:endParaRPr lang="es-ES" altLang="es-AR" sz="1600" dirty="0">
              <a:latin typeface="Calibri" panose="020F0502020204030204" pitchFamily="34" charset="0"/>
              <a:cs typeface="Calibri" panose="020F0502020204030204" pitchFamily="34" charset="0"/>
            </a:endParaRPr>
          </a:p>
          <a:p>
            <a:pPr eaLnBrk="1" hangingPunct="1">
              <a:lnSpc>
                <a:spcPct val="90000"/>
              </a:lnSpc>
            </a:pPr>
            <a:r>
              <a:rPr lang="es-ES" altLang="es-AR" sz="1600" dirty="0">
                <a:latin typeface="Calibri" panose="020F0502020204030204" pitchFamily="34" charset="0"/>
                <a:cs typeface="Calibri" panose="020F0502020204030204" pitchFamily="34" charset="0"/>
              </a:rPr>
              <a:t>El problema se presenta cuando se produce un acarreo al realizar la suma en la parte baja, ya que no podemos simplemente ignorarlo pues el resultado no sería el correcto, como se muestra en este ejemplo:</a:t>
            </a:r>
          </a:p>
          <a:p>
            <a:pPr eaLnBrk="1" hangingPunct="1">
              <a:lnSpc>
                <a:spcPct val="90000"/>
              </a:lnSpc>
            </a:pPr>
            <a:endParaRPr lang="es-ES" altLang="es-AR" sz="1600" dirty="0">
              <a:latin typeface="Calibri" panose="020F0502020204030204" pitchFamily="34" charset="0"/>
              <a:cs typeface="Calibri" panose="020F0502020204030204" pitchFamily="34" charset="0"/>
            </a:endParaRPr>
          </a:p>
        </p:txBody>
      </p:sp>
      <p:pic>
        <p:nvPicPr>
          <p:cNvPr id="11268" name="Picture 4"/>
          <p:cNvPicPr>
            <a:picLocks noChangeAspect="1" noChangeArrowheads="1"/>
          </p:cNvPicPr>
          <p:nvPr/>
        </p:nvPicPr>
        <p:blipFill>
          <a:blip r:embed="rId2"/>
          <a:srcRect/>
          <a:stretch>
            <a:fillRect/>
          </a:stretch>
        </p:blipFill>
        <p:spPr bwMode="auto">
          <a:xfrm>
            <a:off x="448149" y="3579862"/>
            <a:ext cx="8281987" cy="876300"/>
          </a:xfrm>
          <a:prstGeom prst="rect">
            <a:avLst/>
          </a:prstGeom>
          <a:noFill/>
          <a:ln w="38100">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9597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944689" y="467916"/>
            <a:ext cx="6683375" cy="960834"/>
          </a:xfrm>
        </p:spPr>
        <p:txBody>
          <a:bodyPr/>
          <a:lstStyle/>
          <a:p>
            <a:pPr eaLnBrk="1" hangingPunct="1">
              <a:defRPr/>
            </a:pPr>
            <a:r>
              <a:rPr lang="es-ES" altLang="es-AR"/>
              <a:t>Uso de ADC</a:t>
            </a:r>
          </a:p>
        </p:txBody>
      </p:sp>
      <p:sp>
        <p:nvSpPr>
          <p:cNvPr id="55299" name="Rectangle 3"/>
          <p:cNvSpPr txBox="1">
            <a:spLocks noGrp="1" noChangeArrowheads="1"/>
          </p:cNvSpPr>
          <p:nvPr>
            <p:ph idx="1"/>
          </p:nvPr>
        </p:nvSpPr>
        <p:spPr>
          <a:xfrm>
            <a:off x="1043608" y="1275606"/>
            <a:ext cx="6830566" cy="3364774"/>
          </a:xfrm>
        </p:spPr>
        <p:txBody>
          <a:bodyPr>
            <a:normAutofit fontScale="85000" lnSpcReduction="20000"/>
          </a:bodyPr>
          <a:lstStyle/>
          <a:p>
            <a:pPr eaLnBrk="1" hangingPunct="1">
              <a:lnSpc>
                <a:spcPct val="90000"/>
              </a:lnSpc>
            </a:pPr>
            <a:r>
              <a:rPr lang="es-ES" altLang="es-AR" sz="1600" dirty="0">
                <a:latin typeface="Tw Cen MT" pitchFamily="34" charset="0"/>
              </a:rPr>
              <a:t>Para resolver el problema del acarreo se usa ADC (</a:t>
            </a:r>
            <a:r>
              <a:rPr lang="es-ES" altLang="es-AR" sz="1600" dirty="0" err="1">
                <a:latin typeface="Tw Cen MT" pitchFamily="34" charset="0"/>
              </a:rPr>
              <a:t>carry</a:t>
            </a:r>
            <a:r>
              <a:rPr lang="es-ES" altLang="es-AR" sz="1600" dirty="0">
                <a:latin typeface="Tw Cen MT" pitchFamily="34" charset="0"/>
              </a:rPr>
              <a:t> )o SUB (</a:t>
            </a:r>
            <a:r>
              <a:rPr lang="es-ES" altLang="es-AR" sz="1600" dirty="0" err="1">
                <a:latin typeface="Tw Cen MT" pitchFamily="34" charset="0"/>
              </a:rPr>
              <a:t>borrow</a:t>
            </a:r>
            <a:r>
              <a:rPr lang="es-ES" altLang="es-AR" sz="1600" dirty="0">
                <a:latin typeface="Tw Cen MT" pitchFamily="34" charset="0"/>
              </a:rPr>
              <a:t>), que suman el acarreo o </a:t>
            </a:r>
            <a:r>
              <a:rPr lang="es-ES" altLang="es-AR" sz="1600" dirty="0" err="1">
                <a:latin typeface="Tw Cen MT" pitchFamily="34" charset="0"/>
              </a:rPr>
              <a:t>borrow</a:t>
            </a:r>
            <a:r>
              <a:rPr lang="es-ES" altLang="es-AR" sz="1600" dirty="0">
                <a:latin typeface="Tw Cen MT" pitchFamily="34" charset="0"/>
              </a:rPr>
              <a:t> según corresponda.</a:t>
            </a:r>
          </a:p>
          <a:p>
            <a:pPr eaLnBrk="1" hangingPunct="1">
              <a:lnSpc>
                <a:spcPct val="90000"/>
              </a:lnSpc>
            </a:pPr>
            <a:endParaRPr lang="es-ES" altLang="es-AR" sz="1600" dirty="0">
              <a:latin typeface="Tw Cen MT" pitchFamily="34" charset="0"/>
            </a:endParaRPr>
          </a:p>
          <a:p>
            <a:pPr eaLnBrk="1" hangingPunct="1">
              <a:lnSpc>
                <a:spcPct val="90000"/>
              </a:lnSpc>
            </a:pPr>
            <a:endParaRPr lang="es-ES" altLang="es-AR" sz="1600" dirty="0">
              <a:latin typeface="Tw Cen MT" pitchFamily="34" charset="0"/>
            </a:endParaRPr>
          </a:p>
          <a:p>
            <a:pPr eaLnBrk="1" hangingPunct="1">
              <a:lnSpc>
                <a:spcPct val="90000"/>
              </a:lnSpc>
            </a:pPr>
            <a:endParaRPr lang="es-ES" altLang="es-AR" sz="1600" dirty="0">
              <a:latin typeface="Tw Cen MT" pitchFamily="34" charset="0"/>
            </a:endParaRPr>
          </a:p>
          <a:p>
            <a:pPr eaLnBrk="1" hangingPunct="1">
              <a:lnSpc>
                <a:spcPct val="90000"/>
              </a:lnSpc>
              <a:buFont typeface="Wingdings" pitchFamily="2" charset="2"/>
              <a:buNone/>
            </a:pPr>
            <a:r>
              <a:rPr lang="es-ES" altLang="es-AR" sz="1600" dirty="0">
                <a:latin typeface="Tw Cen MT" pitchFamily="34" charset="0"/>
              </a:rPr>
              <a:t>              ORG 1000h</a:t>
            </a:r>
          </a:p>
          <a:p>
            <a:pPr eaLnBrk="1" hangingPunct="1">
              <a:lnSpc>
                <a:spcPct val="90000"/>
              </a:lnSpc>
              <a:buFont typeface="Wingdings" pitchFamily="2" charset="2"/>
              <a:buNone/>
            </a:pPr>
            <a:r>
              <a:rPr lang="es-ES" altLang="es-AR" sz="1600" dirty="0">
                <a:latin typeface="Tw Cen MT" pitchFamily="34" charset="0"/>
              </a:rPr>
              <a:t>dato1_l  DW 0FFFFh</a:t>
            </a:r>
          </a:p>
          <a:p>
            <a:pPr eaLnBrk="1" hangingPunct="1">
              <a:lnSpc>
                <a:spcPct val="90000"/>
              </a:lnSpc>
              <a:buFont typeface="Wingdings" pitchFamily="2" charset="2"/>
              <a:buNone/>
            </a:pPr>
            <a:r>
              <a:rPr lang="es-ES" altLang="es-AR" sz="1600" dirty="0">
                <a:latin typeface="Tw Cen MT" pitchFamily="34" charset="0"/>
              </a:rPr>
              <a:t>dato1_h DW 0015h</a:t>
            </a:r>
          </a:p>
          <a:p>
            <a:pPr eaLnBrk="1" hangingPunct="1">
              <a:lnSpc>
                <a:spcPct val="90000"/>
              </a:lnSpc>
              <a:buFont typeface="Wingdings" pitchFamily="2" charset="2"/>
              <a:buNone/>
            </a:pPr>
            <a:r>
              <a:rPr lang="es-ES" altLang="es-AR" sz="1600" dirty="0">
                <a:latin typeface="Tw Cen MT" pitchFamily="34" charset="0"/>
              </a:rPr>
              <a:t>dato2_l  DW 0011h</a:t>
            </a:r>
          </a:p>
          <a:p>
            <a:pPr eaLnBrk="1" hangingPunct="1">
              <a:lnSpc>
                <a:spcPct val="90000"/>
              </a:lnSpc>
              <a:buFont typeface="Wingdings" pitchFamily="2" charset="2"/>
              <a:buNone/>
            </a:pPr>
            <a:r>
              <a:rPr lang="es-ES" altLang="es-AR" sz="1600" dirty="0">
                <a:latin typeface="Tw Cen MT" pitchFamily="34" charset="0"/>
              </a:rPr>
              <a:t>dato2_h DW 0002h</a:t>
            </a:r>
          </a:p>
          <a:p>
            <a:pPr eaLnBrk="1" hangingPunct="1">
              <a:lnSpc>
                <a:spcPct val="90000"/>
              </a:lnSpc>
              <a:buFont typeface="Wingdings" pitchFamily="2" charset="2"/>
              <a:buNone/>
            </a:pPr>
            <a:endParaRPr lang="es-ES" altLang="es-AR" sz="1600" dirty="0">
              <a:latin typeface="Tw Cen MT" pitchFamily="34" charset="0"/>
            </a:endParaRPr>
          </a:p>
          <a:p>
            <a:pPr eaLnBrk="1" hangingPunct="1">
              <a:lnSpc>
                <a:spcPct val="90000"/>
              </a:lnSpc>
              <a:buFont typeface="Wingdings" pitchFamily="2" charset="2"/>
              <a:buNone/>
            </a:pPr>
            <a:r>
              <a:rPr lang="es-ES" altLang="es-AR" sz="1600" dirty="0">
                <a:latin typeface="Tw Cen MT" pitchFamily="34" charset="0"/>
              </a:rPr>
              <a:t>              ORG 2000h</a:t>
            </a:r>
          </a:p>
          <a:p>
            <a:pPr eaLnBrk="1" hangingPunct="1">
              <a:lnSpc>
                <a:spcPct val="90000"/>
              </a:lnSpc>
              <a:buFont typeface="Wingdings" pitchFamily="2" charset="2"/>
              <a:buNone/>
            </a:pPr>
            <a:r>
              <a:rPr lang="es-ES" altLang="es-AR" sz="1600" dirty="0">
                <a:latin typeface="Tw Cen MT" pitchFamily="34" charset="0"/>
              </a:rPr>
              <a:t>              MOV AX, dato1_l</a:t>
            </a:r>
          </a:p>
          <a:p>
            <a:pPr eaLnBrk="1" hangingPunct="1">
              <a:lnSpc>
                <a:spcPct val="90000"/>
              </a:lnSpc>
              <a:buFont typeface="Wingdings" pitchFamily="2" charset="2"/>
              <a:buNone/>
            </a:pPr>
            <a:r>
              <a:rPr lang="es-ES" altLang="es-AR" sz="1600" dirty="0">
                <a:latin typeface="Tw Cen MT" pitchFamily="34" charset="0"/>
              </a:rPr>
              <a:t>              ADD AX, dato2_l</a:t>
            </a:r>
          </a:p>
          <a:p>
            <a:pPr eaLnBrk="1" hangingPunct="1">
              <a:lnSpc>
                <a:spcPct val="90000"/>
              </a:lnSpc>
              <a:buFont typeface="Wingdings" pitchFamily="2" charset="2"/>
              <a:buNone/>
            </a:pPr>
            <a:r>
              <a:rPr lang="es-ES" altLang="es-AR" sz="1600" dirty="0">
                <a:latin typeface="Tw Cen MT" pitchFamily="34" charset="0"/>
              </a:rPr>
              <a:t>              MOV BX, dato1_h</a:t>
            </a:r>
          </a:p>
          <a:p>
            <a:pPr eaLnBrk="1" hangingPunct="1">
              <a:lnSpc>
                <a:spcPct val="90000"/>
              </a:lnSpc>
              <a:buFont typeface="Wingdings" pitchFamily="2" charset="2"/>
              <a:buNone/>
            </a:pPr>
            <a:r>
              <a:rPr lang="es-ES" altLang="es-AR" sz="1600" dirty="0">
                <a:latin typeface="Tw Cen MT" pitchFamily="34" charset="0"/>
              </a:rPr>
              <a:t>              ADC BX, dato2_h</a:t>
            </a:r>
          </a:p>
          <a:p>
            <a:pPr eaLnBrk="1" hangingPunct="1">
              <a:lnSpc>
                <a:spcPct val="90000"/>
              </a:lnSpc>
              <a:buFont typeface="Wingdings" pitchFamily="2" charset="2"/>
              <a:buNone/>
            </a:pPr>
            <a:r>
              <a:rPr lang="es-ES" altLang="es-AR" sz="1600" dirty="0">
                <a:latin typeface="Tw Cen MT" pitchFamily="34" charset="0"/>
              </a:rPr>
              <a:t>              END</a:t>
            </a:r>
          </a:p>
          <a:p>
            <a:pPr eaLnBrk="1" hangingPunct="1">
              <a:lnSpc>
                <a:spcPct val="90000"/>
              </a:lnSpc>
            </a:pPr>
            <a:endParaRPr lang="es-ES" altLang="es-AR" sz="1600" dirty="0">
              <a:latin typeface="Tw Cen MT" pitchFamily="34" charset="0"/>
            </a:endParaRPr>
          </a:p>
        </p:txBody>
      </p:sp>
      <p:pic>
        <p:nvPicPr>
          <p:cNvPr id="553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482400"/>
            <a:ext cx="3962400" cy="130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40184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ítulo 1"/>
          <p:cNvSpPr>
            <a:spLocks noGrp="1"/>
          </p:cNvSpPr>
          <p:nvPr>
            <p:ph type="title"/>
          </p:nvPr>
        </p:nvSpPr>
        <p:spPr>
          <a:xfrm>
            <a:off x="1908176" y="195263"/>
            <a:ext cx="6683375" cy="960835"/>
          </a:xfrm>
        </p:spPr>
        <p:txBody>
          <a:bodyPr/>
          <a:lstStyle/>
          <a:p>
            <a:pPr eaLnBrk="1" hangingPunct="1">
              <a:defRPr/>
            </a:pPr>
            <a:r>
              <a:rPr lang="es-AR" altLang="es-AR"/>
              <a:t>Operador OFFSET</a:t>
            </a:r>
          </a:p>
        </p:txBody>
      </p:sp>
      <p:sp>
        <p:nvSpPr>
          <p:cNvPr id="3" name="Marcador de contenido 2"/>
          <p:cNvSpPr>
            <a:spLocks noGrp="1"/>
          </p:cNvSpPr>
          <p:nvPr>
            <p:ph idx="1"/>
          </p:nvPr>
        </p:nvSpPr>
        <p:spPr>
          <a:xfrm>
            <a:off x="755576" y="1779662"/>
            <a:ext cx="7346107" cy="1674019"/>
          </a:xfrm>
        </p:spPr>
        <p:txBody>
          <a:bodyPr>
            <a:normAutofit fontScale="70000" lnSpcReduction="20000"/>
          </a:bodyPr>
          <a:lstStyle/>
          <a:p>
            <a:pPr eaLnBrk="1" hangingPunct="1">
              <a:buFont typeface="Arial" panose="020B0604020202020204" pitchFamily="34" charset="0"/>
              <a:buChar char="•"/>
              <a:defRPr/>
            </a:pPr>
            <a:r>
              <a:rPr lang="es-AR" dirty="0"/>
              <a:t>Este operador permite obtener  la dirección de una etiqueta.</a:t>
            </a:r>
          </a:p>
          <a:p>
            <a:pPr eaLnBrk="1" hangingPunct="1">
              <a:buFont typeface="Arial" panose="020B0604020202020204" pitchFamily="34" charset="0"/>
              <a:buChar char="•"/>
              <a:defRPr/>
            </a:pPr>
            <a:endParaRPr lang="es-AR" dirty="0"/>
          </a:p>
          <a:p>
            <a:pPr marL="0" indent="0" eaLnBrk="1" hangingPunct="1">
              <a:buFont typeface="Wingdings 3" pitchFamily="18" charset="2"/>
              <a:buNone/>
              <a:defRPr/>
            </a:pPr>
            <a:r>
              <a:rPr lang="es-AR" dirty="0"/>
              <a:t>Por ejemplo si la etiqueta TOTAL esta en la dirección de memoria 2034h al colocar</a:t>
            </a:r>
          </a:p>
          <a:p>
            <a:pPr marL="0" indent="0" eaLnBrk="1" hangingPunct="1">
              <a:buFont typeface="Wingdings" pitchFamily="2" charset="2"/>
              <a:buNone/>
              <a:defRPr/>
            </a:pPr>
            <a:r>
              <a:rPr lang="es-AR" b="1" dirty="0"/>
              <a:t>OFFSET  TOTAL</a:t>
            </a:r>
          </a:p>
          <a:p>
            <a:pPr marL="0" indent="0" eaLnBrk="1" hangingPunct="1">
              <a:buFont typeface="Wingdings" pitchFamily="2" charset="2"/>
              <a:buNone/>
              <a:defRPr/>
            </a:pPr>
            <a:r>
              <a:rPr lang="es-AR" i="1" dirty="0"/>
              <a:t>El ensamblador reemplaza a OFFSET TOTAL por 2034h</a:t>
            </a:r>
          </a:p>
        </p:txBody>
      </p:sp>
    </p:spTree>
    <p:extLst>
      <p:ext uri="{BB962C8B-B14F-4D97-AF65-F5344CB8AC3E}">
        <p14:creationId xmlns:p14="http://schemas.microsoft.com/office/powerpoint/2010/main" val="12300635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339502"/>
            <a:ext cx="8229600" cy="1080120"/>
          </a:xfrm>
        </p:spPr>
        <p:txBody>
          <a:bodyPr>
            <a:normAutofit fontScale="90000"/>
          </a:bodyPr>
          <a:lstStyle/>
          <a:p>
            <a:r>
              <a:rPr lang="es-AR" dirty="0"/>
              <a:t>Programa</a:t>
            </a:r>
            <a:br>
              <a:rPr lang="es-AR" dirty="0"/>
            </a:br>
            <a:r>
              <a:rPr lang="es-AR" dirty="0"/>
              <a:t>Del Alto nivel al Bajo nivel</a:t>
            </a:r>
          </a:p>
        </p:txBody>
      </p:sp>
      <p:sp>
        <p:nvSpPr>
          <p:cNvPr id="4" name="3 Marcador de pie de página"/>
          <p:cNvSpPr>
            <a:spLocks noGrp="1"/>
          </p:cNvSpPr>
          <p:nvPr>
            <p:ph type="ftr" sz="quarter" idx="11"/>
          </p:nvPr>
        </p:nvSpPr>
        <p:spPr/>
        <p:txBody>
          <a:bodyPr/>
          <a:lstStyle/>
          <a:p>
            <a:r>
              <a:rPr lang="es-ES" dirty="0"/>
              <a:t>Taller de Programación 2018 - Módulo </a:t>
            </a:r>
            <a:r>
              <a:rPr lang="es-ES" dirty="0" err="1"/>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38</a:t>
            </a:fld>
            <a:endParaRPr lang="es-ES" dirty="0"/>
          </a:p>
        </p:txBody>
      </p:sp>
      <p:sp>
        <p:nvSpPr>
          <p:cNvPr id="8" name="7 Rectángulo"/>
          <p:cNvSpPr/>
          <p:nvPr/>
        </p:nvSpPr>
        <p:spPr>
          <a:xfrm>
            <a:off x="323528" y="5380672"/>
            <a:ext cx="4572000" cy="1323439"/>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pPr algn="just">
              <a:defRPr/>
            </a:pPr>
            <a:r>
              <a:rPr lang="es-AR" altLang="es-AR" sz="2000" b="1" dirty="0">
                <a:solidFill>
                  <a:schemeClr val="tx1"/>
                </a:solidFill>
                <a:latin typeface="Tw Cen MT" pitchFamily="34" charset="0"/>
              </a:rPr>
              <a:t>Se  llaman  </a:t>
            </a:r>
            <a:r>
              <a:rPr lang="es-AR" altLang="es-AR" sz="2000" b="1" u="sng" dirty="0">
                <a:solidFill>
                  <a:schemeClr val="tx1"/>
                </a:solidFill>
                <a:latin typeface="Tw Cen MT" pitchFamily="34" charset="0"/>
              </a:rPr>
              <a:t>ensambladores</a:t>
            </a:r>
            <a:r>
              <a:rPr lang="es-AR" altLang="es-AR" sz="2000" b="1" dirty="0">
                <a:solidFill>
                  <a:schemeClr val="tx1"/>
                </a:solidFill>
                <a:latin typeface="Tw Cen MT" pitchFamily="34" charset="0"/>
              </a:rPr>
              <a:t>  a  los  programas  encargados  de traducir   los   programas   escritos   en   mnemónico a lenguaje binario.</a:t>
            </a:r>
          </a:p>
        </p:txBody>
      </p:sp>
      <p:sp>
        <p:nvSpPr>
          <p:cNvPr id="3" name="2 Marcador de contenido"/>
          <p:cNvSpPr>
            <a:spLocks noGrp="1"/>
          </p:cNvSpPr>
          <p:nvPr>
            <p:ph idx="1"/>
          </p:nvPr>
        </p:nvSpPr>
        <p:spPr>
          <a:xfrm>
            <a:off x="457200" y="1779662"/>
            <a:ext cx="8229600" cy="3078088"/>
          </a:xfrm>
        </p:spPr>
        <p:txBody>
          <a:bodyPr/>
          <a:lstStyle/>
          <a:p>
            <a:r>
              <a:rPr lang="es-AR" dirty="0">
                <a:hlinkClick r:id="rId2"/>
              </a:rPr>
              <a:t>https://www.youtube.com/watch?v=PJV7GRCCJSc</a:t>
            </a:r>
            <a:endParaRPr lang="es-AR" dirty="0"/>
          </a:p>
          <a:p>
            <a:endParaRPr lang="es-AR" dirty="0"/>
          </a:p>
          <a:p>
            <a:r>
              <a:rPr lang="es-AR" dirty="0">
                <a:hlinkClick r:id="rId3"/>
              </a:rPr>
              <a:t>https://www.youtube.com/watch?v=12v0nAGIFH8</a:t>
            </a:r>
            <a:endParaRPr lang="es-AR" dirty="0"/>
          </a:p>
          <a:p>
            <a:endParaRPr lang="es-AR" dirty="0"/>
          </a:p>
          <a:p>
            <a:endParaRPr lang="es-AR" dirty="0"/>
          </a:p>
        </p:txBody>
      </p:sp>
    </p:spTree>
    <p:extLst>
      <p:ext uri="{BB962C8B-B14F-4D97-AF65-F5344CB8AC3E}">
        <p14:creationId xmlns:p14="http://schemas.microsoft.com/office/powerpoint/2010/main" val="796126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normAutofit/>
          </a:bodyPr>
          <a:lstStyle/>
          <a:p>
            <a:r>
              <a:rPr lang="es-AR" dirty="0"/>
              <a:t>Esquema de buses</a:t>
            </a:r>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4</a:t>
            </a:fld>
            <a:endParaRPr lang="es-ES"/>
          </a:p>
        </p:txBody>
      </p:sp>
      <p:sp>
        <p:nvSpPr>
          <p:cNvPr id="7" name="Footer Placeholder 4"/>
          <p:cNvSpPr>
            <a:spLocks noGrp="1"/>
          </p:cNvSpPr>
          <p:nvPr>
            <p:ph type="ftr" sz="quarter" idx="11"/>
          </p:nvPr>
        </p:nvSpPr>
        <p:spPr>
          <a:xfrm>
            <a:off x="3429000" y="13716"/>
            <a:ext cx="4114800" cy="246888"/>
          </a:xfrm>
        </p:spPr>
        <p:txBody>
          <a:bodyPr/>
          <a:lstStyle/>
          <a:p>
            <a:r>
              <a:rPr lang="es-ES" dirty="0"/>
              <a:t>Taller de Programación 2018 - Módulo </a:t>
            </a:r>
            <a:r>
              <a:rPr lang="es-ES" dirty="0" err="1"/>
              <a:t>Assembler</a:t>
            </a:r>
            <a:endParaRPr lang="es-ES" dirty="0"/>
          </a:p>
        </p:txBody>
      </p:sp>
      <p:pic>
        <p:nvPicPr>
          <p:cNvPr id="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419622"/>
            <a:ext cx="6691313" cy="3517900"/>
          </a:xfrm>
          <a:prstGeom prst="rect">
            <a:avLst/>
          </a:prstGeom>
          <a:noFill/>
          <a:ln>
            <a:noFill/>
          </a:ln>
          <a:effectLst>
            <a:outerShdw dist="139498" dir="2700000" algn="ctr" rotWithShape="0">
              <a:srgbClr val="333333">
                <a:alpha val="65018"/>
              </a:srgbClr>
            </a:outerShdw>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Lst>
        </p:spPr>
      </p:pic>
    </p:spTree>
    <p:extLst>
      <p:ext uri="{BB962C8B-B14F-4D97-AF65-F5344CB8AC3E}">
        <p14:creationId xmlns:p14="http://schemas.microsoft.com/office/powerpoint/2010/main" val="3166517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Componentes</a:t>
            </a:r>
          </a:p>
        </p:txBody>
      </p:sp>
      <p:sp>
        <p:nvSpPr>
          <p:cNvPr id="4" name="3 Marcador de pie de página"/>
          <p:cNvSpPr>
            <a:spLocks noGrp="1"/>
          </p:cNvSpPr>
          <p:nvPr>
            <p:ph type="ftr" sz="quarter" idx="11"/>
          </p:nvPr>
        </p:nvSpPr>
        <p:spPr/>
        <p:txBody>
          <a:bodyPr/>
          <a:lstStyle/>
          <a:p>
            <a:r>
              <a:rPr lang="es-ES" dirty="0"/>
              <a:t>Taller de Programación 2018 - Módulo </a:t>
            </a:r>
            <a:r>
              <a:rPr lang="es-ES" dirty="0" err="1"/>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5</a:t>
            </a:fld>
            <a:endParaRPr lang="es-ES"/>
          </a:p>
        </p:txBody>
      </p:sp>
      <p:pic>
        <p:nvPicPr>
          <p:cNvPr id="6" name="3 Imagen"/>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4294" y="1200150"/>
            <a:ext cx="4975411"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305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Memoria</a:t>
            </a:r>
          </a:p>
        </p:txBody>
      </p:sp>
      <p:sp>
        <p:nvSpPr>
          <p:cNvPr id="4" name="3 Marcador de pie de página"/>
          <p:cNvSpPr>
            <a:spLocks noGrp="1"/>
          </p:cNvSpPr>
          <p:nvPr>
            <p:ph type="ftr" sz="quarter" idx="11"/>
          </p:nvPr>
        </p:nvSpPr>
        <p:spPr/>
        <p:txBody>
          <a:bodyPr/>
          <a:lstStyle/>
          <a:p>
            <a:r>
              <a:rPr lang="es-ES"/>
              <a:t>Taller de Programación 2017 - Módulo 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6</a:t>
            </a:fld>
            <a:endParaRPr lang="es-ES"/>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39952" y="611137"/>
            <a:ext cx="4732157" cy="449837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Text Box 3"/>
          <p:cNvSpPr txBox="1">
            <a:spLocks noChangeArrowheads="1"/>
          </p:cNvSpPr>
          <p:nvPr/>
        </p:nvSpPr>
        <p:spPr bwMode="auto">
          <a:xfrm>
            <a:off x="4567757" y="483518"/>
            <a:ext cx="1393825" cy="747713"/>
          </a:xfrm>
          <a:prstGeom prst="rect">
            <a:avLst/>
          </a:prstGeom>
          <a:noFill/>
          <a:ln w="9360" cap="sq">
            <a:solidFill>
              <a:srgbClr val="A5301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7280" tIns="53640" rIns="107280" bIns="5364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9pPr>
          </a:lstStyle>
          <a:p>
            <a:pPr algn="ctr" eaLnBrk="1" hangingPunct="1">
              <a:buClrTx/>
              <a:buFontTx/>
              <a:buNone/>
            </a:pPr>
            <a:r>
              <a:rPr lang="es-ES" altLang="es-AR" sz="2100">
                <a:solidFill>
                  <a:schemeClr val="tx1"/>
                </a:solidFill>
                <a:latin typeface="Arial" charset="0"/>
                <a:cs typeface="Arial" charset="0"/>
              </a:rPr>
              <a:t>Rápida y cara</a:t>
            </a:r>
          </a:p>
        </p:txBody>
      </p:sp>
      <p:sp>
        <p:nvSpPr>
          <p:cNvPr id="8" name="Text Box 4"/>
          <p:cNvSpPr txBox="1">
            <a:spLocks noChangeArrowheads="1"/>
          </p:cNvSpPr>
          <p:nvPr/>
        </p:nvSpPr>
        <p:spPr bwMode="auto">
          <a:xfrm>
            <a:off x="7815263" y="4423948"/>
            <a:ext cx="1393825" cy="747713"/>
          </a:xfrm>
          <a:prstGeom prst="rect">
            <a:avLst/>
          </a:prstGeom>
          <a:noFill/>
          <a:ln w="9360" cap="sq">
            <a:solidFill>
              <a:srgbClr val="A5301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7280" tIns="53640" rIns="107280" bIns="5364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9pPr>
          </a:lstStyle>
          <a:p>
            <a:pPr algn="ctr" eaLnBrk="1" hangingPunct="1">
              <a:buClrTx/>
              <a:buFontTx/>
              <a:buNone/>
            </a:pPr>
            <a:r>
              <a:rPr lang="es-ES" altLang="es-AR" sz="2100">
                <a:solidFill>
                  <a:schemeClr val="tx1"/>
                </a:solidFill>
                <a:latin typeface="Arial" charset="0"/>
                <a:cs typeface="Arial" charset="0"/>
              </a:rPr>
              <a:t>Lenta y barata</a:t>
            </a:r>
          </a:p>
        </p:txBody>
      </p:sp>
      <p:sp>
        <p:nvSpPr>
          <p:cNvPr id="9" name="AutoShape 5"/>
          <p:cNvSpPr>
            <a:spLocks noChangeArrowheads="1"/>
          </p:cNvSpPr>
          <p:nvPr/>
        </p:nvSpPr>
        <p:spPr bwMode="auto">
          <a:xfrm rot="16200000">
            <a:off x="4043864" y="1664097"/>
            <a:ext cx="952500" cy="463550"/>
          </a:xfrm>
          <a:prstGeom prst="rightArrow">
            <a:avLst>
              <a:gd name="adj1" fmla="val 50000"/>
              <a:gd name="adj2" fmla="val 61644"/>
            </a:avLst>
          </a:prstGeom>
          <a:solidFill>
            <a:srgbClr val="92D050"/>
          </a:solidFill>
          <a:ln w="19080" cap="sq">
            <a:solidFill>
              <a:srgbClr val="1E768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
        <p:nvSpPr>
          <p:cNvPr id="10" name="AutoShape 6"/>
          <p:cNvSpPr>
            <a:spLocks noChangeArrowheads="1"/>
          </p:cNvSpPr>
          <p:nvPr/>
        </p:nvSpPr>
        <p:spPr bwMode="auto">
          <a:xfrm rot="5400000">
            <a:off x="8347075" y="3620673"/>
            <a:ext cx="952500" cy="463550"/>
          </a:xfrm>
          <a:prstGeom prst="rightArrow">
            <a:avLst>
              <a:gd name="adj1" fmla="val 50000"/>
              <a:gd name="adj2" fmla="val 61644"/>
            </a:avLst>
          </a:prstGeom>
          <a:solidFill>
            <a:srgbClr val="92D050"/>
          </a:solidFill>
          <a:ln w="19080" cap="sq">
            <a:solidFill>
              <a:srgbClr val="1E768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
        <p:nvSpPr>
          <p:cNvPr id="11" name="10 Rectángulo"/>
          <p:cNvSpPr/>
          <p:nvPr/>
        </p:nvSpPr>
        <p:spPr>
          <a:xfrm>
            <a:off x="179889" y="1658483"/>
            <a:ext cx="4572000" cy="2862322"/>
          </a:xfrm>
          <a:prstGeom prst="rect">
            <a:avLst/>
          </a:prstGeom>
        </p:spPr>
        <p:txBody>
          <a:bodyPr>
            <a:spAutoFit/>
          </a:bodyPr>
          <a:lstStyle/>
          <a:p>
            <a:pPr algn="just"/>
            <a:r>
              <a:rPr lang="es-ES" altLang="es-AR" dirty="0">
                <a:solidFill>
                  <a:srgbClr val="000000"/>
                </a:solidFill>
                <a:latin typeface="Calibri" panose="020F0502020204030204" pitchFamily="34" charset="0"/>
                <a:ea typeface="Verdana" panose="020B0604030504040204" pitchFamily="34" charset="0"/>
                <a:cs typeface="Calibri" panose="020F0502020204030204" pitchFamily="34" charset="0"/>
              </a:rPr>
              <a:t>Al bajar en la jerarquía se observa:</a:t>
            </a:r>
          </a:p>
          <a:p>
            <a:pPr algn="just"/>
            <a:endParaRPr lang="es-ES" altLang="es-AR" dirty="0">
              <a:solidFill>
                <a:srgbClr val="000000"/>
              </a:solidFill>
              <a:latin typeface="Calibri" panose="020F0502020204030204" pitchFamily="34" charset="0"/>
              <a:ea typeface="Verdana" panose="020B0604030504040204" pitchFamily="34" charset="0"/>
              <a:cs typeface="Calibri" panose="020F0502020204030204" pitchFamily="34" charset="0"/>
            </a:endParaRPr>
          </a:p>
          <a:p>
            <a:pPr algn="just">
              <a:buFont typeface="Times New Roman" pitchFamily="16" charset="0"/>
              <a:buAutoNum type="alphaLcParenR"/>
            </a:pPr>
            <a:r>
              <a:rPr lang="es-ES" altLang="es-AR" dirty="0">
                <a:solidFill>
                  <a:srgbClr val="000000"/>
                </a:solidFill>
                <a:latin typeface="Calibri" panose="020F0502020204030204" pitchFamily="34" charset="0"/>
                <a:ea typeface="Verdana" panose="020B0604030504040204" pitchFamily="34" charset="0"/>
                <a:cs typeface="Calibri" panose="020F0502020204030204" pitchFamily="34" charset="0"/>
              </a:rPr>
              <a:t> Disminuye el costo por bit</a:t>
            </a:r>
          </a:p>
          <a:p>
            <a:pPr algn="just"/>
            <a:endParaRPr lang="es-ES" altLang="es-AR" dirty="0">
              <a:solidFill>
                <a:srgbClr val="000000"/>
              </a:solidFill>
              <a:latin typeface="Calibri" panose="020F0502020204030204" pitchFamily="34" charset="0"/>
              <a:ea typeface="Verdana" panose="020B0604030504040204" pitchFamily="34" charset="0"/>
              <a:cs typeface="Calibri" panose="020F0502020204030204" pitchFamily="34" charset="0"/>
            </a:endParaRPr>
          </a:p>
          <a:p>
            <a:pPr algn="just"/>
            <a:r>
              <a:rPr lang="es-ES" altLang="es-AR" dirty="0">
                <a:solidFill>
                  <a:srgbClr val="000000"/>
                </a:solidFill>
                <a:latin typeface="Calibri" panose="020F0502020204030204" pitchFamily="34" charset="0"/>
                <a:ea typeface="Verdana" panose="020B0604030504040204" pitchFamily="34" charset="0"/>
                <a:cs typeface="Calibri" panose="020F0502020204030204" pitchFamily="34" charset="0"/>
              </a:rPr>
              <a:t>b) Aumenta la capacidad</a:t>
            </a:r>
          </a:p>
          <a:p>
            <a:pPr algn="just"/>
            <a:endParaRPr lang="es-ES" altLang="es-AR" dirty="0">
              <a:solidFill>
                <a:srgbClr val="000000"/>
              </a:solidFill>
              <a:latin typeface="Calibri" panose="020F0502020204030204" pitchFamily="34" charset="0"/>
              <a:ea typeface="Verdana" panose="020B0604030504040204" pitchFamily="34" charset="0"/>
              <a:cs typeface="Calibri" panose="020F0502020204030204" pitchFamily="34" charset="0"/>
            </a:endParaRPr>
          </a:p>
          <a:p>
            <a:pPr algn="just"/>
            <a:r>
              <a:rPr lang="es-ES" altLang="es-AR" dirty="0">
                <a:solidFill>
                  <a:srgbClr val="000000"/>
                </a:solidFill>
                <a:latin typeface="Calibri" panose="020F0502020204030204" pitchFamily="34" charset="0"/>
                <a:ea typeface="Verdana" panose="020B0604030504040204" pitchFamily="34" charset="0"/>
                <a:cs typeface="Calibri" panose="020F0502020204030204" pitchFamily="34" charset="0"/>
              </a:rPr>
              <a:t>c) Aumenta el tiempo de acceso</a:t>
            </a:r>
          </a:p>
          <a:p>
            <a:pPr algn="just"/>
            <a:endParaRPr lang="es-ES" altLang="es-AR" dirty="0">
              <a:solidFill>
                <a:srgbClr val="000000"/>
              </a:solidFill>
              <a:latin typeface="Calibri" panose="020F0502020204030204" pitchFamily="34" charset="0"/>
              <a:ea typeface="Verdana" panose="020B0604030504040204" pitchFamily="34" charset="0"/>
              <a:cs typeface="Calibri" panose="020F0502020204030204" pitchFamily="34" charset="0"/>
            </a:endParaRPr>
          </a:p>
          <a:p>
            <a:pPr algn="just"/>
            <a:r>
              <a:rPr lang="es-ES" altLang="es-AR" dirty="0">
                <a:solidFill>
                  <a:srgbClr val="000000"/>
                </a:solidFill>
                <a:latin typeface="Calibri" panose="020F0502020204030204" pitchFamily="34" charset="0"/>
                <a:ea typeface="Verdana" panose="020B0604030504040204" pitchFamily="34" charset="0"/>
                <a:cs typeface="Calibri" panose="020F0502020204030204" pitchFamily="34" charset="0"/>
              </a:rPr>
              <a:t>d) Disminuye la frecuencia de acceso a la memoria por parte del procesador</a:t>
            </a:r>
          </a:p>
        </p:txBody>
      </p:sp>
    </p:spTree>
    <p:extLst>
      <p:ext uri="{BB962C8B-B14F-4D97-AF65-F5344CB8AC3E}">
        <p14:creationId xmlns:p14="http://schemas.microsoft.com/office/powerpoint/2010/main" val="2775111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Memoria</a:t>
            </a:r>
          </a:p>
        </p:txBody>
      </p:sp>
      <p:sp>
        <p:nvSpPr>
          <p:cNvPr id="4" name="3 Marcador de pie de página"/>
          <p:cNvSpPr>
            <a:spLocks noGrp="1"/>
          </p:cNvSpPr>
          <p:nvPr>
            <p:ph type="ftr" sz="quarter" idx="11"/>
          </p:nvPr>
        </p:nvSpPr>
        <p:spPr/>
        <p:txBody>
          <a:bodyPr/>
          <a:lstStyle/>
          <a:p>
            <a:r>
              <a:rPr lang="es-ES" dirty="0"/>
              <a:t>Taller de Programación 2018 - Módulo </a:t>
            </a:r>
            <a:r>
              <a:rPr lang="es-ES" dirty="0" err="1"/>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7</a:t>
            </a:fld>
            <a:endParaRPr lang="es-ES"/>
          </a:p>
        </p:txBody>
      </p:sp>
      <p:pic>
        <p:nvPicPr>
          <p:cNvPr id="1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3848" y="1059582"/>
            <a:ext cx="5627802" cy="3657600"/>
          </a:xfrm>
          <a:prstGeom prst="rect">
            <a:avLst/>
          </a:prstGeom>
          <a:noFill/>
          <a:ln>
            <a:noFill/>
          </a:ln>
          <a:effectLst>
            <a:outerShdw dist="139498" dir="2700000" algn="ctr" rotWithShape="0">
              <a:srgbClr val="333333">
                <a:alpha val="65018"/>
              </a:srgbClr>
            </a:outerShdw>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Lst>
        </p:spPr>
      </p:pic>
      <p:sp>
        <p:nvSpPr>
          <p:cNvPr id="14" name="13 CuadroTexto"/>
          <p:cNvSpPr txBox="1"/>
          <p:nvPr/>
        </p:nvSpPr>
        <p:spPr>
          <a:xfrm>
            <a:off x="323528" y="1491630"/>
            <a:ext cx="2433126" cy="646331"/>
          </a:xfrm>
          <a:prstGeom prst="rect">
            <a:avLst/>
          </a:prstGeom>
          <a:noFill/>
        </p:spPr>
        <p:txBody>
          <a:bodyPr wrap="square" rtlCol="0">
            <a:spAutoFit/>
          </a:bodyPr>
          <a:lstStyle/>
          <a:p>
            <a:r>
              <a:rPr lang="es-AR" dirty="0">
                <a:latin typeface="Calibri" panose="020F0502020204030204" pitchFamily="34" charset="0"/>
                <a:ea typeface="Verdana" panose="020B0604030504040204" pitchFamily="34" charset="0"/>
                <a:cs typeface="Calibri" panose="020F0502020204030204" pitchFamily="34" charset="0"/>
              </a:rPr>
              <a:t>¿Cómo se organiza la memoria RAM?</a:t>
            </a:r>
          </a:p>
        </p:txBody>
      </p:sp>
      <p:sp>
        <p:nvSpPr>
          <p:cNvPr id="15" name="14 CuadroTexto"/>
          <p:cNvSpPr txBox="1"/>
          <p:nvPr/>
        </p:nvSpPr>
        <p:spPr>
          <a:xfrm>
            <a:off x="827584" y="2962277"/>
            <a:ext cx="1815625" cy="369332"/>
          </a:xfrm>
          <a:prstGeom prst="rect">
            <a:avLst/>
          </a:prstGeom>
          <a:noFill/>
        </p:spPr>
        <p:txBody>
          <a:bodyPr wrap="none" rtlCol="0">
            <a:spAutoFit/>
          </a:bodyPr>
          <a:lstStyle/>
          <a:p>
            <a:r>
              <a:rPr lang="es-AR" dirty="0">
                <a:latin typeface="Calibri" panose="020F0502020204030204" pitchFamily="34" charset="0"/>
                <a:ea typeface="Verdana" panose="020B0604030504040204" pitchFamily="34" charset="0"/>
                <a:cs typeface="Calibri" panose="020F0502020204030204" pitchFamily="34" charset="0"/>
              </a:rPr>
              <a:t>¿Qué es un byte?</a:t>
            </a:r>
          </a:p>
        </p:txBody>
      </p:sp>
      <p:sp>
        <p:nvSpPr>
          <p:cNvPr id="16" name="15 CuadroTexto"/>
          <p:cNvSpPr txBox="1"/>
          <p:nvPr/>
        </p:nvSpPr>
        <p:spPr>
          <a:xfrm>
            <a:off x="827584" y="4155926"/>
            <a:ext cx="1915909" cy="369332"/>
          </a:xfrm>
          <a:prstGeom prst="rect">
            <a:avLst/>
          </a:prstGeom>
          <a:noFill/>
        </p:spPr>
        <p:txBody>
          <a:bodyPr wrap="none" rtlCol="0">
            <a:spAutoFit/>
          </a:bodyPr>
          <a:lstStyle/>
          <a:p>
            <a:r>
              <a:rPr lang="es-AR" dirty="0">
                <a:latin typeface="Calibri" panose="020F0502020204030204" pitchFamily="34" charset="0"/>
                <a:ea typeface="Verdana" panose="020B0604030504040204" pitchFamily="34" charset="0"/>
                <a:cs typeface="Calibri" panose="020F0502020204030204" pitchFamily="34" charset="0"/>
              </a:rPr>
              <a:t>¿Qué es un Word?</a:t>
            </a:r>
          </a:p>
        </p:txBody>
      </p:sp>
    </p:spTree>
    <p:extLst>
      <p:ext uri="{BB962C8B-B14F-4D97-AF65-F5344CB8AC3E}">
        <p14:creationId xmlns:p14="http://schemas.microsoft.com/office/powerpoint/2010/main" val="3856086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Memoria Cache</a:t>
            </a:r>
          </a:p>
        </p:txBody>
      </p:sp>
      <p:sp>
        <p:nvSpPr>
          <p:cNvPr id="4" name="3 Marcador de pie de página"/>
          <p:cNvSpPr>
            <a:spLocks noGrp="1"/>
          </p:cNvSpPr>
          <p:nvPr>
            <p:ph type="ftr" sz="quarter" idx="11"/>
          </p:nvPr>
        </p:nvSpPr>
        <p:spPr/>
        <p:txBody>
          <a:bodyPr/>
          <a:lstStyle/>
          <a:p>
            <a:r>
              <a:rPr lang="es-ES" dirty="0"/>
              <a:t>Taller de Programación 2018 - Módulo </a:t>
            </a:r>
            <a:r>
              <a:rPr lang="es-ES" dirty="0" err="1"/>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8</a:t>
            </a:fld>
            <a:endParaRPr lang="es-ES"/>
          </a:p>
        </p:txBody>
      </p:sp>
      <p:pic>
        <p:nvPicPr>
          <p:cNvPr id="10"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4224" r="4417"/>
          <a:stretch>
            <a:fillRect/>
          </a:stretch>
        </p:blipFill>
        <p:spPr bwMode="auto">
          <a:xfrm>
            <a:off x="1547664" y="2664296"/>
            <a:ext cx="6210341" cy="2283718"/>
          </a:xfrm>
          <a:prstGeom prst="rect">
            <a:avLst/>
          </a:prstGeom>
          <a:noFill/>
          <a:ln>
            <a:noFill/>
          </a:ln>
          <a:effectLst>
            <a:outerShdw dist="139498" dir="2700000" algn="ctr" rotWithShape="0">
              <a:srgbClr val="333333">
                <a:alpha val="65018"/>
              </a:srgbClr>
            </a:outerShdw>
          </a:effectLst>
          <a:extLst>
            <a:ext uri="{909E8E84-426E-40DD-AFC4-6F175D3DCCD1}">
              <a14:hiddenFill xmlns:a14="http://schemas.microsoft.com/office/drawing/2010/main">
                <a:blipFill dpi="0" rotWithShape="0">
                  <a:blip/>
                  <a:srcRect l="4224" r="4417"/>
                  <a:stretch>
                    <a:fillRect/>
                  </a:stretch>
                </a:blipFill>
              </a14:hiddenFill>
            </a:ext>
            <a:ext uri="{91240B29-F687-4F45-9708-019B960494DF}">
              <a14:hiddenLine xmlns:a14="http://schemas.microsoft.com/office/drawing/2010/main" w="9525">
                <a:solidFill>
                  <a:srgbClr val="808080"/>
                </a:solidFill>
                <a:round/>
                <a:headEnd/>
                <a:tailEnd/>
              </a14:hiddenLine>
            </a:ext>
          </a:extLst>
        </p:spPr>
      </p:pic>
      <p:sp>
        <p:nvSpPr>
          <p:cNvPr id="11" name="Text Box 1"/>
          <p:cNvSpPr txBox="1">
            <a:spLocks noChangeArrowheads="1"/>
          </p:cNvSpPr>
          <p:nvPr/>
        </p:nvSpPr>
        <p:spPr bwMode="auto">
          <a:xfrm>
            <a:off x="395536" y="1131590"/>
            <a:ext cx="8136904" cy="1300659"/>
          </a:xfrm>
          <a:prstGeom prst="rect">
            <a:avLst/>
          </a:prstGeom>
          <a:noFill/>
          <a:ln w="9360" cap="sq">
            <a:solidFill>
              <a:srgbClr val="92D05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5364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9pPr>
          </a:lstStyle>
          <a:p>
            <a:pPr eaLnBrk="1" hangingPunct="1">
              <a:lnSpc>
                <a:spcPct val="150000"/>
              </a:lnSpc>
              <a:buClrTx/>
              <a:buFontTx/>
              <a:buNone/>
            </a:pPr>
            <a:r>
              <a:rPr lang="en-US" altLang="es-AR" sz="1800" dirty="0">
                <a:solidFill>
                  <a:srgbClr val="000000"/>
                </a:solidFill>
                <a:latin typeface="Calibri" panose="020F0502020204030204" pitchFamily="34" charset="0"/>
                <a:ea typeface="Verdana" panose="020B0604030504040204" pitchFamily="34" charset="0"/>
                <a:cs typeface="Calibri" panose="020F0502020204030204" pitchFamily="34" charset="0"/>
              </a:rPr>
              <a:t>El </a:t>
            </a:r>
            <a:r>
              <a:rPr lang="en-US" altLang="es-AR" sz="1800" dirty="0" err="1">
                <a:solidFill>
                  <a:srgbClr val="000000"/>
                </a:solidFill>
                <a:latin typeface="Calibri" panose="020F0502020204030204" pitchFamily="34" charset="0"/>
                <a:ea typeface="Verdana" panose="020B0604030504040204" pitchFamily="34" charset="0"/>
                <a:cs typeface="Calibri" panose="020F0502020204030204" pitchFamily="34" charset="0"/>
              </a:rPr>
              <a:t>objetivo</a:t>
            </a:r>
            <a:r>
              <a:rPr lang="en-US" altLang="es-AR" sz="1800" dirty="0">
                <a:solidFill>
                  <a:srgbClr val="000000"/>
                </a:solidFill>
                <a:latin typeface="Calibri" panose="020F0502020204030204" pitchFamily="34" charset="0"/>
                <a:ea typeface="Verdana" panose="020B0604030504040204" pitchFamily="34" charset="0"/>
                <a:cs typeface="Calibri" panose="020F0502020204030204" pitchFamily="34" charset="0"/>
              </a:rPr>
              <a:t> de la </a:t>
            </a:r>
            <a:r>
              <a:rPr lang="en-US" altLang="es-AR" sz="1800" dirty="0" err="1">
                <a:solidFill>
                  <a:srgbClr val="000000"/>
                </a:solidFill>
                <a:latin typeface="Calibri" panose="020F0502020204030204" pitchFamily="34" charset="0"/>
                <a:ea typeface="Verdana" panose="020B0604030504040204" pitchFamily="34" charset="0"/>
                <a:cs typeface="Calibri" panose="020F0502020204030204" pitchFamily="34" charset="0"/>
              </a:rPr>
              <a:t>memoria</a:t>
            </a:r>
            <a:r>
              <a:rPr lang="en-US" altLang="es-AR" sz="1800" dirty="0">
                <a:solidFill>
                  <a:srgbClr val="000000"/>
                </a:solidFill>
                <a:latin typeface="Calibri" panose="020F0502020204030204" pitchFamily="34" charset="0"/>
                <a:ea typeface="Verdana" panose="020B0604030504040204" pitchFamily="34" charset="0"/>
                <a:cs typeface="Calibri" panose="020F0502020204030204" pitchFamily="34" charset="0"/>
              </a:rPr>
              <a:t> cache </a:t>
            </a:r>
            <a:r>
              <a:rPr lang="en-US" altLang="es-AR" sz="1800" dirty="0" err="1">
                <a:solidFill>
                  <a:srgbClr val="000000"/>
                </a:solidFill>
                <a:latin typeface="Calibri" panose="020F0502020204030204" pitchFamily="34" charset="0"/>
                <a:ea typeface="Verdana" panose="020B0604030504040204" pitchFamily="34" charset="0"/>
                <a:cs typeface="Calibri" panose="020F0502020204030204" pitchFamily="34" charset="0"/>
              </a:rPr>
              <a:t>es</a:t>
            </a:r>
            <a:r>
              <a:rPr lang="en-US" altLang="es-AR" sz="1800" dirty="0">
                <a:solidFill>
                  <a:srgbClr val="000000"/>
                </a:solidFill>
                <a:latin typeface="Calibri" panose="020F0502020204030204" pitchFamily="34" charset="0"/>
                <a:ea typeface="Verdana" panose="020B0604030504040204" pitchFamily="34" charset="0"/>
                <a:cs typeface="Calibri" panose="020F0502020204030204" pitchFamily="34" charset="0"/>
              </a:rPr>
              <a:t>:</a:t>
            </a:r>
          </a:p>
          <a:p>
            <a:pPr marL="285750" indent="-285750" eaLnBrk="1" hangingPunct="1">
              <a:lnSpc>
                <a:spcPct val="150000"/>
              </a:lnSpc>
              <a:buClrTx/>
              <a:buFont typeface="Arial" panose="020B0604020202020204" pitchFamily="34" charset="0"/>
              <a:buChar char="•"/>
            </a:pPr>
            <a:r>
              <a:rPr lang="en-US" altLang="es-AR" sz="1800" dirty="0" err="1">
                <a:solidFill>
                  <a:srgbClr val="000000"/>
                </a:solidFill>
                <a:latin typeface="Calibri" panose="020F0502020204030204" pitchFamily="34" charset="0"/>
                <a:ea typeface="Verdana" panose="020B0604030504040204" pitchFamily="34" charset="0"/>
                <a:cs typeface="Calibri" panose="020F0502020204030204" pitchFamily="34" charset="0"/>
              </a:rPr>
              <a:t>Lograr</a:t>
            </a:r>
            <a:r>
              <a:rPr lang="en-US" altLang="es-AR" sz="1800" dirty="0">
                <a:solidFill>
                  <a:srgbClr val="000000"/>
                </a:solidFill>
                <a:latin typeface="Calibri" panose="020F0502020204030204" pitchFamily="34" charset="0"/>
                <a:ea typeface="Verdana" panose="020B0604030504040204" pitchFamily="34" charset="0"/>
                <a:cs typeface="Calibri" panose="020F0502020204030204" pitchFamily="34" charset="0"/>
              </a:rPr>
              <a:t> que la </a:t>
            </a:r>
            <a:r>
              <a:rPr lang="en-US" altLang="es-AR" sz="1800" dirty="0" err="1">
                <a:solidFill>
                  <a:srgbClr val="000000"/>
                </a:solidFill>
                <a:latin typeface="Calibri" panose="020F0502020204030204" pitchFamily="34" charset="0"/>
                <a:ea typeface="Verdana" panose="020B0604030504040204" pitchFamily="34" charset="0"/>
                <a:cs typeface="Calibri" panose="020F0502020204030204" pitchFamily="34" charset="0"/>
              </a:rPr>
              <a:t>velocidad</a:t>
            </a:r>
            <a:r>
              <a:rPr lang="en-US" altLang="es-AR" sz="1800" dirty="0">
                <a:solidFill>
                  <a:srgbClr val="000000"/>
                </a:solidFill>
                <a:latin typeface="Calibri" panose="020F0502020204030204" pitchFamily="34" charset="0"/>
                <a:ea typeface="Verdana" panose="020B0604030504040204" pitchFamily="34" charset="0"/>
                <a:cs typeface="Calibri" panose="020F0502020204030204" pitchFamily="34" charset="0"/>
              </a:rPr>
              <a:t> de la </a:t>
            </a:r>
            <a:r>
              <a:rPr lang="en-US" altLang="es-AR" sz="1800" dirty="0" err="1">
                <a:solidFill>
                  <a:srgbClr val="000000"/>
                </a:solidFill>
                <a:latin typeface="Calibri" panose="020F0502020204030204" pitchFamily="34" charset="0"/>
                <a:ea typeface="Verdana" panose="020B0604030504040204" pitchFamily="34" charset="0"/>
                <a:cs typeface="Calibri" panose="020F0502020204030204" pitchFamily="34" charset="0"/>
              </a:rPr>
              <a:t>memoria</a:t>
            </a:r>
            <a:r>
              <a:rPr lang="en-US" altLang="es-AR" sz="1800" dirty="0">
                <a:solidFill>
                  <a:srgbClr val="000000"/>
                </a:solidFill>
                <a:latin typeface="Calibri" panose="020F0502020204030204" pitchFamily="34" charset="0"/>
                <a:ea typeface="Verdana" panose="020B0604030504040204" pitchFamily="34" charset="0"/>
                <a:cs typeface="Calibri" panose="020F0502020204030204" pitchFamily="34" charset="0"/>
              </a:rPr>
              <a:t> sea lo mas </a:t>
            </a:r>
            <a:r>
              <a:rPr lang="en-US" altLang="es-AR" sz="1800" dirty="0" err="1">
                <a:solidFill>
                  <a:srgbClr val="000000"/>
                </a:solidFill>
                <a:latin typeface="Calibri" panose="020F0502020204030204" pitchFamily="34" charset="0"/>
                <a:ea typeface="Verdana" panose="020B0604030504040204" pitchFamily="34" charset="0"/>
                <a:cs typeface="Calibri" panose="020F0502020204030204" pitchFamily="34" charset="0"/>
              </a:rPr>
              <a:t>rápida</a:t>
            </a:r>
            <a:r>
              <a:rPr lang="en-US" altLang="es-AR" sz="1800" dirty="0">
                <a:solidFill>
                  <a:srgbClr val="000000"/>
                </a:solidFill>
                <a:latin typeface="Calibri" panose="020F0502020204030204" pitchFamily="34" charset="0"/>
                <a:ea typeface="Verdana" panose="020B0604030504040204" pitchFamily="34" charset="0"/>
                <a:cs typeface="Calibri" panose="020F0502020204030204" pitchFamily="34" charset="0"/>
              </a:rPr>
              <a:t> </a:t>
            </a:r>
            <a:r>
              <a:rPr lang="en-US" altLang="es-AR" sz="1800" dirty="0" err="1">
                <a:solidFill>
                  <a:srgbClr val="000000"/>
                </a:solidFill>
                <a:latin typeface="Calibri" panose="020F0502020204030204" pitchFamily="34" charset="0"/>
                <a:ea typeface="Verdana" panose="020B0604030504040204" pitchFamily="34" charset="0"/>
                <a:cs typeface="Calibri" panose="020F0502020204030204" pitchFamily="34" charset="0"/>
              </a:rPr>
              <a:t>posible</a:t>
            </a:r>
            <a:r>
              <a:rPr lang="en-US" altLang="es-AR" sz="1800" dirty="0">
                <a:solidFill>
                  <a:srgbClr val="000000"/>
                </a:solidFill>
                <a:latin typeface="Calibri" panose="020F0502020204030204" pitchFamily="34" charset="0"/>
                <a:ea typeface="Verdana" panose="020B0604030504040204" pitchFamily="34" charset="0"/>
                <a:cs typeface="Calibri" panose="020F0502020204030204" pitchFamily="34" charset="0"/>
              </a:rPr>
              <a:t>.</a:t>
            </a:r>
          </a:p>
          <a:p>
            <a:pPr marL="285750" indent="-285750" eaLnBrk="1" hangingPunct="1">
              <a:lnSpc>
                <a:spcPct val="150000"/>
              </a:lnSpc>
              <a:buClrTx/>
              <a:buFont typeface="Arial" panose="020B0604020202020204" pitchFamily="34" charset="0"/>
              <a:buChar char="•"/>
            </a:pPr>
            <a:r>
              <a:rPr lang="en-US" altLang="es-AR" sz="1800" dirty="0" err="1">
                <a:solidFill>
                  <a:srgbClr val="000000"/>
                </a:solidFill>
                <a:latin typeface="Calibri" panose="020F0502020204030204" pitchFamily="34" charset="0"/>
                <a:ea typeface="Verdana" panose="020B0604030504040204" pitchFamily="34" charset="0"/>
                <a:cs typeface="Calibri" panose="020F0502020204030204" pitchFamily="34" charset="0"/>
              </a:rPr>
              <a:t>Obtener</a:t>
            </a:r>
            <a:r>
              <a:rPr lang="en-US" altLang="es-AR" sz="1800" dirty="0">
                <a:solidFill>
                  <a:srgbClr val="000000"/>
                </a:solidFill>
                <a:latin typeface="Calibri" panose="020F0502020204030204" pitchFamily="34" charset="0"/>
                <a:ea typeface="Verdana" panose="020B0604030504040204" pitchFamily="34" charset="0"/>
                <a:cs typeface="Calibri" panose="020F0502020204030204" pitchFamily="34" charset="0"/>
              </a:rPr>
              <a:t> un </a:t>
            </a:r>
            <a:r>
              <a:rPr lang="en-US" altLang="es-AR" sz="1800" dirty="0" err="1">
                <a:solidFill>
                  <a:srgbClr val="000000"/>
                </a:solidFill>
                <a:latin typeface="Calibri" panose="020F0502020204030204" pitchFamily="34" charset="0"/>
                <a:ea typeface="Verdana" panose="020B0604030504040204" pitchFamily="34" charset="0"/>
                <a:cs typeface="Calibri" panose="020F0502020204030204" pitchFamily="34" charset="0"/>
              </a:rPr>
              <a:t>tamaño</a:t>
            </a:r>
            <a:r>
              <a:rPr lang="en-US" altLang="es-AR" sz="1800" dirty="0">
                <a:solidFill>
                  <a:srgbClr val="000000"/>
                </a:solidFill>
                <a:latin typeface="Calibri" panose="020F0502020204030204" pitchFamily="34" charset="0"/>
                <a:ea typeface="Verdana" panose="020B0604030504040204" pitchFamily="34" charset="0"/>
                <a:cs typeface="Calibri" panose="020F0502020204030204" pitchFamily="34" charset="0"/>
              </a:rPr>
              <a:t> </a:t>
            </a:r>
            <a:r>
              <a:rPr lang="en-US" altLang="es-AR" sz="1800" dirty="0" err="1">
                <a:solidFill>
                  <a:srgbClr val="000000"/>
                </a:solidFill>
                <a:latin typeface="Calibri" panose="020F0502020204030204" pitchFamily="34" charset="0"/>
                <a:ea typeface="Verdana" panose="020B0604030504040204" pitchFamily="34" charset="0"/>
                <a:cs typeface="Calibri" panose="020F0502020204030204" pitchFamily="34" charset="0"/>
              </a:rPr>
              <a:t>grande</a:t>
            </a:r>
            <a:r>
              <a:rPr lang="en-US" altLang="es-AR" sz="1800" dirty="0">
                <a:solidFill>
                  <a:srgbClr val="000000"/>
                </a:solidFill>
                <a:latin typeface="Calibri" panose="020F0502020204030204" pitchFamily="34" charset="0"/>
                <a:ea typeface="Verdana" panose="020B0604030504040204" pitchFamily="34" charset="0"/>
                <a:cs typeface="Calibri" panose="020F0502020204030204" pitchFamily="34" charset="0"/>
              </a:rPr>
              <a:t> al </a:t>
            </a:r>
            <a:r>
              <a:rPr lang="en-US" altLang="es-AR" sz="1800" dirty="0" err="1">
                <a:solidFill>
                  <a:srgbClr val="000000"/>
                </a:solidFill>
                <a:latin typeface="Calibri" panose="020F0502020204030204" pitchFamily="34" charset="0"/>
                <a:ea typeface="Verdana" panose="020B0604030504040204" pitchFamily="34" charset="0"/>
                <a:cs typeface="Calibri" panose="020F0502020204030204" pitchFamily="34" charset="0"/>
              </a:rPr>
              <a:t>precio</a:t>
            </a:r>
            <a:r>
              <a:rPr lang="en-US" altLang="es-AR" sz="1800" dirty="0">
                <a:solidFill>
                  <a:srgbClr val="000000"/>
                </a:solidFill>
                <a:latin typeface="Calibri" panose="020F0502020204030204" pitchFamily="34" charset="0"/>
                <a:ea typeface="Verdana" panose="020B0604030504040204" pitchFamily="34" charset="0"/>
                <a:cs typeface="Calibri" panose="020F0502020204030204" pitchFamily="34" charset="0"/>
              </a:rPr>
              <a:t> de las </a:t>
            </a:r>
            <a:r>
              <a:rPr lang="en-US" altLang="es-AR" sz="1800" dirty="0" err="1">
                <a:solidFill>
                  <a:srgbClr val="000000"/>
                </a:solidFill>
                <a:latin typeface="Calibri" panose="020F0502020204030204" pitchFamily="34" charset="0"/>
                <a:ea typeface="Verdana" panose="020B0604030504040204" pitchFamily="34" charset="0"/>
                <a:cs typeface="Calibri" panose="020F0502020204030204" pitchFamily="34" charset="0"/>
              </a:rPr>
              <a:t>memorias</a:t>
            </a:r>
            <a:r>
              <a:rPr lang="en-US" altLang="es-AR" sz="1800" dirty="0">
                <a:solidFill>
                  <a:srgbClr val="000000"/>
                </a:solidFill>
                <a:latin typeface="Calibri" panose="020F0502020204030204" pitchFamily="34" charset="0"/>
                <a:ea typeface="Verdana" panose="020B0604030504040204" pitchFamily="34" charset="0"/>
                <a:cs typeface="Calibri" panose="020F0502020204030204" pitchFamily="34" charset="0"/>
              </a:rPr>
              <a:t> </a:t>
            </a:r>
            <a:r>
              <a:rPr lang="en-US" altLang="es-AR" sz="1800" dirty="0" err="1">
                <a:solidFill>
                  <a:srgbClr val="000000"/>
                </a:solidFill>
                <a:latin typeface="Calibri" panose="020F0502020204030204" pitchFamily="34" charset="0"/>
                <a:ea typeface="Verdana" panose="020B0604030504040204" pitchFamily="34" charset="0"/>
                <a:cs typeface="Calibri" panose="020F0502020204030204" pitchFamily="34" charset="0"/>
              </a:rPr>
              <a:t>menos</a:t>
            </a:r>
            <a:r>
              <a:rPr lang="en-US" altLang="es-AR" sz="1800" dirty="0">
                <a:solidFill>
                  <a:srgbClr val="000000"/>
                </a:solidFill>
                <a:latin typeface="Calibri" panose="020F0502020204030204" pitchFamily="34" charset="0"/>
                <a:ea typeface="Verdana" panose="020B0604030504040204" pitchFamily="34" charset="0"/>
                <a:cs typeface="Calibri" panose="020F0502020204030204" pitchFamily="34" charset="0"/>
              </a:rPr>
              <a:t> </a:t>
            </a:r>
            <a:r>
              <a:rPr lang="en-US" altLang="es-AR" sz="1800" dirty="0" err="1">
                <a:solidFill>
                  <a:srgbClr val="000000"/>
                </a:solidFill>
                <a:latin typeface="Calibri" panose="020F0502020204030204" pitchFamily="34" charset="0"/>
                <a:ea typeface="Verdana" panose="020B0604030504040204" pitchFamily="34" charset="0"/>
                <a:cs typeface="Calibri" panose="020F0502020204030204" pitchFamily="34" charset="0"/>
              </a:rPr>
              <a:t>costosas</a:t>
            </a:r>
            <a:r>
              <a:rPr lang="en-US" altLang="es-AR" sz="1800" dirty="0">
                <a:solidFill>
                  <a:srgbClr val="000000"/>
                </a:solidFill>
                <a:latin typeface="Calibri" panose="020F0502020204030204" pitchFamily="34" charset="0"/>
                <a:ea typeface="Verdana" panose="020B0604030504040204" pitchFamily="34" charset="0"/>
                <a:cs typeface="Calibri" panose="020F0502020204030204" pitchFamily="34" charset="0"/>
              </a:rPr>
              <a:t>.</a:t>
            </a:r>
          </a:p>
        </p:txBody>
      </p:sp>
    </p:spTree>
    <p:extLst>
      <p:ext uri="{BB962C8B-B14F-4D97-AF65-F5344CB8AC3E}">
        <p14:creationId xmlns:p14="http://schemas.microsoft.com/office/powerpoint/2010/main" val="890315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Memoria Cache</a:t>
            </a:r>
          </a:p>
        </p:txBody>
      </p:sp>
      <p:sp>
        <p:nvSpPr>
          <p:cNvPr id="4" name="3 Marcador de pie de página"/>
          <p:cNvSpPr>
            <a:spLocks noGrp="1"/>
          </p:cNvSpPr>
          <p:nvPr>
            <p:ph type="ftr" sz="quarter" idx="11"/>
          </p:nvPr>
        </p:nvSpPr>
        <p:spPr/>
        <p:txBody>
          <a:bodyPr/>
          <a:lstStyle/>
          <a:p>
            <a:r>
              <a:rPr lang="es-ES" dirty="0"/>
              <a:t>Taller de Programación 2018 - Módulo </a:t>
            </a:r>
            <a:r>
              <a:rPr lang="es-ES" dirty="0" err="1"/>
              <a:t>Assembler</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9</a:t>
            </a:fld>
            <a:endParaRPr lang="es-ES"/>
          </a:p>
        </p:txBody>
      </p:sp>
      <p:sp>
        <p:nvSpPr>
          <p:cNvPr id="7" name="Text Box 1"/>
          <p:cNvSpPr txBox="1">
            <a:spLocks noChangeArrowheads="1"/>
          </p:cNvSpPr>
          <p:nvPr/>
        </p:nvSpPr>
        <p:spPr bwMode="auto">
          <a:xfrm>
            <a:off x="352601" y="1059582"/>
            <a:ext cx="8611887" cy="3619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5364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bg1"/>
                </a:solidFill>
                <a:latin typeface="Times New Roman" pitchFamily="16" charset="0"/>
                <a:ea typeface="Microsoft YaHei" charset="-122"/>
              </a:defRPr>
            </a:lvl9pPr>
          </a:lstStyle>
          <a:p>
            <a:pPr algn="just" eaLnBrk="1" hangingPunct="1">
              <a:lnSpc>
                <a:spcPts val="6200"/>
              </a:lnSpc>
              <a:buClrTx/>
              <a:buFontTx/>
              <a:buNone/>
            </a:pPr>
            <a:r>
              <a:rPr lang="es-AR" altLang="es-AR" sz="2000" dirty="0">
                <a:solidFill>
                  <a:srgbClr val="000000"/>
                </a:solidFill>
                <a:latin typeface="Calibri" panose="020F0502020204030204" pitchFamily="34" charset="0"/>
                <a:ea typeface="Verdana" panose="020B0604030504040204" pitchFamily="34" charset="0"/>
                <a:cs typeface="Calibri" panose="020F0502020204030204" pitchFamily="34" charset="0"/>
              </a:rPr>
              <a:t>Principios</a:t>
            </a:r>
          </a:p>
          <a:p>
            <a:pPr algn="just" eaLnBrk="1" hangingPunct="1">
              <a:buClrTx/>
              <a:buFontTx/>
              <a:buNone/>
            </a:pPr>
            <a:r>
              <a:rPr lang="es-AR" altLang="es-AR" sz="2000" dirty="0">
                <a:solidFill>
                  <a:schemeClr val="tx1"/>
                </a:solidFill>
                <a:latin typeface="Calibri" panose="020F0502020204030204" pitchFamily="34" charset="0"/>
                <a:ea typeface="Verdana" panose="020B0604030504040204" pitchFamily="34" charset="0"/>
                <a:cs typeface="Calibri" panose="020F0502020204030204" pitchFamily="34" charset="0"/>
              </a:rPr>
              <a:t>1.</a:t>
            </a:r>
            <a:r>
              <a:rPr lang="es-AR" altLang="es-AR" sz="2000" dirty="0">
                <a:solidFill>
                  <a:srgbClr val="000000"/>
                </a:solidFill>
                <a:latin typeface="Calibri" panose="020F0502020204030204" pitchFamily="34" charset="0"/>
                <a:ea typeface="Verdana" panose="020B0604030504040204" pitchFamily="34" charset="0"/>
                <a:cs typeface="Calibri" panose="020F0502020204030204" pitchFamily="34" charset="0"/>
              </a:rPr>
              <a:t>Principio de </a:t>
            </a:r>
            <a:r>
              <a:rPr lang="es-AR" altLang="es-AR" sz="2000" b="1" u="sng" dirty="0">
                <a:solidFill>
                  <a:srgbClr val="000000"/>
                </a:solidFill>
                <a:latin typeface="Calibri" panose="020F0502020204030204" pitchFamily="34" charset="0"/>
                <a:ea typeface="Verdana" panose="020B0604030504040204" pitchFamily="34" charset="0"/>
                <a:cs typeface="Calibri" panose="020F0502020204030204" pitchFamily="34" charset="0"/>
              </a:rPr>
              <a:t>localidad espacial </a:t>
            </a:r>
            <a:r>
              <a:rPr lang="es-AR" altLang="es-AR" sz="2000" dirty="0">
                <a:solidFill>
                  <a:srgbClr val="000000"/>
                </a:solidFill>
                <a:latin typeface="Calibri" panose="020F0502020204030204" pitchFamily="34" charset="0"/>
                <a:ea typeface="Verdana" panose="020B0604030504040204" pitchFamily="34" charset="0"/>
                <a:cs typeface="Calibri" panose="020F0502020204030204" pitchFamily="34" charset="0"/>
              </a:rPr>
              <a:t>de referencia:</a:t>
            </a:r>
          </a:p>
          <a:p>
            <a:pPr algn="just" eaLnBrk="1" hangingPunct="1">
              <a:buFont typeface="Wingdings" charset="2"/>
              <a:buChar char=""/>
            </a:pPr>
            <a:r>
              <a:rPr lang="es-AR" altLang="es-AR" sz="2000" dirty="0">
                <a:solidFill>
                  <a:srgbClr val="000000"/>
                </a:solidFill>
                <a:latin typeface="Calibri" panose="020F0502020204030204" pitchFamily="34" charset="0"/>
                <a:ea typeface="Verdana" panose="020B0604030504040204" pitchFamily="34" charset="0"/>
                <a:cs typeface="Calibri" panose="020F0502020204030204" pitchFamily="34" charset="0"/>
              </a:rPr>
              <a:t>cuando se accede a una palabra de memoria, es “muy probable‟ que el próximo acceso sea en la vecindad de la palabra anterior.</a:t>
            </a:r>
          </a:p>
          <a:p>
            <a:pPr algn="just" eaLnBrk="1" hangingPunct="1">
              <a:buFont typeface="Wingdings" charset="2"/>
              <a:buNone/>
            </a:pPr>
            <a:endParaRPr lang="es-AR" altLang="es-AR" sz="2000" dirty="0">
              <a:solidFill>
                <a:srgbClr val="000000"/>
              </a:solidFill>
              <a:latin typeface="Calibri" panose="020F0502020204030204" pitchFamily="34" charset="0"/>
              <a:ea typeface="Verdana" panose="020B0604030504040204" pitchFamily="34" charset="0"/>
              <a:cs typeface="Calibri" panose="020F0502020204030204" pitchFamily="34" charset="0"/>
            </a:endParaRPr>
          </a:p>
          <a:p>
            <a:pPr algn="just" eaLnBrk="1" hangingPunct="1">
              <a:buFont typeface="Wingdings" charset="2"/>
              <a:buNone/>
            </a:pPr>
            <a:endParaRPr lang="es-AR" altLang="es-AR" sz="2000" dirty="0">
              <a:solidFill>
                <a:srgbClr val="000000"/>
              </a:solidFill>
              <a:latin typeface="Calibri" panose="020F0502020204030204" pitchFamily="34" charset="0"/>
              <a:ea typeface="Verdana" panose="020B0604030504040204" pitchFamily="34" charset="0"/>
              <a:cs typeface="Calibri" panose="020F0502020204030204" pitchFamily="34" charset="0"/>
            </a:endParaRPr>
          </a:p>
          <a:p>
            <a:pPr algn="just" eaLnBrk="1" hangingPunct="1"/>
            <a:r>
              <a:rPr lang="es-ES" altLang="es-AR" sz="2000" dirty="0">
                <a:solidFill>
                  <a:srgbClr val="000000"/>
                </a:solidFill>
                <a:latin typeface="Calibri" panose="020F0502020204030204" pitchFamily="34" charset="0"/>
                <a:ea typeface="Verdana" panose="020B0604030504040204" pitchFamily="34" charset="0"/>
                <a:cs typeface="Calibri" panose="020F0502020204030204" pitchFamily="34" charset="0"/>
              </a:rPr>
              <a:t>2.Principio de </a:t>
            </a:r>
            <a:r>
              <a:rPr lang="es-ES" altLang="es-AR" sz="2000" b="1" u="sng" dirty="0">
                <a:solidFill>
                  <a:srgbClr val="000000"/>
                </a:solidFill>
                <a:latin typeface="Calibri" panose="020F0502020204030204" pitchFamily="34" charset="0"/>
                <a:ea typeface="Verdana" panose="020B0604030504040204" pitchFamily="34" charset="0"/>
                <a:cs typeface="Calibri" panose="020F0502020204030204" pitchFamily="34" charset="0"/>
              </a:rPr>
              <a:t>localidad temporal </a:t>
            </a:r>
            <a:r>
              <a:rPr lang="es-ES" altLang="es-AR" sz="2000" dirty="0">
                <a:solidFill>
                  <a:srgbClr val="000000"/>
                </a:solidFill>
                <a:latin typeface="Calibri" panose="020F0502020204030204" pitchFamily="34" charset="0"/>
                <a:ea typeface="Verdana" panose="020B0604030504040204" pitchFamily="34" charset="0"/>
                <a:cs typeface="Calibri" panose="020F0502020204030204" pitchFamily="34" charset="0"/>
              </a:rPr>
              <a:t>de referencia:</a:t>
            </a:r>
          </a:p>
          <a:p>
            <a:pPr algn="just" eaLnBrk="1" hangingPunct="1">
              <a:buFont typeface="Wingdings" charset="2"/>
              <a:buChar char=""/>
            </a:pPr>
            <a:r>
              <a:rPr lang="es-ES" altLang="es-AR" sz="2000" dirty="0">
                <a:solidFill>
                  <a:srgbClr val="000000"/>
                </a:solidFill>
                <a:latin typeface="Calibri" panose="020F0502020204030204" pitchFamily="34" charset="0"/>
                <a:ea typeface="Verdana" panose="020B0604030504040204" pitchFamily="34" charset="0"/>
                <a:cs typeface="Calibri" panose="020F0502020204030204" pitchFamily="34" charset="0"/>
              </a:rPr>
              <a:t>cuando se accede a una posición de memoria, es “muy probable‟ que un lapso de “tiempo corto”, dicha posición de memoria sea accedida nuevamente.</a:t>
            </a:r>
          </a:p>
          <a:p>
            <a:pPr algn="just" eaLnBrk="1" hangingPunct="1">
              <a:buFont typeface="Wingdings" charset="2"/>
              <a:buNone/>
            </a:pPr>
            <a:endParaRPr lang="es-ES" altLang="es-AR" sz="2000" dirty="0">
              <a:solidFill>
                <a:srgbClr val="000000"/>
              </a:solidFill>
              <a:latin typeface="Calibri" panose="020F0502020204030204" pitchFamily="34" charset="0"/>
              <a:ea typeface="SimSun" charset="-122"/>
              <a:cs typeface="Calibri" panose="020F0502020204030204" pitchFamily="34" charset="0"/>
            </a:endParaRPr>
          </a:p>
        </p:txBody>
      </p:sp>
    </p:spTree>
    <p:extLst>
      <p:ext uri="{BB962C8B-B14F-4D97-AF65-F5344CB8AC3E}">
        <p14:creationId xmlns:p14="http://schemas.microsoft.com/office/powerpoint/2010/main" val="9593062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dad">
  <a:themeElements>
    <a:clrScheme name="Ejecutivo">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Clásico de Offic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dad">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assembler</Template>
  <TotalTime>2297</TotalTime>
  <Words>2155</Words>
  <Application>Microsoft Office PowerPoint</Application>
  <PresentationFormat>Presentación en pantalla (16:9)</PresentationFormat>
  <Paragraphs>345</Paragraphs>
  <Slides>38</Slides>
  <Notes>2</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38</vt:i4>
      </vt:variant>
    </vt:vector>
  </HeadingPairs>
  <TitlesOfParts>
    <vt:vector size="50" baseType="lpstr">
      <vt:lpstr>Microsoft YaHei</vt:lpstr>
      <vt:lpstr>SimSun</vt:lpstr>
      <vt:lpstr>Arial</vt:lpstr>
      <vt:lpstr>Calibri</vt:lpstr>
      <vt:lpstr>Constantia</vt:lpstr>
      <vt:lpstr>Times New Roman</vt:lpstr>
      <vt:lpstr>Tw Cen MT</vt:lpstr>
      <vt:lpstr>Verdana</vt:lpstr>
      <vt:lpstr>Wingdings</vt:lpstr>
      <vt:lpstr>Wingdings 2</vt:lpstr>
      <vt:lpstr>Wingdings 3</vt:lpstr>
      <vt:lpstr>Claridad</vt:lpstr>
      <vt:lpstr>TEMA: Programación en bajo nivel</vt:lpstr>
      <vt:lpstr>Conceptos generales de arquitectura de computadoras</vt:lpstr>
      <vt:lpstr>Esquema componentes de una computadora</vt:lpstr>
      <vt:lpstr>Esquema de buses</vt:lpstr>
      <vt:lpstr>Componentes</vt:lpstr>
      <vt:lpstr>Memoria</vt:lpstr>
      <vt:lpstr>Memoria</vt:lpstr>
      <vt:lpstr>Memoria Cache</vt:lpstr>
      <vt:lpstr>Memoria Cache</vt:lpstr>
      <vt:lpstr>Memoria Cache</vt:lpstr>
      <vt:lpstr>Memoria Cache</vt:lpstr>
      <vt:lpstr>Programación del procesador 8088</vt:lpstr>
      <vt:lpstr>Programa</vt:lpstr>
      <vt:lpstr>Programa</vt:lpstr>
      <vt:lpstr>Programa Del Alto nivel al Bajo nivel</vt:lpstr>
      <vt:lpstr>Programa Del Alto nivel al Bajo nivel</vt:lpstr>
      <vt:lpstr>Programación Bajo Nivel - Características</vt:lpstr>
      <vt:lpstr>Programación Bajo Nivel - Características</vt:lpstr>
      <vt:lpstr>Programación Bajo Nivel - Características</vt:lpstr>
      <vt:lpstr>8088 –  Conexión entre los componentes</vt:lpstr>
      <vt:lpstr>8088 –  Conexión entre los componentes</vt:lpstr>
      <vt:lpstr>Assembler 8088 –  Elementos</vt:lpstr>
      <vt:lpstr>Orden de los bytes</vt:lpstr>
      <vt:lpstr>Assembler 8088 –  Definición de variables</vt:lpstr>
      <vt:lpstr>Assembler 8088 –  Memoria de Datos y Memoria de Programa</vt:lpstr>
      <vt:lpstr>Assembler 8088 –  Modos de Direccionamiento</vt:lpstr>
      <vt:lpstr>Definición constantes</vt:lpstr>
      <vt:lpstr>Definición de tablas</vt:lpstr>
      <vt:lpstr>Definición de tablas</vt:lpstr>
      <vt:lpstr>MSX88 Instrucciones de transferencia</vt:lpstr>
      <vt:lpstr>MSX88 Instrucciones aritmético - lógicas</vt:lpstr>
      <vt:lpstr>MSX88 Instrucciones de control</vt:lpstr>
      <vt:lpstr>Instrucción ORG</vt:lpstr>
      <vt:lpstr>Instrucción Move</vt:lpstr>
      <vt:lpstr>Inconvenientes en ADD y SUB</vt:lpstr>
      <vt:lpstr>Uso de ADC</vt:lpstr>
      <vt:lpstr>Operador OFFSET</vt:lpstr>
      <vt:lpstr>Programa Del Alto nivel al Bajo nivel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introducción a la programación orientada a objetos</dc:title>
  <dc:creator>Victoria Sanz</dc:creator>
  <cp:lastModifiedBy>Silvana Lis Gallo</cp:lastModifiedBy>
  <cp:revision>471</cp:revision>
  <dcterms:created xsi:type="dcterms:W3CDTF">2015-05-21T14:00:56Z</dcterms:created>
  <dcterms:modified xsi:type="dcterms:W3CDTF">2018-10-03T03:42:20Z</dcterms:modified>
</cp:coreProperties>
</file>