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58" r:id="rId4"/>
    <p:sldId id="260" r:id="rId5"/>
    <p:sldId id="261" r:id="rId6"/>
    <p:sldId id="262" r:id="rId7"/>
    <p:sldId id="273" r:id="rId8"/>
    <p:sldId id="263" r:id="rId9"/>
    <p:sldId id="278" r:id="rId10"/>
    <p:sldId id="279" r:id="rId11"/>
    <p:sldId id="275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4" autoAdjust="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3CBFE-67E4-448D-B08A-69D82C2534AC}" type="datetimeFigureOut">
              <a:rPr lang="es-ES" smtClean="0"/>
              <a:pPr/>
              <a:t>11/09/2018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C40E5-BB30-4608-83B2-600531ED0C0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44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54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93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28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68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1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535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C40E5-BB30-4608-83B2-600531ED0C0D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6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6DD6-345E-4BB2-9AA6-AF414568BBE7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4861-0BFE-4708-914E-27BAB77D0F26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BA7-B530-49B3-B9DA-A9CCA9D10CA8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3261-A287-47C2-8DB2-968F3764FCF3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3FBE-85EC-4EED-A82D-3CAD365E576B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4A77-6DDF-48A3-AF9D-0E0B00AE15FF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E2E34-1E05-46FE-8810-6A3C83DEE892}" type="datetime1">
              <a:rPr lang="es-ES" smtClean="0"/>
              <a:t>11/09/2018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5CB6-0E1B-4926-97AD-ADC1254CA965}" type="datetime1">
              <a:rPr lang="es-ES" smtClean="0"/>
              <a:t>11/09/2018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689E1-F4CB-4EB6-B98C-FB2D20E0D839}" type="datetime1">
              <a:rPr lang="es-ES" smtClean="0"/>
              <a:t>11/09/2018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E093-5A75-4379-9025-7E1C74BD2041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DD9A-C916-49A9-B85F-CF977DDD63B1}" type="datetime1">
              <a:rPr lang="es-ES" smtClean="0"/>
              <a:t>11/09/2018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de Programación 2017 - Módulo POO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6D60624-37BB-4E77-9EE8-18998A116CCD}" type="datetime1">
              <a:rPr lang="es-ES" smtClean="0"/>
              <a:t>11/09/2018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ES"/>
              <a:t>Taller de Programación 2017 - Módulo POO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200" dirty="0"/>
              <a:t>Tema: POO utilizando java. Parte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Programación II.</a:t>
            </a:r>
          </a:p>
          <a:p>
            <a:r>
              <a:rPr lang="es-ES" dirty="0"/>
              <a:t>Módulo: Programación Orientada a Objetos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79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889248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la referencia del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formal, 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actual sigue referenciando al mismo objeto.</a:t>
            </a:r>
            <a:r>
              <a:rPr lang="es-ES" sz="16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63838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</a:t>
            </a:r>
            <a:r>
              <a:rPr lang="es-ES" sz="1200"/>
              <a:t>new Libro();</a:t>
            </a:r>
            <a:endParaRPr lang="es-ES" sz="1200" dirty="0"/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l1.hacerTres(l2);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1800" y="3075806"/>
            <a:ext cx="280831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hacerTres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l= new Libro();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9" name="8 Elipse"/>
          <p:cNvSpPr/>
          <p:nvPr/>
        </p:nvSpPr>
        <p:spPr>
          <a:xfrm>
            <a:off x="5725547" y="4100611"/>
            <a:ext cx="1209700" cy="9249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"Java"</a:t>
            </a:r>
          </a:p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12" name="11 Rectángulo"/>
          <p:cNvSpPr/>
          <p:nvPr/>
        </p:nvSpPr>
        <p:spPr>
          <a:xfrm>
            <a:off x="5725547" y="3631543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l2 </a:t>
            </a:r>
            <a:endParaRPr lang="es-AR" sz="1400" dirty="0"/>
          </a:p>
        </p:txBody>
      </p:sp>
      <p:sp>
        <p:nvSpPr>
          <p:cNvPr id="13" name="12 Rectángulo"/>
          <p:cNvSpPr/>
          <p:nvPr/>
        </p:nvSpPr>
        <p:spPr>
          <a:xfrm>
            <a:off x="6050116" y="348810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 (parámetro formal)</a:t>
            </a:r>
            <a:endParaRPr lang="es-AR" sz="1400" dirty="0"/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5912457" y="3867894"/>
            <a:ext cx="137659" cy="261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endCxn id="9" idx="0"/>
          </p:cNvCxnSpPr>
          <p:nvPr/>
        </p:nvCxnSpPr>
        <p:spPr>
          <a:xfrm>
            <a:off x="6323012" y="3785431"/>
            <a:ext cx="7385" cy="31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Elipse"/>
          <p:cNvSpPr/>
          <p:nvPr/>
        </p:nvSpPr>
        <p:spPr>
          <a:xfrm>
            <a:off x="7149252" y="4091607"/>
            <a:ext cx="1209700" cy="92493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"Otro"</a:t>
            </a:r>
          </a:p>
          <a:p>
            <a:pPr algn="ctr"/>
            <a:r>
              <a:rPr lang="es-ES" sz="1400" dirty="0"/>
              <a:t>….</a:t>
            </a:r>
          </a:p>
          <a:p>
            <a:pPr algn="ctr"/>
            <a:endParaRPr lang="es-AR" sz="1400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7380312" y="3795886"/>
            <a:ext cx="151401" cy="31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6015886" y="2859782"/>
            <a:ext cx="373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dirty="0"/>
              <a:t>l1 </a:t>
            </a:r>
            <a:endParaRPr lang="es-AR" dirty="0"/>
          </a:p>
        </p:txBody>
      </p:sp>
      <p:cxnSp>
        <p:nvCxnSpPr>
          <p:cNvPr id="17" name="16 Conector recto de flecha"/>
          <p:cNvCxnSpPr/>
          <p:nvPr/>
        </p:nvCxnSpPr>
        <p:spPr>
          <a:xfrm>
            <a:off x="6326704" y="3115460"/>
            <a:ext cx="314228" cy="99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Elipse"/>
          <p:cNvSpPr/>
          <p:nvPr/>
        </p:nvSpPr>
        <p:spPr>
          <a:xfrm>
            <a:off x="6660232" y="2893846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430264" y="450407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502272" y="4794706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"Java"</a:t>
            </a:r>
            <a:endParaRPr lang="es-AR" dirty="0"/>
          </a:p>
        </p:txBody>
      </p:sp>
      <p:sp>
        <p:nvSpPr>
          <p:cNvPr id="23" name="3 Marcador de pie de página">
            <a:extLst>
              <a:ext uri="{FF2B5EF4-FFF2-40B4-BE49-F238E27FC236}">
                <a16:creationId xmlns:a16="http://schemas.microsoft.com/office/drawing/2014/main" id="{400DB32E-93C0-43F6-BA8A-C91C677D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71022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9" grpId="0" animBg="1"/>
      <p:bldP spid="12" grpId="0"/>
      <p:bldP spid="13" grpId="0"/>
      <p:bldP spid="13" grpId="1"/>
      <p:bldP spid="19" grpId="0" animBg="1"/>
      <p:bldP spid="19" grpId="1" animBg="1"/>
      <p:bldP spid="16" grpId="0"/>
      <p:bldP spid="18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639510" y="2859782"/>
            <a:ext cx="8504490" cy="2283718"/>
          </a:xfrm>
          <a:prstGeom prst="rect">
            <a:avLst/>
          </a:prstGeom>
          <a:solidFill>
            <a:schemeClr val="bg2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Definición de clases. Ejemplo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467544" y="1131590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Libro</a:t>
            </a:r>
            <a:r>
              <a:rPr lang="en-US" sz="1400" b="1" dirty="0"/>
              <a:t> {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titulo;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</a:t>
            </a:r>
            <a:r>
              <a:rPr lang="es-AR" sz="1400" dirty="0" err="1"/>
              <a:t>primerAutor</a:t>
            </a:r>
            <a:r>
              <a:rPr lang="es-AR" sz="1400" dirty="0"/>
              <a:t>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editorial;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int</a:t>
            </a:r>
            <a:r>
              <a:rPr lang="es-AR" sz="1400" dirty="0"/>
              <a:t> </a:t>
            </a:r>
            <a:r>
              <a:rPr lang="es-AR" sz="1400" dirty="0" err="1"/>
              <a:t>añoEdicion</a:t>
            </a:r>
            <a:r>
              <a:rPr lang="es-AR" sz="1400" dirty="0"/>
              <a:t>;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String</a:t>
            </a:r>
            <a:r>
              <a:rPr lang="es-AR" sz="1400" dirty="0"/>
              <a:t> ISBN; </a:t>
            </a:r>
          </a:p>
          <a:p>
            <a:r>
              <a:rPr lang="es-AR" sz="1400" dirty="0"/>
              <a:t>   </a:t>
            </a:r>
            <a:r>
              <a:rPr lang="es-AR" sz="1400" dirty="0" err="1">
                <a:solidFill>
                  <a:srgbClr val="FF0000"/>
                </a:solidFill>
              </a:rPr>
              <a:t>private</a:t>
            </a:r>
            <a:r>
              <a:rPr lang="es-AR" sz="1400" dirty="0">
                <a:solidFill>
                  <a:srgbClr val="FF0000"/>
                </a:solidFill>
              </a:rPr>
              <a:t> </a:t>
            </a:r>
            <a:r>
              <a:rPr lang="es-AR" sz="1400" dirty="0" err="1"/>
              <a:t>double</a:t>
            </a:r>
            <a:r>
              <a:rPr lang="es-AR" sz="1400" dirty="0"/>
              <a:t> precio; </a:t>
            </a:r>
            <a:r>
              <a:rPr lang="en-US" sz="1400" b="1" dirty="0"/>
              <a:t>  </a:t>
            </a:r>
          </a:p>
          <a:p>
            <a:r>
              <a:rPr lang="en-US" sz="1400" b="1" dirty="0"/>
              <a:t>  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getTitulo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void </a:t>
            </a:r>
            <a:r>
              <a:rPr lang="en-US" sz="1400" dirty="0" err="1"/>
              <a:t>setTitulo</a:t>
            </a:r>
            <a:r>
              <a:rPr lang="en-US" sz="1400" dirty="0"/>
              <a:t>(String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titulo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7030A0"/>
                </a:solidFill>
              </a:rPr>
              <a:t>unTitulo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double </a:t>
            </a:r>
            <a:r>
              <a:rPr lang="en-US" sz="1400" dirty="0" err="1"/>
              <a:t>getPrecio</a:t>
            </a:r>
            <a:r>
              <a:rPr lang="en-US" sz="1400" dirty="0"/>
              <a:t>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458057" y="2485801"/>
            <a:ext cx="4578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   </a:t>
            </a:r>
          </a:p>
          <a:p>
            <a:r>
              <a:rPr lang="en-US" sz="1400" b="1" dirty="0"/>
              <a:t>    … </a:t>
            </a:r>
          </a:p>
          <a:p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   public</a:t>
            </a:r>
            <a:r>
              <a:rPr lang="en-US" sz="1400" dirty="0"/>
              <a:t> void </a:t>
            </a:r>
            <a:r>
              <a:rPr lang="en-US" sz="1400" dirty="0" err="1"/>
              <a:t>setPrecio</a:t>
            </a:r>
            <a:r>
              <a:rPr lang="en-US" sz="1400" dirty="0"/>
              <a:t>(double </a:t>
            </a:r>
            <a:r>
              <a:rPr lang="en-US" sz="1400" dirty="0" err="1"/>
              <a:t>unPrecio</a:t>
            </a:r>
            <a:r>
              <a:rPr lang="en-US" sz="1400" dirty="0"/>
              <a:t>){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precio</a:t>
            </a:r>
            <a:r>
              <a:rPr lang="en-US" sz="1400" dirty="0"/>
              <a:t>= </a:t>
            </a:r>
            <a:r>
              <a:rPr lang="en-US" sz="1400" dirty="0" err="1"/>
              <a:t>unPrecio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String </a:t>
            </a:r>
            <a:r>
              <a:rPr lang="en-US" sz="1400" dirty="0" err="1"/>
              <a:t>toString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rgbClr val="0070C0"/>
                </a:solidFill>
              </a:rPr>
              <a:t>String aux</a:t>
            </a:r>
            <a:r>
              <a:rPr lang="en-US" sz="1400" dirty="0"/>
              <a:t> = </a:t>
            </a:r>
            <a:r>
              <a:rPr lang="en-US" sz="1400" dirty="0" err="1"/>
              <a:t>titulo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</a:t>
            </a:r>
            <a:r>
              <a:rPr lang="en-US" sz="1400" dirty="0" err="1">
                <a:solidFill>
                  <a:schemeClr val="accent3">
                    <a:lumMod val="75000"/>
                  </a:schemeClr>
                </a:solidFill>
              </a:rPr>
              <a:t>por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" </a:t>
            </a:r>
            <a:r>
              <a:rPr lang="en-US" sz="1400" dirty="0"/>
              <a:t>+ </a:t>
            </a:r>
            <a:r>
              <a:rPr lang="en-US" sz="1400" dirty="0" err="1"/>
              <a:t>primerAutor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" </a:t>
            </a:r>
            <a:r>
              <a:rPr lang="en-US" sz="1400" dirty="0"/>
              <a:t>+</a:t>
            </a:r>
          </a:p>
          <a:p>
            <a:r>
              <a:rPr lang="en-US" sz="1400" dirty="0"/>
              <a:t>                 </a:t>
            </a:r>
            <a:r>
              <a:rPr lang="en-US" sz="1400" dirty="0" err="1"/>
              <a:t>añoEdicion</a:t>
            </a:r>
            <a:r>
              <a:rPr lang="en-US" sz="1400" dirty="0"/>
              <a:t> +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" -  ISBN: " </a:t>
            </a:r>
            <a:r>
              <a:rPr lang="en-US" sz="1400" dirty="0"/>
              <a:t>+ ISBN;</a:t>
            </a:r>
          </a:p>
          <a:p>
            <a:r>
              <a:rPr lang="en-US" sz="1400" dirty="0"/>
              <a:t>       return </a:t>
            </a:r>
            <a:r>
              <a:rPr lang="en-US" sz="1400" dirty="0">
                <a:solidFill>
                  <a:srgbClr val="0070C0"/>
                </a:solidFill>
              </a:rPr>
              <a:t>aux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}</a:t>
            </a:r>
            <a:endParaRPr lang="es-ES" sz="1400" dirty="0"/>
          </a:p>
        </p:txBody>
      </p:sp>
      <p:sp>
        <p:nvSpPr>
          <p:cNvPr id="9" name="8 Rectángulo"/>
          <p:cNvSpPr/>
          <p:nvPr/>
        </p:nvSpPr>
        <p:spPr>
          <a:xfrm>
            <a:off x="5039544" y="305594"/>
            <a:ext cx="4068960" cy="1638910"/>
          </a:xfrm>
          <a:prstGeom prst="rect">
            <a:avLst/>
          </a:prstGeom>
          <a:solidFill>
            <a:schemeClr val="bg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200" dirty="0"/>
              <a:t>Generar una clase para representar libros. Un Libro se caracteriza por: título, nombre del primer autor, editorial, año de edición, ISBN, precio.</a:t>
            </a:r>
          </a:p>
          <a:p>
            <a:r>
              <a:rPr lang="es-AR" sz="1200" dirty="0"/>
              <a:t>El libro debe saber: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el valor de cada atributo.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Modificar el valor de cada atributo.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050" dirty="0"/>
              <a:t>Devolver su representación en formato </a:t>
            </a:r>
            <a:r>
              <a:rPr lang="es-AR" sz="1050" dirty="0" err="1"/>
              <a:t>String</a:t>
            </a:r>
            <a:r>
              <a:rPr lang="es-AR" sz="1050" dirty="0"/>
              <a:t>. </a:t>
            </a:r>
          </a:p>
          <a:p>
            <a:r>
              <a:rPr lang="es-AR" sz="1050" dirty="0"/>
              <a:t>     </a:t>
            </a:r>
            <a:r>
              <a:rPr lang="es-AR" sz="1050" dirty="0" err="1"/>
              <a:t>Repr</a:t>
            </a:r>
            <a:r>
              <a:rPr lang="es-AR" sz="1050" dirty="0"/>
              <a:t>. </a:t>
            </a:r>
            <a:r>
              <a:rPr lang="es-AR" sz="1050" i="1" dirty="0"/>
              <a:t>“Java: A </a:t>
            </a:r>
            <a:r>
              <a:rPr lang="es-AR" sz="1050" i="1" dirty="0" err="1"/>
              <a:t>Beginner's</a:t>
            </a:r>
            <a:r>
              <a:rPr lang="es-AR" sz="1050" i="1" dirty="0"/>
              <a:t> </a:t>
            </a:r>
            <a:r>
              <a:rPr lang="es-AR" sz="1050" i="1" dirty="0" err="1"/>
              <a:t>Guide</a:t>
            </a:r>
            <a:r>
              <a:rPr lang="es-AR" sz="1050" i="1" dirty="0"/>
              <a:t> por Herbert </a:t>
            </a:r>
            <a:r>
              <a:rPr lang="es-AR" sz="1050" i="1" dirty="0" err="1"/>
              <a:t>Schildt</a:t>
            </a:r>
            <a:r>
              <a:rPr lang="es-AR" sz="1050" i="1" dirty="0"/>
              <a:t> - 2014 -     </a:t>
            </a:r>
          </a:p>
          <a:p>
            <a:r>
              <a:rPr lang="es-AR" sz="1050" i="1" dirty="0"/>
              <a:t>     ISBN: 978-0071809252”</a:t>
            </a:r>
          </a:p>
        </p:txBody>
      </p:sp>
      <p:sp>
        <p:nvSpPr>
          <p:cNvPr id="8" name="7 Rectángulo"/>
          <p:cNvSpPr/>
          <p:nvPr/>
        </p:nvSpPr>
        <p:spPr>
          <a:xfrm>
            <a:off x="6867694" y="2175626"/>
            <a:ext cx="2168802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Libro.java</a:t>
            </a:r>
          </a:p>
        </p:txBody>
      </p:sp>
      <p:sp>
        <p:nvSpPr>
          <p:cNvPr id="3" name="2 Rectángulo"/>
          <p:cNvSpPr/>
          <p:nvPr/>
        </p:nvSpPr>
        <p:spPr>
          <a:xfrm>
            <a:off x="611560" y="1413813"/>
            <a:ext cx="2304256" cy="1373961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Flecha abajo"/>
          <p:cNvSpPr/>
          <p:nvPr/>
        </p:nvSpPr>
        <p:spPr>
          <a:xfrm rot="2598506">
            <a:off x="2699792" y="1881205"/>
            <a:ext cx="432048" cy="50405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062468" y="1241447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Estado (características)</a:t>
            </a:r>
          </a:p>
        </p:txBody>
      </p:sp>
      <p:sp>
        <p:nvSpPr>
          <p:cNvPr id="13" name="12 Flecha abajo"/>
          <p:cNvSpPr/>
          <p:nvPr/>
        </p:nvSpPr>
        <p:spPr>
          <a:xfrm rot="2598506">
            <a:off x="3359926" y="2730663"/>
            <a:ext cx="432048" cy="50405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3720938" y="2062329"/>
            <a:ext cx="197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Métodos (acciones)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79470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tx2"/>
                </a:solidFill>
              </a:rPr>
              <a:t>aux</a:t>
            </a:r>
            <a:r>
              <a:rPr lang="es-ES" b="1" dirty="0">
                <a:solidFill>
                  <a:schemeClr val="tx2"/>
                </a:solidFill>
              </a:rPr>
              <a:t>: variable local al método</a:t>
            </a:r>
          </a:p>
        </p:txBody>
      </p:sp>
      <p:sp>
        <p:nvSpPr>
          <p:cNvPr id="16" name="3 Marcador de pie de página">
            <a:extLst>
              <a:ext uri="{FF2B5EF4-FFF2-40B4-BE49-F238E27FC236}">
                <a16:creationId xmlns:a16="http://schemas.microsoft.com/office/drawing/2014/main" id="{C38760B4-9380-4397-A659-F5069C2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8494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0" grpId="0" animBg="1"/>
      <p:bldP spid="11" grpId="0"/>
      <p:bldP spid="13" grpId="0" animBg="1"/>
      <p:bldP spid="14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Instanciación (creación de objetos)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657600"/>
          </a:xfrm>
        </p:spPr>
        <p:txBody>
          <a:bodyPr>
            <a:normAutofit/>
          </a:bodyPr>
          <a:lstStyle/>
          <a:p>
            <a:r>
              <a:rPr lang="es-ES" sz="1600" b="1" dirty="0"/>
              <a:t>Declarar variable para mantener la referencia: 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AR" sz="1400" dirty="0" err="1"/>
              <a:t>NombreDeClase</a:t>
            </a:r>
            <a:r>
              <a:rPr lang="es-AR" sz="1400" dirty="0"/>
              <a:t> </a:t>
            </a:r>
            <a:r>
              <a:rPr lang="es-AR" sz="1400" dirty="0" err="1"/>
              <a:t>miVariable</a:t>
            </a:r>
            <a:r>
              <a:rPr lang="es-AR" sz="1400" dirty="0"/>
              <a:t>;                     </a:t>
            </a:r>
            <a:endParaRPr lang="es-ES" sz="1400" dirty="0"/>
          </a:p>
          <a:p>
            <a:r>
              <a:rPr lang="es-ES" sz="1600" b="1" dirty="0"/>
              <a:t>Enviar a la clase el mensaje de creación:</a:t>
            </a:r>
          </a:p>
          <a:p>
            <a:pPr marL="0" indent="0">
              <a:buNone/>
            </a:pPr>
            <a:r>
              <a:rPr lang="es-ES" sz="1600" dirty="0"/>
              <a:t>         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      </a:t>
            </a:r>
            <a:endParaRPr lang="es-ES" sz="1400" b="1" dirty="0"/>
          </a:p>
          <a:p>
            <a:r>
              <a:rPr lang="es-ES" sz="1600" b="1" i="1" dirty="0"/>
              <a:t>Se puede unir los dos pasos anteriores:</a:t>
            </a:r>
          </a:p>
          <a:p>
            <a:pPr marL="0" indent="0">
              <a:buNone/>
            </a:pPr>
            <a:r>
              <a:rPr lang="es-ES" sz="1400" dirty="0"/>
              <a:t>           </a:t>
            </a:r>
            <a:r>
              <a:rPr lang="es-ES" sz="1400" dirty="0" err="1"/>
              <a:t>NombreDeClase</a:t>
            </a:r>
            <a:r>
              <a:rPr lang="es-ES" sz="1400" dirty="0"/>
              <a:t> </a:t>
            </a:r>
            <a:r>
              <a:rPr lang="es-ES" sz="1400" dirty="0" err="1"/>
              <a:t>miVariable</a:t>
            </a:r>
            <a:r>
              <a:rPr lang="es-ES" sz="1400" dirty="0"/>
              <a:t>= new </a:t>
            </a:r>
            <a:r>
              <a:rPr lang="es-ES" sz="1400" dirty="0" err="1"/>
              <a:t>NombreDeClase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endParaRPr lang="es-ES" sz="1400" dirty="0"/>
          </a:p>
          <a:p>
            <a:r>
              <a:rPr lang="es-ES" sz="1600" b="1" dirty="0"/>
              <a:t>Secuencia de pasos en la creación:</a:t>
            </a:r>
          </a:p>
          <a:p>
            <a:pPr lvl="1"/>
            <a:r>
              <a:rPr lang="es-ES" sz="1400" i="1" dirty="0"/>
              <a:t>Reserva de Memoria. </a:t>
            </a:r>
            <a:r>
              <a:rPr lang="es-ES" sz="1400" dirty="0"/>
              <a:t>Las variables de instancia se inicializan a valores por defecto o explícito (si hubiese).</a:t>
            </a:r>
          </a:p>
          <a:p>
            <a:pPr lvl="1"/>
            <a:r>
              <a:rPr lang="es-ES" sz="1400" i="1" dirty="0"/>
              <a:t>Ejecución del Constructor </a:t>
            </a:r>
            <a:r>
              <a:rPr lang="es-ES" sz="1400" dirty="0"/>
              <a:t>(código para inicializar variables de instancia con los valores que enviamos en el mensaje de creación).</a:t>
            </a:r>
          </a:p>
          <a:p>
            <a:pPr lvl="1"/>
            <a:r>
              <a:rPr lang="es-ES" sz="1400" i="1" dirty="0"/>
              <a:t>Asignación de la referencia a la variable. </a:t>
            </a:r>
          </a:p>
          <a:p>
            <a:pPr marL="0" indent="0">
              <a:buNone/>
            </a:pPr>
            <a:endParaRPr lang="es-ES" sz="1400" dirty="0"/>
          </a:p>
          <a:p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035473" y="157293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035472" y="2067694"/>
            <a:ext cx="2640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= new Libro();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40152" y="120359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/>
                </a:solidFill>
              </a:rPr>
              <a:t>Ejemplo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652120" y="2619945"/>
            <a:ext cx="33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9D80C201-ABC7-4BA0-B3F4-811F6E6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0864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Repaso. Envío de mensaje al objeto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Sintaxis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objeto.nombreMétodo</a:t>
            </a:r>
            <a:r>
              <a:rPr lang="es-ES" dirty="0"/>
              <a:t>(parámetros actuales);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sz="1800" dirty="0">
                <a:solidFill>
                  <a:schemeClr val="tx2"/>
                </a:solidFill>
              </a:rPr>
              <a:t>Ejemplo </a:t>
            </a:r>
            <a:r>
              <a:rPr lang="es-ES" sz="1800" i="1" dirty="0" err="1">
                <a:solidFill>
                  <a:schemeClr val="tx2"/>
                </a:solidFill>
              </a:rPr>
              <a:t>main</a:t>
            </a:r>
            <a:endParaRPr lang="es-ES" dirty="0"/>
          </a:p>
          <a:p>
            <a:pPr marL="274320" lvl="1" indent="0">
              <a:buNone/>
            </a:pPr>
            <a:r>
              <a:rPr lang="es-ES" dirty="0"/>
              <a:t>        Libro </a:t>
            </a:r>
            <a:r>
              <a:rPr lang="es-ES" dirty="0" err="1"/>
              <a:t>libro</a:t>
            </a:r>
            <a:r>
              <a:rPr lang="es-ES" dirty="0"/>
              <a:t> = new Libro();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libro.setTitulo</a:t>
            </a:r>
            <a:r>
              <a:rPr lang="es-ES" dirty="0"/>
              <a:t>("Java: A </a:t>
            </a:r>
            <a:r>
              <a:rPr lang="es-ES" dirty="0" err="1"/>
              <a:t>Beginner's</a:t>
            </a:r>
            <a:r>
              <a:rPr lang="es-ES" dirty="0"/>
              <a:t> Guide");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libro.setEditorial</a:t>
            </a:r>
            <a:r>
              <a:rPr lang="es-ES" dirty="0"/>
              <a:t>("</a:t>
            </a:r>
            <a:r>
              <a:rPr lang="es-ES" dirty="0" err="1"/>
              <a:t>Mcgraw-Hill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libro.setAñoEdicion</a:t>
            </a:r>
            <a:r>
              <a:rPr lang="es-ES" dirty="0"/>
              <a:t>(2014);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libro.setPrimerAutor</a:t>
            </a:r>
            <a:r>
              <a:rPr lang="es-ES" dirty="0"/>
              <a:t>("Herbert </a:t>
            </a:r>
            <a:r>
              <a:rPr lang="es-ES" dirty="0" err="1"/>
              <a:t>Schildt</a:t>
            </a:r>
            <a:r>
              <a:rPr lang="es-ES" dirty="0"/>
              <a:t>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libro.setISBN</a:t>
            </a:r>
            <a:r>
              <a:rPr lang="es-ES" dirty="0"/>
              <a:t>("978-0071809252");</a:t>
            </a:r>
          </a:p>
          <a:p>
            <a:pPr marL="274320" lvl="1" indent="0">
              <a:buNone/>
            </a:pPr>
            <a:r>
              <a:rPr lang="es-ES" dirty="0"/>
              <a:t>        </a:t>
            </a:r>
            <a:r>
              <a:rPr lang="es-ES" dirty="0" err="1"/>
              <a:t>libro.setPrecio</a:t>
            </a:r>
            <a:r>
              <a:rPr lang="es-ES" dirty="0"/>
              <a:t>(21.72);</a:t>
            </a:r>
          </a:p>
          <a:p>
            <a:pPr marL="274320" lvl="1" indent="0">
              <a:buNone/>
            </a:pPr>
            <a:r>
              <a:rPr lang="es-ES" dirty="0">
                <a:solidFill>
                  <a:schemeClr val="tx2"/>
                </a:solidFill>
              </a:rPr>
              <a:t>        </a:t>
            </a:r>
            <a:r>
              <a:rPr lang="es-ES" dirty="0" err="1">
                <a:solidFill>
                  <a:schemeClr val="tx2"/>
                </a:solidFill>
              </a:rPr>
              <a:t>System.out.println</a:t>
            </a:r>
            <a:r>
              <a:rPr lang="es-ES" dirty="0">
                <a:solidFill>
                  <a:schemeClr val="tx2"/>
                </a:solidFill>
              </a:rPr>
              <a:t>(</a:t>
            </a:r>
            <a:r>
              <a:rPr lang="es-ES" dirty="0" err="1">
                <a:solidFill>
                  <a:schemeClr val="tx2"/>
                </a:solidFill>
              </a:rPr>
              <a:t>libro.toString</a:t>
            </a:r>
            <a:r>
              <a:rPr lang="es-ES" dirty="0">
                <a:solidFill>
                  <a:schemeClr val="tx2"/>
                </a:solidFill>
              </a:rPr>
              <a:t>());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450" y="4161441"/>
            <a:ext cx="4511018" cy="95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6089970" y="3507854"/>
            <a:ext cx="302433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2"/>
                </a:solidFill>
              </a:rPr>
              <a:t>Demo01Libro.java</a:t>
            </a:r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420FB95E-F089-4FB2-909A-FF9C51F0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2257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2800" dirty="0"/>
              <a:t>Enunciado</a:t>
            </a:r>
            <a:endParaRPr lang="es-AR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1800" dirty="0"/>
              <a:t>Generar una clase para representar libros. Un libro se caracteriza por:  título, nombre del primer autor, nombre de la editorial, año de edición, ISBN, precio </a:t>
            </a:r>
          </a:p>
          <a:p>
            <a:endParaRPr lang="es-ES" sz="1800" dirty="0"/>
          </a:p>
          <a:p>
            <a:r>
              <a:rPr lang="es-AR" sz="1800" dirty="0"/>
              <a:t>El libro debe saber:</a:t>
            </a:r>
          </a:p>
          <a:p>
            <a:pPr lvl="1"/>
            <a:r>
              <a:rPr lang="es-AR" sz="1600" dirty="0">
                <a:solidFill>
                  <a:schemeClr val="tx2"/>
                </a:solidFill>
              </a:rPr>
              <a:t>Devolver el valor de cada atributo.</a:t>
            </a:r>
          </a:p>
          <a:p>
            <a:pPr lvl="1"/>
            <a:r>
              <a:rPr lang="es-AR" sz="1600" dirty="0">
                <a:solidFill>
                  <a:schemeClr val="accent3">
                    <a:lumMod val="75000"/>
                  </a:schemeClr>
                </a:solidFill>
              </a:rPr>
              <a:t>Modificar el valor de cada atributo. </a:t>
            </a:r>
          </a:p>
          <a:p>
            <a:pPr lvl="1"/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Devolver un su representación en formato </a:t>
            </a:r>
            <a:r>
              <a:rPr lang="es-AR" sz="16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s-AR" sz="16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  <a:p>
            <a:pPr marL="274320" lvl="1" indent="0">
              <a:buNone/>
            </a:pPr>
            <a:r>
              <a:rPr lang="es-AR" sz="1600" dirty="0" err="1"/>
              <a:t>Repr</a:t>
            </a:r>
            <a:r>
              <a:rPr lang="es-AR" sz="1600" dirty="0"/>
              <a:t>. </a:t>
            </a:r>
            <a:r>
              <a:rPr lang="es-AR" sz="1600" i="1" dirty="0"/>
              <a:t>“Java: A </a:t>
            </a:r>
            <a:r>
              <a:rPr lang="es-AR" sz="1600" i="1" dirty="0" err="1"/>
              <a:t>Beginner's</a:t>
            </a:r>
            <a:r>
              <a:rPr lang="es-AR" sz="1600" i="1" dirty="0"/>
              <a:t> Guide por Herbert </a:t>
            </a:r>
            <a:r>
              <a:rPr lang="es-AR" sz="1600" i="1" dirty="0" err="1"/>
              <a:t>Schildt</a:t>
            </a:r>
            <a:r>
              <a:rPr lang="es-AR" sz="1600" i="1" dirty="0"/>
              <a:t> – </a:t>
            </a:r>
          </a:p>
          <a:p>
            <a:pPr marL="274320" lvl="1" indent="0">
              <a:buNone/>
            </a:pPr>
            <a:r>
              <a:rPr lang="es-AR" sz="1600" i="1" dirty="0"/>
              <a:t>2014 -  ISBN: 978-0071809252”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  <p:grpSp>
        <p:nvGrpSpPr>
          <p:cNvPr id="6" name="5 Grupo"/>
          <p:cNvGrpSpPr/>
          <p:nvPr/>
        </p:nvGrpSpPr>
        <p:grpSpPr>
          <a:xfrm>
            <a:off x="6513978" y="2157029"/>
            <a:ext cx="2306494" cy="2153123"/>
            <a:chOff x="5104010" y="1779662"/>
            <a:chExt cx="2448750" cy="3138450"/>
          </a:xfrm>
        </p:grpSpPr>
        <p:sp>
          <p:nvSpPr>
            <p:cNvPr id="7" name="6 Rectángulo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dirty="0"/>
                <a:t>Libro</a:t>
              </a:r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100" dirty="0"/>
                <a:t>titulo, </a:t>
              </a:r>
              <a:r>
                <a:rPr lang="es-ES" sz="1100" dirty="0" err="1"/>
                <a:t>primerAutor</a:t>
              </a:r>
              <a:r>
                <a:rPr lang="es-ES" sz="1100" dirty="0"/>
                <a:t>, editorial, </a:t>
              </a:r>
              <a:r>
                <a:rPr lang="es-ES" sz="1100" dirty="0" err="1"/>
                <a:t>añoEdicion</a:t>
              </a:r>
              <a:r>
                <a:rPr lang="es-ES" sz="1100" dirty="0"/>
                <a:t>, ISBN, precio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String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getTitulo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>
                  <a:solidFill>
                    <a:schemeClr val="tx2"/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tx2"/>
                  </a:solidFill>
                </a:rPr>
                <a:t>double</a:t>
              </a:r>
              <a:r>
                <a:rPr lang="es-ES" sz="1050" dirty="0">
                  <a:solidFill>
                    <a:schemeClr val="tx2"/>
                  </a:solidFill>
                </a:rPr>
                <a:t> </a:t>
              </a:r>
              <a:r>
                <a:rPr lang="es-ES" sz="1050" dirty="0" err="1">
                  <a:solidFill>
                    <a:schemeClr val="tx2"/>
                  </a:solidFill>
                </a:rPr>
                <a:t>getPrecio</a:t>
              </a:r>
              <a:r>
                <a:rPr lang="es-ES" sz="1050" dirty="0">
                  <a:solidFill>
                    <a:schemeClr val="tx2"/>
                  </a:solidFill>
                </a:rPr>
                <a:t>()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unTitulo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…</a:t>
              </a:r>
            </a:p>
            <a:p>
              <a:pPr algn="ctr"/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void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setPrecio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double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3">
                      <a:lumMod val="75000"/>
                    </a:schemeClr>
                  </a:solidFill>
                </a:rPr>
                <a:t>unPrecio</a:t>
              </a:r>
              <a:r>
                <a:rPr lang="es-ES" sz="1050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pPr algn="ctr"/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1050" dirty="0" err="1">
                  <a:solidFill>
                    <a:schemeClr val="accent5">
                      <a:lumMod val="75000"/>
                    </a:schemeClr>
                  </a:solidFill>
                </a:rPr>
                <a:t>toString</a:t>
              </a:r>
              <a:r>
                <a:rPr lang="es-ES" sz="1050" dirty="0">
                  <a:solidFill>
                    <a:schemeClr val="accent5">
                      <a:lumMod val="75000"/>
                    </a:schemeClr>
                  </a:solidFill>
                </a:rPr>
                <a:t>()</a:t>
              </a:r>
            </a:p>
          </p:txBody>
        </p:sp>
      </p:grp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98013F1D-1901-41AC-B58D-374868FB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Definición de clases.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1043608" y="1902646"/>
            <a:ext cx="691276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s-AR" dirty="0" err="1"/>
              <a:t>public</a:t>
            </a:r>
            <a:r>
              <a:rPr lang="es-AR" b="1" dirty="0"/>
              <a:t> </a:t>
            </a:r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NombreDeClase</a:t>
            </a:r>
            <a:r>
              <a:rPr lang="es-AR" dirty="0"/>
              <a:t> { </a:t>
            </a:r>
            <a:endParaRPr lang="es-ES" dirty="0"/>
          </a:p>
          <a:p>
            <a:r>
              <a:rPr lang="es-AR" dirty="0"/>
              <a:t>     /* Declaración del </a:t>
            </a:r>
            <a:r>
              <a:rPr lang="es-AR" b="1" i="1" dirty="0"/>
              <a:t>estado</a:t>
            </a:r>
            <a:r>
              <a:rPr lang="es-AR" dirty="0"/>
              <a:t> del objeto*/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constructor(es)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    /* Declaración de </a:t>
            </a:r>
            <a:r>
              <a:rPr lang="es-AR" b="1" i="1" dirty="0"/>
              <a:t>métodos</a:t>
            </a:r>
            <a:r>
              <a:rPr lang="es-AR" dirty="0"/>
              <a:t> que implementan </a:t>
            </a:r>
            <a:r>
              <a:rPr lang="es-AR" i="1" dirty="0"/>
              <a:t>acciones</a:t>
            </a:r>
            <a:r>
              <a:rPr lang="es-AR" dirty="0"/>
              <a:t> */</a:t>
            </a:r>
            <a:endParaRPr lang="es-ES" dirty="0"/>
          </a:p>
          <a:p>
            <a:r>
              <a:rPr lang="es-AR" dirty="0"/>
              <a:t> }</a:t>
            </a:r>
            <a:endParaRPr lang="es-ES" dirty="0"/>
          </a:p>
        </p:txBody>
      </p:sp>
      <p:sp>
        <p:nvSpPr>
          <p:cNvPr id="7" name="3 Marcador de pie de página">
            <a:extLst>
              <a:ext uri="{FF2B5EF4-FFF2-40B4-BE49-F238E27FC236}">
                <a16:creationId xmlns:a16="http://schemas.microsoft.com/office/drawing/2014/main" id="{6D6659F7-CF03-4627-B392-E393DF73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8183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</a:t>
            </a:r>
          </a:p>
        </p:txBody>
      </p:sp>
      <p:sp>
        <p:nvSpPr>
          <p:cNvPr id="11" name="10 Marcador de contenido"/>
          <p:cNvSpPr>
            <a:spLocks noGrp="1"/>
          </p:cNvSpPr>
          <p:nvPr>
            <p:ph idx="1"/>
          </p:nvPr>
        </p:nvSpPr>
        <p:spPr>
          <a:xfrm>
            <a:off x="457200" y="1200150"/>
            <a:ext cx="8579296" cy="3747864"/>
          </a:xfrm>
        </p:spPr>
        <p:txBody>
          <a:bodyPr>
            <a:normAutofit/>
          </a:bodyPr>
          <a:lstStyle/>
          <a:p>
            <a:r>
              <a:rPr lang="es-ES" sz="2000" dirty="0"/>
              <a:t>Estado interno: </a:t>
            </a:r>
          </a:p>
          <a:p>
            <a:pPr lvl="1"/>
            <a:r>
              <a:rPr lang="es-AR" sz="1800" i="1" dirty="0"/>
              <a:t>Datos de tipos primitivos</a:t>
            </a:r>
          </a:p>
          <a:p>
            <a:pPr lvl="1"/>
            <a:r>
              <a:rPr lang="es-AR" sz="1800" i="1" dirty="0"/>
              <a:t>Referencias a otros objetos</a:t>
            </a:r>
            <a:r>
              <a:rPr lang="es-AR" sz="1800" dirty="0"/>
              <a:t>.</a:t>
            </a:r>
          </a:p>
          <a:p>
            <a:pPr lvl="1"/>
            <a:endParaRPr lang="es-AR" sz="1800" dirty="0"/>
          </a:p>
          <a:p>
            <a:pPr lvl="0"/>
            <a:r>
              <a:rPr lang="es-AR" sz="2000" dirty="0"/>
              <a:t>Anteponer a la declaración la palabra </a:t>
            </a:r>
            <a:r>
              <a:rPr lang="es-AR" sz="2000" b="1" i="1" dirty="0" err="1"/>
              <a:t>private</a:t>
            </a:r>
            <a:r>
              <a:rPr lang="es-AR" sz="2000" b="1" i="1" dirty="0"/>
              <a:t> </a:t>
            </a:r>
            <a:r>
              <a:rPr lang="es-AR" sz="2000" i="1" dirty="0"/>
              <a:t>para lograr encapsulamiento (ocultamiento de la información).</a:t>
            </a:r>
          </a:p>
          <a:p>
            <a:pPr lvl="0"/>
            <a:endParaRPr lang="es-AR" sz="2000" dirty="0"/>
          </a:p>
          <a:p>
            <a:r>
              <a:rPr lang="es-AR" sz="2000" dirty="0"/>
              <a:t>En la declaración del dato se puede dar un valor inicial (inicialización explícita). </a:t>
            </a:r>
          </a:p>
          <a:p>
            <a:endParaRPr lang="es-ES" sz="20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4067944" y="1570683"/>
            <a:ext cx="48245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TipoPrimitivo</a:t>
            </a:r>
            <a:r>
              <a:rPr lang="es-AR" sz="1600" dirty="0"/>
              <a:t> </a:t>
            </a:r>
            <a:r>
              <a:rPr lang="es-AR" sz="1600" dirty="0" err="1"/>
              <a:t>nombreDato</a:t>
            </a:r>
            <a:r>
              <a:rPr lang="es-AR" sz="1600" dirty="0"/>
              <a:t>;            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3" name="12 Rectángulo"/>
          <p:cNvSpPr/>
          <p:nvPr/>
        </p:nvSpPr>
        <p:spPr>
          <a:xfrm>
            <a:off x="7370197" y="1131590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2"/>
                </a:solidFill>
              </a:rPr>
              <a:t>Ejemplo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4067944" y="1923678"/>
            <a:ext cx="50760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err="1"/>
              <a:t>NombreDeClase</a:t>
            </a:r>
            <a:r>
              <a:rPr lang="es-AR" sz="1600" dirty="0"/>
              <a:t>  </a:t>
            </a:r>
            <a:r>
              <a:rPr lang="es-AR" sz="1600" dirty="0" err="1"/>
              <a:t>nombreDato</a:t>
            </a:r>
            <a:r>
              <a:rPr lang="es-AR" sz="1600" dirty="0"/>
              <a:t>;      </a:t>
            </a:r>
            <a:r>
              <a:rPr lang="es-AR" sz="1600" dirty="0" err="1"/>
              <a:t>String</a:t>
            </a:r>
            <a:r>
              <a:rPr lang="es-AR" sz="1600" dirty="0"/>
              <a:t> titulo;</a:t>
            </a:r>
            <a:endParaRPr lang="es-ES" sz="1600" dirty="0"/>
          </a:p>
        </p:txBody>
      </p:sp>
      <p:sp>
        <p:nvSpPr>
          <p:cNvPr id="15" name="14 Rectángulo"/>
          <p:cNvSpPr/>
          <p:nvPr/>
        </p:nvSpPr>
        <p:spPr>
          <a:xfrm>
            <a:off x="1930830" y="427239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double</a:t>
            </a:r>
            <a:r>
              <a:rPr lang="es-ES" sz="1600" dirty="0"/>
              <a:t> precio  = 10.5;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1933104" y="4609460"/>
            <a:ext cx="59716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s-ES" sz="1600" dirty="0" err="1"/>
              <a:t>private</a:t>
            </a:r>
            <a:r>
              <a:rPr lang="es-ES" sz="1600" dirty="0"/>
              <a:t> </a:t>
            </a:r>
            <a:r>
              <a:rPr lang="es-ES" sz="1600" dirty="0" err="1"/>
              <a:t>String</a:t>
            </a:r>
            <a:r>
              <a:rPr lang="es-ES" sz="1600" dirty="0"/>
              <a:t> </a:t>
            </a:r>
            <a:r>
              <a:rPr lang="es-AR" sz="1600" dirty="0"/>
              <a:t>titulo </a:t>
            </a:r>
            <a:r>
              <a:rPr lang="es-ES" sz="1600" dirty="0"/>
              <a:t>= "Java: A </a:t>
            </a:r>
            <a:r>
              <a:rPr lang="es-ES" sz="1600" dirty="0" err="1"/>
              <a:t>Beginner's</a:t>
            </a:r>
            <a:r>
              <a:rPr lang="es-ES" sz="1600" dirty="0"/>
              <a:t> </a:t>
            </a:r>
            <a:r>
              <a:rPr lang="es-ES" sz="1600" dirty="0" err="1"/>
              <a:t>Guide</a:t>
            </a:r>
            <a:r>
              <a:rPr lang="es-ES" sz="1600" dirty="0"/>
              <a:t>";</a:t>
            </a:r>
          </a:p>
        </p:txBody>
      </p:sp>
      <p:sp>
        <p:nvSpPr>
          <p:cNvPr id="2" name="1 Rectángulo"/>
          <p:cNvSpPr/>
          <p:nvPr/>
        </p:nvSpPr>
        <p:spPr>
          <a:xfrm>
            <a:off x="2411760" y="3219822"/>
            <a:ext cx="22605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b="1" dirty="0" err="1">
                <a:solidFill>
                  <a:schemeClr val="tx2"/>
                </a:solidFill>
              </a:rPr>
              <a:t>private</a:t>
            </a:r>
            <a:r>
              <a:rPr lang="es-AR" sz="1600" dirty="0">
                <a:solidFill>
                  <a:schemeClr val="tx2"/>
                </a:solidFill>
              </a:rPr>
              <a:t> </a:t>
            </a:r>
            <a:r>
              <a:rPr lang="es-AR" sz="1600" dirty="0" err="1"/>
              <a:t>double</a:t>
            </a:r>
            <a:r>
              <a:rPr lang="es-AR" sz="1600" dirty="0"/>
              <a:t> precio; </a:t>
            </a:r>
            <a:endParaRPr lang="es-ES" sz="1600" dirty="0"/>
          </a:p>
        </p:txBody>
      </p:sp>
      <p:sp>
        <p:nvSpPr>
          <p:cNvPr id="17" name="16 Rectángulo"/>
          <p:cNvSpPr/>
          <p:nvPr/>
        </p:nvSpPr>
        <p:spPr>
          <a:xfrm>
            <a:off x="7058899" y="2571750"/>
            <a:ext cx="21001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1400" i="1" dirty="0">
                <a:solidFill>
                  <a:schemeClr val="tx2"/>
                </a:solidFill>
              </a:rPr>
              <a:t>Las </a:t>
            </a:r>
            <a:r>
              <a:rPr lang="es-AR" sz="1400" i="1" dirty="0" err="1">
                <a:solidFill>
                  <a:schemeClr val="tx2"/>
                </a:solidFill>
              </a:rPr>
              <a:t>v.i.s</a:t>
            </a:r>
            <a:r>
              <a:rPr lang="es-AR" sz="1400" i="1" dirty="0">
                <a:solidFill>
                  <a:schemeClr val="tx2"/>
                </a:solidFill>
              </a:rPr>
              <a:t>. </a:t>
            </a:r>
            <a:r>
              <a:rPr lang="es-AR" sz="1400" b="1" i="1" dirty="0">
                <a:solidFill>
                  <a:schemeClr val="tx2"/>
                </a:solidFill>
              </a:rPr>
              <a:t>privadas</a:t>
            </a:r>
            <a:r>
              <a:rPr lang="es-AR" sz="1400" i="1" dirty="0">
                <a:solidFill>
                  <a:schemeClr val="tx2"/>
                </a:solidFill>
              </a:rPr>
              <a:t> pueden ser accedidas sólo dentro de la clase  que las declara</a:t>
            </a:r>
            <a:endParaRPr lang="es-ES" sz="1400" dirty="0">
              <a:solidFill>
                <a:schemeClr val="tx2"/>
              </a:solidFill>
            </a:endParaRPr>
          </a:p>
        </p:txBody>
      </p:sp>
      <p:sp>
        <p:nvSpPr>
          <p:cNvPr id="18" name="3 Marcador de pie de página">
            <a:extLst>
              <a:ext uri="{FF2B5EF4-FFF2-40B4-BE49-F238E27FC236}">
                <a16:creationId xmlns:a16="http://schemas.microsoft.com/office/drawing/2014/main" id="{FF819282-7088-4AD3-A569-D2A1E833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0528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estado. Ejemplo. 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12" name="11 Rectángulo"/>
          <p:cNvSpPr/>
          <p:nvPr/>
        </p:nvSpPr>
        <p:spPr>
          <a:xfrm>
            <a:off x="1403648" y="1707654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class</a:t>
            </a:r>
            <a:r>
              <a:rPr lang="es-AR" dirty="0"/>
              <a:t> Libro {</a:t>
            </a:r>
          </a:p>
          <a:p>
            <a:r>
              <a:rPr lang="es-AR" b="1" dirty="0"/>
              <a:t>   /* Declaración del estado */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titulo;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primerAutor</a:t>
            </a:r>
            <a:r>
              <a:rPr lang="es-AR" dirty="0"/>
              <a:t>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editorial;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añoEdicion</a:t>
            </a:r>
            <a:r>
              <a:rPr lang="es-AR" dirty="0"/>
              <a:t>;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String</a:t>
            </a:r>
            <a:r>
              <a:rPr lang="es-AR" dirty="0"/>
              <a:t> ISBN; </a:t>
            </a:r>
          </a:p>
          <a:p>
            <a:r>
              <a:rPr lang="es-AR" dirty="0"/>
              <a:t>   </a:t>
            </a:r>
            <a:r>
              <a:rPr lang="es-AR" dirty="0" err="1">
                <a:solidFill>
                  <a:srgbClr val="FF0000"/>
                </a:solidFill>
              </a:rPr>
              <a:t>private</a:t>
            </a:r>
            <a:r>
              <a:rPr lang="es-AR" dirty="0">
                <a:solidFill>
                  <a:srgbClr val="FF0000"/>
                </a:solidFill>
              </a:rPr>
              <a:t> </a:t>
            </a:r>
            <a:r>
              <a:rPr lang="es-AR" dirty="0" err="1"/>
              <a:t>double</a:t>
            </a:r>
            <a:r>
              <a:rPr lang="es-AR" dirty="0"/>
              <a:t> precio; </a:t>
            </a:r>
          </a:p>
          <a:p>
            <a:r>
              <a:rPr lang="es-AR" dirty="0"/>
              <a:t>    </a:t>
            </a:r>
          </a:p>
          <a:p>
            <a:r>
              <a:rPr lang="es-AR" dirty="0"/>
              <a:t>     ….</a:t>
            </a:r>
          </a:p>
          <a:p>
            <a:r>
              <a:rPr lang="es-AR" dirty="0"/>
              <a:t>}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580112" y="3523535"/>
            <a:ext cx="3303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accent1">
                    <a:lumMod val="75000"/>
                  </a:schemeClr>
                </a:solidFill>
              </a:rPr>
              <a:t>¿Qué debo hacer si quiero que mis libros tengan por defecto año de edición 2015 y precio 100? 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5476968" y="1707654"/>
            <a:ext cx="35101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AR" sz="1400" dirty="0">
                <a:solidFill>
                  <a:schemeClr val="accent1">
                    <a:lumMod val="75000"/>
                  </a:schemeClr>
                </a:solidFill>
              </a:rPr>
              <a:t>Los datos correspondientes al estado toman un valor por defecto cuando no se inicializan explícitamente. </a:t>
            </a:r>
          </a:p>
          <a:p>
            <a:pPr algn="ctr">
              <a:defRPr/>
            </a:pP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(numéricos =&gt; 0;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false;</a:t>
            </a:r>
          </a:p>
          <a:p>
            <a:pPr algn="ctr">
              <a:defRPr/>
            </a:pP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 =&gt; ''; objetos =&gt; </a:t>
            </a:r>
            <a:r>
              <a:rPr lang="es-ES" sz="1400" dirty="0" err="1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s-ES" sz="1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s-A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3 Marcador de pie de página">
            <a:extLst>
              <a:ext uri="{FF2B5EF4-FFF2-40B4-BE49-F238E27FC236}">
                <a16:creationId xmlns:a16="http://schemas.microsoft.com/office/drawing/2014/main" id="{27925A2D-FB7F-482F-8C25-3DF2D2EA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633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</a:t>
            </a:r>
          </a:p>
        </p:txBody>
      </p:sp>
      <p:sp>
        <p:nvSpPr>
          <p:cNvPr id="10" name="9 Marcador de contenido"/>
          <p:cNvSpPr>
            <a:spLocks noGrp="1"/>
          </p:cNvSpPr>
          <p:nvPr>
            <p:ph idx="1"/>
          </p:nvPr>
        </p:nvSpPr>
        <p:spPr>
          <a:xfrm>
            <a:off x="108520" y="1203598"/>
            <a:ext cx="9144000" cy="3819872"/>
          </a:xfrm>
        </p:spPr>
        <p:txBody>
          <a:bodyPr>
            <a:noAutofit/>
          </a:bodyPr>
          <a:lstStyle/>
          <a:p>
            <a:r>
              <a:rPr lang="es-ES" sz="2000" dirty="0"/>
              <a:t>Sintaxis</a:t>
            </a:r>
          </a:p>
          <a:p>
            <a:endParaRPr lang="es-ES" sz="2000" dirty="0"/>
          </a:p>
          <a:p>
            <a:pPr marL="274320" lvl="1" indent="0">
              <a:buNone/>
            </a:pPr>
            <a:endParaRPr lang="es-ES" sz="1600" dirty="0"/>
          </a:p>
          <a:p>
            <a:pPr marL="274320" lvl="1" indent="0">
              <a:buNone/>
            </a:pPr>
            <a:endParaRPr lang="es-ES" sz="1600" dirty="0"/>
          </a:p>
          <a:p>
            <a:pPr lvl="1"/>
            <a:r>
              <a:rPr lang="es-ES" sz="1600" b="1" dirty="0" err="1"/>
              <a:t>public</a:t>
            </a:r>
            <a:r>
              <a:rPr lang="es-ES" sz="1600" b="1" dirty="0"/>
              <a:t>: </a:t>
            </a:r>
            <a:r>
              <a:rPr lang="es-ES" sz="1600" dirty="0"/>
              <a:t>indica que el método forma parte de la interfaz.</a:t>
            </a:r>
          </a:p>
          <a:p>
            <a:pPr lvl="1"/>
            <a:r>
              <a:rPr lang="es-AR" sz="1600" b="1" i="1" dirty="0" err="1"/>
              <a:t>TipoRetorno</a:t>
            </a:r>
            <a:r>
              <a:rPr lang="es-AR" sz="1600" b="1" dirty="0"/>
              <a:t>: </a:t>
            </a:r>
            <a:r>
              <a:rPr lang="es-AR" sz="1600" dirty="0"/>
              <a:t>tipo de dato primitivo / nombre de clase / </a:t>
            </a:r>
            <a:r>
              <a:rPr lang="es-AR" sz="1600" dirty="0" err="1"/>
              <a:t>void</a:t>
            </a:r>
            <a:r>
              <a:rPr lang="es-AR" sz="1600" dirty="0"/>
              <a:t> (no retorna dato). </a:t>
            </a:r>
          </a:p>
          <a:p>
            <a:pPr lvl="1"/>
            <a:r>
              <a:rPr lang="es-AR" sz="1600" b="1" dirty="0" err="1"/>
              <a:t>nombreMetodo</a:t>
            </a:r>
            <a:r>
              <a:rPr lang="es-AR" sz="1600" b="1" dirty="0"/>
              <a:t>: </a:t>
            </a:r>
            <a:r>
              <a:rPr lang="es-AR" sz="1600" dirty="0"/>
              <a:t>verbo seguido de palabras. Convención de nombres.</a:t>
            </a:r>
          </a:p>
          <a:p>
            <a:pPr lvl="1"/>
            <a:r>
              <a:rPr lang="es-ES" sz="1600" b="1" dirty="0"/>
              <a:t>Lista de parámetros: </a:t>
            </a:r>
            <a:r>
              <a:rPr lang="es-ES" sz="1600" dirty="0"/>
              <a:t>datos de tipos primitivos u objetos. </a:t>
            </a:r>
          </a:p>
          <a:p>
            <a:pPr lvl="2"/>
            <a:r>
              <a:rPr lang="es-ES" sz="1400" dirty="0" err="1"/>
              <a:t>TipoPrimitivo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r>
              <a:rPr lang="es-ES" sz="1400" dirty="0"/>
              <a:t>     //   </a:t>
            </a:r>
            <a:r>
              <a:rPr lang="es-ES" sz="1400" dirty="0" err="1"/>
              <a:t>NombreClase</a:t>
            </a:r>
            <a:r>
              <a:rPr lang="es-ES" sz="1400" dirty="0"/>
              <a:t> </a:t>
            </a:r>
            <a:r>
              <a:rPr lang="es-ES" sz="1400" dirty="0" err="1"/>
              <a:t>nombreParam</a:t>
            </a:r>
            <a:endParaRPr lang="es-ES" sz="1400" dirty="0"/>
          </a:p>
          <a:p>
            <a:pPr lvl="2"/>
            <a:r>
              <a:rPr lang="es-ES" sz="1400" dirty="0"/>
              <a:t>Separación por coma. </a:t>
            </a:r>
          </a:p>
          <a:p>
            <a:pPr lvl="2"/>
            <a:r>
              <a:rPr lang="es-ES" sz="1400" dirty="0"/>
              <a:t>Pasaje por valor únicamente. </a:t>
            </a:r>
          </a:p>
          <a:p>
            <a:pPr lvl="1"/>
            <a:r>
              <a:rPr lang="es-ES" sz="1600" b="1" dirty="0"/>
              <a:t>Declaración de variables locales</a:t>
            </a:r>
            <a:r>
              <a:rPr lang="es-ES" sz="1600" dirty="0"/>
              <a:t>. Ámbito. Tiempo de vida. (Declaración </a:t>
            </a:r>
            <a:r>
              <a:rPr lang="es-ES" sz="1600" dirty="0" err="1"/>
              <a:t>idem</a:t>
            </a:r>
            <a:r>
              <a:rPr lang="es-ES" sz="1600" dirty="0"/>
              <a:t> que en </a:t>
            </a:r>
            <a:r>
              <a:rPr lang="es-ES" sz="1600" dirty="0" err="1"/>
              <a:t>Main</a:t>
            </a:r>
            <a:r>
              <a:rPr lang="es-ES" sz="1600" dirty="0"/>
              <a:t>)</a:t>
            </a:r>
          </a:p>
          <a:p>
            <a:pPr lvl="1"/>
            <a:r>
              <a:rPr lang="es-ES" sz="1600" b="1" dirty="0"/>
              <a:t>Cuerpo. </a:t>
            </a:r>
            <a:r>
              <a:rPr lang="es-ES" sz="1600" dirty="0"/>
              <a:t>Código puede utilizar estado y modificarlo (</a:t>
            </a:r>
            <a:r>
              <a:rPr lang="es-ES" sz="1600" dirty="0" err="1"/>
              <a:t>v.i.</a:t>
            </a:r>
            <a:r>
              <a:rPr lang="es-ES" sz="1600" dirty="0"/>
              <a:t>) – devolver resultado </a:t>
            </a:r>
            <a:r>
              <a:rPr lang="es-ES" sz="1600" b="1" dirty="0" err="1"/>
              <a:t>return</a:t>
            </a:r>
            <a:endParaRPr lang="es-ES" sz="1600" dirty="0"/>
          </a:p>
          <a:p>
            <a:pPr marL="274320" lvl="1" indent="0">
              <a:buNone/>
            </a:pPr>
            <a:endParaRPr lang="es-ES" sz="1800" dirty="0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2" name="1 Rectángulo"/>
          <p:cNvSpPr/>
          <p:nvPr/>
        </p:nvSpPr>
        <p:spPr>
          <a:xfrm>
            <a:off x="1763688" y="1347614"/>
            <a:ext cx="64087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 err="1"/>
              <a:t>public</a:t>
            </a:r>
            <a:r>
              <a:rPr lang="es-AR" sz="1600" dirty="0"/>
              <a:t> </a:t>
            </a:r>
            <a:r>
              <a:rPr lang="es-AR" sz="1600" dirty="0" err="1"/>
              <a:t>TipoRetorno</a:t>
            </a:r>
            <a:r>
              <a:rPr lang="es-AR" sz="1600" dirty="0"/>
              <a:t> </a:t>
            </a:r>
            <a:r>
              <a:rPr lang="es-AR" sz="1600" dirty="0" err="1"/>
              <a:t>nombreMetodo</a:t>
            </a:r>
            <a:r>
              <a:rPr lang="es-AR" sz="1600" dirty="0"/>
              <a:t> ( lista de parámetros formales ) { </a:t>
            </a:r>
            <a:endParaRPr lang="es-ES" sz="1600" dirty="0"/>
          </a:p>
          <a:p>
            <a:r>
              <a:rPr lang="es-AR" sz="1600" dirty="0"/>
              <a:t>       /* Declaración de variables locales al método */</a:t>
            </a:r>
            <a:endParaRPr lang="es-ES" sz="1600" dirty="0"/>
          </a:p>
          <a:p>
            <a:r>
              <a:rPr lang="es-AR" sz="1600" dirty="0"/>
              <a:t>       /* Cuerpo del método */ </a:t>
            </a:r>
            <a:endParaRPr lang="es-ES" sz="1600" dirty="0"/>
          </a:p>
          <a:p>
            <a:r>
              <a:rPr lang="es-AR" sz="1600" dirty="0"/>
              <a:t>}</a:t>
            </a:r>
            <a:endParaRPr lang="es-ES" sz="1600" dirty="0"/>
          </a:p>
        </p:txBody>
      </p:sp>
      <p:sp>
        <p:nvSpPr>
          <p:cNvPr id="11" name="3 Marcador de pie de página">
            <a:extLst>
              <a:ext uri="{FF2B5EF4-FFF2-40B4-BE49-F238E27FC236}">
                <a16:creationId xmlns:a16="http://schemas.microsoft.com/office/drawing/2014/main" id="{540C7E95-A6D0-4381-B803-A61C953C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046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Gráficamente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300192" y="199618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actuales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300192" y="300250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Parámetros formales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07652"/>
            <a:ext cx="3576962" cy="2959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0" y="1903855"/>
            <a:ext cx="270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Envío de mensaje</a:t>
            </a:r>
          </a:p>
          <a:p>
            <a:r>
              <a:rPr lang="es-ES" dirty="0"/>
              <a:t>     Código llamador  </a:t>
            </a:r>
          </a:p>
          <a:p>
            <a:r>
              <a:rPr lang="es-ES" dirty="0"/>
              <a:t>     queda pendiente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77" y="3035680"/>
            <a:ext cx="270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Ejecución del método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3292" y="4011910"/>
            <a:ext cx="4106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Retorno del resultado</a:t>
            </a:r>
          </a:p>
          <a:p>
            <a:r>
              <a:rPr lang="es-ES" b="1" dirty="0"/>
              <a:t>     </a:t>
            </a:r>
            <a:r>
              <a:rPr lang="es-ES" dirty="0"/>
              <a:t>El control vuelve al llamador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331834" y="3980550"/>
            <a:ext cx="27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Valor de retorno (puede no existir - </a:t>
            </a:r>
            <a:r>
              <a:rPr lang="es-ES" i="1" dirty="0" err="1"/>
              <a:t>void</a:t>
            </a:r>
            <a:r>
              <a:rPr lang="es-ES" dirty="0"/>
              <a:t>)</a:t>
            </a:r>
          </a:p>
        </p:txBody>
      </p:sp>
      <p:sp>
        <p:nvSpPr>
          <p:cNvPr id="17" name="3 Marcador de pie de página">
            <a:extLst>
              <a:ext uri="{FF2B5EF4-FFF2-40B4-BE49-F238E27FC236}">
                <a16:creationId xmlns:a16="http://schemas.microsoft.com/office/drawing/2014/main" id="{16F227A6-CEAB-41DA-B0B0-147DA4F1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427104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9582"/>
            <a:ext cx="6984776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endParaRPr lang="es-ES" sz="2000" dirty="0"/>
          </a:p>
          <a:p>
            <a:pPr marL="274320" lvl="1" indent="0">
              <a:buNone/>
            </a:pPr>
            <a:r>
              <a:rPr lang="es-ES" sz="1800" i="1" dirty="0"/>
              <a:t>a) Parámetro dato primitivo: </a:t>
            </a:r>
          </a:p>
          <a:p>
            <a:pPr lvl="2"/>
            <a:r>
              <a:rPr lang="es-ES" sz="1600" b="1" dirty="0"/>
              <a:t>Parámetro</a:t>
            </a:r>
            <a:r>
              <a:rPr lang="es-ES" sz="1600" dirty="0"/>
              <a:t> </a:t>
            </a:r>
            <a:r>
              <a:rPr lang="es-ES" sz="1600" b="1" dirty="0"/>
              <a:t>formal </a:t>
            </a:r>
            <a:r>
              <a:rPr lang="es-ES" sz="1600" dirty="0"/>
              <a:t>recibe </a:t>
            </a:r>
            <a:r>
              <a:rPr lang="es-ES" sz="1600" b="1" dirty="0"/>
              <a:t>copia del valor </a:t>
            </a:r>
            <a:r>
              <a:rPr lang="es-ES" sz="1600" dirty="0"/>
              <a:t>del parámetro actual .</a:t>
            </a:r>
          </a:p>
          <a:p>
            <a:pPr lvl="2"/>
            <a:r>
              <a:rPr lang="es-ES" sz="1600" dirty="0">
                <a:solidFill>
                  <a:schemeClr val="accent1"/>
                </a:solidFill>
              </a:rPr>
              <a:t>Si se modifica el parámetro formal, no altera el parámetro actual. </a:t>
            </a:r>
          </a:p>
          <a:p>
            <a:pPr lvl="2"/>
            <a:endParaRPr lang="es-ES" sz="1600" i="1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683568" y="3210305"/>
            <a:ext cx="3240360" cy="141577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400" b="1" u="sng" dirty="0" err="1"/>
              <a:t>Main</a:t>
            </a:r>
            <a:endParaRPr lang="es-ES" sz="1400" b="1" u="sng" dirty="0"/>
          </a:p>
          <a:p>
            <a:r>
              <a:rPr lang="es-ES" sz="1400" dirty="0"/>
              <a:t>  Libro l1 = new Libro();</a:t>
            </a:r>
          </a:p>
          <a:p>
            <a:r>
              <a:rPr lang="es-ES" sz="1400" dirty="0"/>
              <a:t>  …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int</a:t>
            </a:r>
            <a:r>
              <a:rPr lang="es-ES" sz="1400" dirty="0"/>
              <a:t> x = 1;</a:t>
            </a:r>
          </a:p>
          <a:p>
            <a:r>
              <a:rPr lang="es-ES" sz="1400" dirty="0"/>
              <a:t>  l1.hacerUno(x);</a:t>
            </a:r>
          </a:p>
          <a:p>
            <a:r>
              <a:rPr lang="es-ES" sz="1400" dirty="0"/>
              <a:t>  </a:t>
            </a:r>
            <a:r>
              <a:rPr lang="es-ES" sz="1400" dirty="0" err="1"/>
              <a:t>System.out.println</a:t>
            </a:r>
            <a:r>
              <a:rPr lang="es-ES" sz="1400" dirty="0"/>
              <a:t>(x);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139952" y="2994861"/>
            <a:ext cx="3290739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class</a:t>
            </a:r>
            <a:r>
              <a:rPr lang="es-ES" sz="1600" dirty="0"/>
              <a:t> Libro{</a:t>
            </a:r>
          </a:p>
          <a:p>
            <a:r>
              <a:rPr lang="es-ES" sz="1600" dirty="0"/>
              <a:t>      …</a:t>
            </a:r>
          </a:p>
          <a:p>
            <a:r>
              <a:rPr lang="es-ES" sz="1600" dirty="0"/>
              <a:t>    </a:t>
            </a:r>
            <a:r>
              <a:rPr lang="es-ES" sz="1600" dirty="0" err="1"/>
              <a:t>public</a:t>
            </a:r>
            <a:r>
              <a:rPr lang="es-ES" sz="1600" dirty="0"/>
              <a:t> </a:t>
            </a:r>
            <a:r>
              <a:rPr lang="es-ES" sz="1600" dirty="0" err="1"/>
              <a:t>void</a:t>
            </a:r>
            <a:r>
              <a:rPr lang="es-ES" sz="1600" dirty="0"/>
              <a:t> </a:t>
            </a:r>
            <a:r>
              <a:rPr lang="es-ES" sz="1600" dirty="0" err="1"/>
              <a:t>hacerUno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y){</a:t>
            </a:r>
          </a:p>
          <a:p>
            <a:r>
              <a:rPr lang="es-ES" sz="1600" dirty="0"/>
              <a:t>         y++;</a:t>
            </a:r>
          </a:p>
          <a:p>
            <a:r>
              <a:rPr lang="es-ES" sz="1600" dirty="0"/>
              <a:t>    }</a:t>
            </a:r>
          </a:p>
          <a:p>
            <a:r>
              <a:rPr lang="es-ES" sz="1600" dirty="0"/>
              <a:t>}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2483768" y="428019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483768" y="45906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1</a:t>
            </a:r>
            <a:endParaRPr lang="es-AR" dirty="0"/>
          </a:p>
        </p:txBody>
      </p:sp>
      <p:sp>
        <p:nvSpPr>
          <p:cNvPr id="10" name="3 Marcador de pie de página">
            <a:extLst>
              <a:ext uri="{FF2B5EF4-FFF2-40B4-BE49-F238E27FC236}">
                <a16:creationId xmlns:a16="http://schemas.microsoft.com/office/drawing/2014/main" id="{9E090AB5-333C-4E4B-9E27-B164962B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16588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Elipse"/>
          <p:cNvSpPr/>
          <p:nvPr/>
        </p:nvSpPr>
        <p:spPr>
          <a:xfrm>
            <a:off x="7033289" y="3807059"/>
            <a:ext cx="1440160" cy="12003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/>
          </a:p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7" name="6 Rectángulo"/>
          <p:cNvSpPr/>
          <p:nvPr/>
        </p:nvSpPr>
        <p:spPr>
          <a:xfrm>
            <a:off x="7407761" y="4083918"/>
            <a:ext cx="691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400" dirty="0"/>
              <a:t>"Java"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Declaración del comportamiento. Parámetros.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03598"/>
            <a:ext cx="9001000" cy="3657600"/>
          </a:xfrm>
        </p:spPr>
        <p:txBody>
          <a:bodyPr>
            <a:normAutofit/>
          </a:bodyPr>
          <a:lstStyle/>
          <a:p>
            <a:r>
              <a:rPr lang="es-ES" sz="2000" dirty="0"/>
              <a:t>Parámetros: únicamente pasaje por valor</a:t>
            </a:r>
          </a:p>
          <a:p>
            <a:pPr marL="548640" lvl="2" indent="0">
              <a:buNone/>
            </a:pPr>
            <a:endParaRPr lang="es-ES" sz="1600" i="1" dirty="0"/>
          </a:p>
          <a:p>
            <a:pPr marL="274320" lvl="1" indent="0">
              <a:buNone/>
            </a:pPr>
            <a:r>
              <a:rPr lang="es-ES" sz="1800" i="1" dirty="0"/>
              <a:t>b) Parámetro objeto:</a:t>
            </a:r>
          </a:p>
          <a:p>
            <a:pPr lvl="2"/>
            <a:r>
              <a:rPr lang="es-ES" sz="1600" b="1" dirty="0"/>
              <a:t>Parámetro formal </a:t>
            </a:r>
            <a:r>
              <a:rPr lang="es-ES" sz="1600" dirty="0"/>
              <a:t>recibe </a:t>
            </a:r>
            <a:r>
              <a:rPr lang="es-ES" sz="1600" b="1" dirty="0"/>
              <a:t>copia de la referencia </a:t>
            </a:r>
            <a:r>
              <a:rPr lang="es-ES" sz="1600" dirty="0"/>
              <a:t>del parámetro actual. </a:t>
            </a:r>
          </a:p>
          <a:p>
            <a:pPr lvl="2"/>
            <a:r>
              <a:rPr lang="es-ES" sz="1600" dirty="0">
                <a:solidFill>
                  <a:schemeClr val="tx2"/>
                </a:solidFill>
              </a:rPr>
              <a:t>Si se modifica el estado interno del objeto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formal, el cambio en el estado es visible en el </a:t>
            </a:r>
            <a:r>
              <a:rPr lang="es-ES" sz="1600" dirty="0" err="1">
                <a:solidFill>
                  <a:schemeClr val="tx2"/>
                </a:solidFill>
              </a:rPr>
              <a:t>parám</a:t>
            </a:r>
            <a:r>
              <a:rPr lang="es-ES" sz="1600" dirty="0">
                <a:solidFill>
                  <a:schemeClr val="tx2"/>
                </a:solidFill>
              </a:rPr>
              <a:t>. actual.</a:t>
            </a:r>
          </a:p>
          <a:p>
            <a:pPr marL="548640" lvl="2" indent="0">
              <a:buNone/>
            </a:pPr>
            <a:endParaRPr lang="es-ES" sz="1600" i="1" dirty="0">
              <a:solidFill>
                <a:schemeClr val="tx2"/>
              </a:solidFill>
            </a:endParaRPr>
          </a:p>
          <a:p>
            <a:pPr marL="548640" lvl="2" indent="0">
              <a:buNone/>
            </a:pPr>
            <a:endParaRPr lang="es-ES" sz="16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07504" y="3346995"/>
            <a:ext cx="2520280" cy="13849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sz="1200" b="1" u="sng" dirty="0" err="1"/>
              <a:t>Main</a:t>
            </a:r>
            <a:endParaRPr lang="es-ES" sz="1200" b="1" u="sng" dirty="0"/>
          </a:p>
          <a:p>
            <a:r>
              <a:rPr lang="es-ES" sz="1200" dirty="0"/>
              <a:t>  Libro l1 = new Libro();</a:t>
            </a:r>
          </a:p>
          <a:p>
            <a:r>
              <a:rPr lang="es-ES" sz="1200" dirty="0"/>
              <a:t>  Libro l2 = new Libro();</a:t>
            </a:r>
          </a:p>
          <a:p>
            <a:r>
              <a:rPr lang="es-ES" sz="1200" dirty="0"/>
              <a:t>  l2.setTitulo("Java");</a:t>
            </a:r>
          </a:p>
          <a:p>
            <a:r>
              <a:rPr lang="es-ES" sz="1200" dirty="0"/>
              <a:t>  …</a:t>
            </a:r>
          </a:p>
          <a:p>
            <a:r>
              <a:rPr lang="es-ES" sz="1200" dirty="0"/>
              <a:t>  l1.hacerDos(l2);</a:t>
            </a:r>
          </a:p>
          <a:p>
            <a:r>
              <a:rPr lang="es-ES" sz="1200" dirty="0"/>
              <a:t>  </a:t>
            </a:r>
            <a:r>
              <a:rPr lang="es-ES" sz="1200" dirty="0" err="1"/>
              <a:t>System.out.println</a:t>
            </a:r>
            <a:r>
              <a:rPr lang="es-ES" sz="1200" dirty="0"/>
              <a:t>(l2.getTitulo());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843808" y="3223300"/>
            <a:ext cx="244827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class</a:t>
            </a:r>
            <a:r>
              <a:rPr lang="es-ES" sz="1200" dirty="0"/>
              <a:t> Libro{</a:t>
            </a:r>
          </a:p>
          <a:p>
            <a:r>
              <a:rPr lang="es-ES" sz="1200" dirty="0"/>
              <a:t>      …</a:t>
            </a:r>
          </a:p>
          <a:p>
            <a:r>
              <a:rPr lang="es-ES" sz="1200" dirty="0"/>
              <a:t>    </a:t>
            </a:r>
            <a:r>
              <a:rPr lang="es-ES" sz="1200" dirty="0" err="1"/>
              <a:t>public</a:t>
            </a:r>
            <a:r>
              <a:rPr lang="es-ES" sz="1200" dirty="0"/>
              <a:t> </a:t>
            </a:r>
            <a:r>
              <a:rPr lang="es-ES" sz="1200" dirty="0" err="1"/>
              <a:t>void</a:t>
            </a:r>
            <a:r>
              <a:rPr lang="es-ES" sz="1200" dirty="0"/>
              <a:t> </a:t>
            </a:r>
            <a:r>
              <a:rPr lang="es-ES" sz="1200" dirty="0" err="1"/>
              <a:t>hacerDos</a:t>
            </a:r>
            <a:r>
              <a:rPr lang="es-ES" sz="1200" dirty="0"/>
              <a:t>(Libro l){</a:t>
            </a:r>
          </a:p>
          <a:p>
            <a:r>
              <a:rPr lang="es-ES" sz="1200" dirty="0"/>
              <a:t>         </a:t>
            </a:r>
            <a:r>
              <a:rPr lang="es-ES" sz="1200" dirty="0" err="1"/>
              <a:t>l.setTitulo</a:t>
            </a:r>
            <a:r>
              <a:rPr lang="es-ES" sz="1200" dirty="0"/>
              <a:t>("otro");</a:t>
            </a:r>
          </a:p>
          <a:p>
            <a:r>
              <a:rPr lang="es-ES" sz="1200" dirty="0"/>
              <a:t>     }</a:t>
            </a:r>
          </a:p>
          <a:p>
            <a:r>
              <a:rPr lang="es-ES" sz="1200" dirty="0"/>
              <a:t>}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6588224" y="36315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l2 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912793" y="3291161"/>
            <a:ext cx="2279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 (parámetro formal)</a:t>
            </a:r>
            <a:endParaRPr lang="es-AR" dirty="0"/>
          </a:p>
        </p:txBody>
      </p:sp>
      <p:cxnSp>
        <p:nvCxnSpPr>
          <p:cNvPr id="17" name="16 Conector recto de flecha"/>
          <p:cNvCxnSpPr>
            <a:stCxn id="14" idx="2"/>
          </p:cNvCxnSpPr>
          <p:nvPr/>
        </p:nvCxnSpPr>
        <p:spPr>
          <a:xfrm>
            <a:off x="6802385" y="4000875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7185689" y="3616737"/>
            <a:ext cx="230904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376175" y="4083918"/>
            <a:ext cx="754388" cy="29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"otro"</a:t>
            </a:r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5367814" y="306651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l1 </a:t>
            </a:r>
            <a:endParaRPr lang="es-AR" dirty="0"/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580112" y="3380390"/>
            <a:ext cx="115452" cy="199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5559768" y="3535582"/>
            <a:ext cx="720080" cy="60016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dirty="0"/>
              <a:t>….</a:t>
            </a:r>
            <a:endParaRPr lang="es-AR" sz="14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2430264" y="444285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¿Qué imprime?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502272" y="4758992"/>
            <a:ext cx="178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Imprime: "otro"</a:t>
            </a:r>
            <a:endParaRPr lang="es-AR" dirty="0"/>
          </a:p>
        </p:txBody>
      </p:sp>
      <p:sp>
        <p:nvSpPr>
          <p:cNvPr id="24" name="3 Marcador de pie de página">
            <a:extLst>
              <a:ext uri="{FF2B5EF4-FFF2-40B4-BE49-F238E27FC236}">
                <a16:creationId xmlns:a16="http://schemas.microsoft.com/office/drawing/2014/main" id="{D41E5E98-071B-4F6E-B8A3-E47508D3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13716"/>
            <a:ext cx="4114800" cy="246888"/>
          </a:xfrm>
        </p:spPr>
        <p:txBody>
          <a:bodyPr/>
          <a:lstStyle/>
          <a:p>
            <a:r>
              <a:rPr lang="es-ES" dirty="0"/>
              <a:t>Programación 2 - 2018 - Módulo POO</a:t>
            </a:r>
          </a:p>
        </p:txBody>
      </p:sp>
    </p:spTree>
    <p:extLst>
      <p:ext uri="{BB962C8B-B14F-4D97-AF65-F5344CB8AC3E}">
        <p14:creationId xmlns:p14="http://schemas.microsoft.com/office/powerpoint/2010/main" val="39437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8" grpId="0" animBg="1"/>
      <p:bldP spid="10" grpId="0" animBg="1"/>
      <p:bldP spid="14" grpId="0"/>
      <p:bldP spid="15" grpId="0"/>
      <p:bldP spid="15" grpId="1"/>
      <p:bldP spid="19" grpId="0" animBg="1"/>
      <p:bldP spid="16" grpId="0"/>
      <p:bldP spid="21" grpId="0" animBg="1"/>
      <p:bldP spid="22" grpId="0"/>
      <p:bldP spid="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1941</TotalTime>
  <Words>1403</Words>
  <Application>Microsoft Office PowerPoint</Application>
  <PresentationFormat>Presentación en pantalla (16:9)</PresentationFormat>
  <Paragraphs>274</Paragraphs>
  <Slides>13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Claridad</vt:lpstr>
      <vt:lpstr>Tema: POO utilizando java. Parte I</vt:lpstr>
      <vt:lpstr>Enunciado</vt:lpstr>
      <vt:lpstr>Definición de clases.</vt:lpstr>
      <vt:lpstr>Declaración del estado.</vt:lpstr>
      <vt:lpstr>Declaración del estado. Ejemplo. </vt:lpstr>
      <vt:lpstr>Declaración del comportamiento.</vt:lpstr>
      <vt:lpstr>Declaración del comportamiento. Parámetros.  </vt:lpstr>
      <vt:lpstr>Declaración del comportamiento. Parámetros. </vt:lpstr>
      <vt:lpstr>Declaración del comportamiento. Parámetros. </vt:lpstr>
      <vt:lpstr>Declaración del comportamiento. Parámetros. </vt:lpstr>
      <vt:lpstr>Definición de clases. Ejemplo </vt:lpstr>
      <vt:lpstr>Repaso. Instanciación (creación de objetos) </vt:lpstr>
      <vt:lpstr>Repaso. Envío de mensaje al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Tema: conceptos básicos de POO utilizando java</dc:title>
  <dc:creator>Victoria Sanz</dc:creator>
  <cp:lastModifiedBy>Silvana Lis Gallo</cp:lastModifiedBy>
  <cp:revision>425</cp:revision>
  <dcterms:created xsi:type="dcterms:W3CDTF">2015-05-21T14:00:56Z</dcterms:created>
  <dcterms:modified xsi:type="dcterms:W3CDTF">2018-09-12T03:09:48Z</dcterms:modified>
</cp:coreProperties>
</file>