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89EC8-B0E2-4ACC-8B52-4A9310A2E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1548C-D340-4C8C-9963-A2CD2234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BFD9B-80A4-48AC-8A0A-5DFCD08E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88097-53BD-4773-A0A6-8300023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E3510-0BCE-4840-AC36-84C3D048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695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F4758-3907-49E0-B6CD-90140AA7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AAF21C-FAFB-4123-BB18-5CD283C8B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B200F2-53B7-4639-B6A2-3CE55357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AD75B-6071-459A-8EE0-B2D63C7B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CD38-2AEA-4645-B225-D670AD22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38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F07ADB-2149-428A-AA69-B03CA1915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89503E-4E0B-4663-8396-0649BB708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09FC0-2DEE-4CCE-9A58-5B437DCD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EE4F2-A19C-47F3-90F0-73A5D6FD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431B1-E2C6-4E36-B9C1-796C4382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66288-D8B1-4F8E-AECD-DB2BEB38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B3C73-5C83-4BA9-A87B-60715650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02789-AD5F-4354-831C-99C61A97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D4940-5A43-4F27-804B-F524878E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3DF7B-B6DC-46A4-B6CD-F869A4BF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63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A6270-79BC-438E-8433-0EC3A06E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F40138-0789-4EFD-A5D8-F7A1DB03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CD3DE-2803-4DC5-8426-2A8A7A6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01A9D-A596-42E3-BBFA-2EBC6AD2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ED1D7-EB52-4E5D-A90B-A327E7A3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353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5F7F-717B-4448-B074-7A5813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CAE91-DB46-4CA2-8A13-04C19D8F1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B12135-89F7-4299-A452-9FA68039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CFF07C-18C7-4A91-A083-40A4AD23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FA49E-D890-43AC-B984-510BCDA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1CAC84-F30E-4BC4-929E-38BDC50E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146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87AEF-90D1-4C76-BB77-A9C52A9D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F6380-7C4A-4A28-9D23-33CB32AA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F03097-39CF-48AE-B10F-EA673431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5212C1-FA31-4315-A47B-72A694DB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B45B40-5097-49FD-A641-3134AF834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90515E-8C8B-41D1-952D-589E00AD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40AF83-1E47-40DA-ADAC-344154E9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5D2931-B0D3-480F-8710-B1A915FB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456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ACA12-152E-40C9-865E-63F9F8C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B60AF5-82F0-4BBC-840F-AE6C5B1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93A345-233C-4816-8412-E47087FB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711C5E-F118-4A18-9FDA-F853F6F4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521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E15114-46B8-4894-B198-B37C77D5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3A3E62-3F47-417E-8357-6B716E56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1473AC-480C-4B68-9C40-ED40A08A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68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2100B-BE5F-41D7-BF4C-CDCF5B41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02299-F0EA-43D3-A921-27C51D89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BE669F-31EA-458B-BBE1-EF0BCFE7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D328A-E98D-4BAB-8B6B-2CA5FB9E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F4E5E-3431-44BE-BD74-0A5F487D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AD1A8A-1C1A-47E9-B667-848E2FC2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6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085AA-2531-4CF7-BC57-AD999A99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41E3AB-F521-47C8-B3C0-0F490983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7B13D4-14C3-4210-90AE-68CB47A1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C57193-5AF5-437E-B7A5-BAD39A5D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7B3C70-8C7A-41C0-82AC-EC25577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14520-8FEE-413E-9444-285A0B00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9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C2D5F8-7D73-4A4D-B773-42A32162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22C3C-157A-4790-8439-B5FA2CAB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2EF71-CA85-4547-8087-0CDD770E6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C171-6BF5-42CB-A97E-E52DD961531C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8220F-8EC1-4867-9FAD-4E41CD392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C21F0-A51A-4360-950D-B7850F9BB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84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Vamos a solucionar el siguiente enunciado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3" y="861275"/>
            <a:ext cx="7466562" cy="558561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AR" sz="2000" dirty="0"/>
              <a:t>Implementar una subrutina que cuente el número de veces que un </a:t>
            </a:r>
            <a:r>
              <a:rPr lang="es-AR" sz="2000" dirty="0" err="1"/>
              <a:t>caracter</a:t>
            </a:r>
            <a:r>
              <a:rPr lang="es-AR" sz="2000" dirty="0"/>
              <a:t> enviado por valor vía registro, aparece dentro de una cadena de caracteres terminada en ‘$’ almacenada en la memoria principal. La cadena es enviada a la subrutina por referencia vía pila. El resultado de la subrutina (la cantidad de ocurrencias) debe guardarse en memoria mediante un parámetro vía registro.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Por ejemplo, si tenemos que el </a:t>
            </a:r>
            <a:r>
              <a:rPr lang="es-AR" sz="2000" dirty="0" err="1">
                <a:solidFill>
                  <a:schemeClr val="accent2">
                    <a:lumMod val="75000"/>
                  </a:schemeClr>
                </a:solidFill>
              </a:rPr>
              <a:t>caracter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 a buscar es ‘a’ y la cadena es “TP de Programación 2$” el valor retornado debe ser 2.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sz="2000" dirty="0"/>
              <a:t>Escribir un programa en </a:t>
            </a:r>
            <a:r>
              <a:rPr lang="es-AR" sz="2000" dirty="0" err="1"/>
              <a:t>Assembler</a:t>
            </a:r>
            <a:r>
              <a:rPr lang="es-AR" sz="2000" dirty="0"/>
              <a:t> que, utilizando la subrutina anterior, contabilice la cantidad de veces que aparecen las vocales minúsculas en una cadena y almacene los resultados en una tabla. </a:t>
            </a:r>
          </a:p>
          <a:p>
            <a:pPr marL="0" indent="0">
              <a:buNone/>
            </a:pPr>
            <a:endParaRPr lang="es-A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Por ejemplo, si tenemos la siguiente cadena: “Hola Mundo$”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los valores finales serán: 1, 0, 0, 2, 1</a:t>
            </a:r>
          </a:p>
        </p:txBody>
      </p:sp>
    </p:spTree>
    <p:extLst>
      <p:ext uri="{BB962C8B-B14F-4D97-AF65-F5344CB8AC3E}">
        <p14:creationId xmlns:p14="http://schemas.microsoft.com/office/powerpoint/2010/main" val="358223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2D041972-7EC8-4C30-B72E-C49C2FCE500E}"/>
              </a:ext>
            </a:extLst>
          </p:cNvPr>
          <p:cNvSpPr txBox="1"/>
          <p:nvPr/>
        </p:nvSpPr>
        <p:spPr>
          <a:xfrm>
            <a:off x="6077242" y="117693"/>
            <a:ext cx="6105378" cy="64633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sz="1800" dirty="0"/>
              <a:t>ORG 3000H ; RUTINA</a:t>
            </a:r>
          </a:p>
          <a:p>
            <a:pPr marL="0" indent="0">
              <a:buNone/>
            </a:pPr>
            <a:r>
              <a:rPr lang="es-AR" sz="1800" dirty="0"/>
              <a:t>CONCAR: PUSH BX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PUSH AX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PUSH DX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MOV BX, SP ; para acceder a la pila</a:t>
            </a:r>
          </a:p>
          <a:p>
            <a:pPr marL="0" indent="0">
              <a:buNone/>
            </a:pPr>
            <a:r>
              <a:rPr lang="es-AR" sz="1800" dirty="0"/>
              <a:t>ADD BX, 8 ; porque está el retorno en la pila y los </a:t>
            </a:r>
            <a:r>
              <a:rPr lang="es-AR" sz="1800" dirty="0" err="1"/>
              <a:t>push</a:t>
            </a:r>
            <a:r>
              <a:rPr lang="es-AR" sz="1800" dirty="0"/>
              <a:t> de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MOV BX, [BX] ; acceso al parámetro</a:t>
            </a:r>
          </a:p>
          <a:p>
            <a:pPr marL="0" indent="0">
              <a:buNone/>
            </a:pPr>
            <a:r>
              <a:rPr lang="es-AR" sz="1800" dirty="0"/>
              <a:t>MOV DH, 0 ; Inicializo el contador</a:t>
            </a:r>
          </a:p>
          <a:p>
            <a:pPr marL="0" indent="0">
              <a:buNone/>
            </a:pPr>
            <a:r>
              <a:rPr lang="es-AR" sz="1800" dirty="0"/>
              <a:t>BUCLE: MOV AL, [BX] ; traigo el </a:t>
            </a:r>
            <a:r>
              <a:rPr lang="es-AR" sz="1800" dirty="0" err="1"/>
              <a:t>caracter</a:t>
            </a:r>
            <a:r>
              <a:rPr lang="es-AR" sz="1800" dirty="0"/>
              <a:t> de la cadena</a:t>
            </a:r>
          </a:p>
          <a:p>
            <a:pPr marL="0" indent="0">
              <a:buNone/>
            </a:pPr>
            <a:r>
              <a:rPr lang="es-AR" sz="1800" dirty="0"/>
              <a:t>CMP AL, 24h ; veo si termina la cadena</a:t>
            </a:r>
          </a:p>
          <a:p>
            <a:pPr marL="0" indent="0">
              <a:buNone/>
            </a:pPr>
            <a:r>
              <a:rPr lang="es-AR" sz="1800" dirty="0"/>
              <a:t>JZ GUARDAR ; termino de contar y me voy de la rutina</a:t>
            </a:r>
          </a:p>
          <a:p>
            <a:pPr marL="0" indent="0">
              <a:buNone/>
            </a:pPr>
            <a:r>
              <a:rPr lang="es-AR" sz="1800" dirty="0"/>
              <a:t>CMP AL, AH ; comparo con la vocal</a:t>
            </a:r>
          </a:p>
          <a:p>
            <a:pPr marL="0" indent="0">
              <a:buNone/>
            </a:pPr>
            <a:r>
              <a:rPr lang="es-AR" sz="1800" dirty="0"/>
              <a:t>JNZ NO_CONTAR ; si no es igual no cuento</a:t>
            </a:r>
          </a:p>
          <a:p>
            <a:pPr marL="0" indent="0">
              <a:buNone/>
            </a:pPr>
            <a:r>
              <a:rPr lang="es-AR" sz="1800" dirty="0"/>
              <a:t>INC DH ; si es igual cuento</a:t>
            </a:r>
          </a:p>
          <a:p>
            <a:pPr marL="0" indent="0">
              <a:buNone/>
            </a:pPr>
            <a:r>
              <a:rPr lang="es-AR" sz="1800" dirty="0"/>
              <a:t>NO_CONTAR: INC BX ; avanzo en la cadena</a:t>
            </a:r>
          </a:p>
          <a:p>
            <a:pPr marL="0" indent="0">
              <a:buNone/>
            </a:pPr>
            <a:r>
              <a:rPr lang="es-AR" sz="1800" dirty="0"/>
              <a:t>JMP BUCLE ; itero</a:t>
            </a:r>
          </a:p>
          <a:p>
            <a:pPr marL="0" indent="0">
              <a:buNone/>
            </a:pPr>
            <a:r>
              <a:rPr lang="es-AR" sz="1800" dirty="0"/>
              <a:t>GUARDAR: MOV AL, DH ; guardo el contador en AX</a:t>
            </a:r>
          </a:p>
          <a:p>
            <a:pPr marL="0" indent="0">
              <a:buNone/>
            </a:pPr>
            <a:r>
              <a:rPr lang="es-AR" sz="1800" dirty="0"/>
              <a:t>POP DX; para traer la dirección de guardado</a:t>
            </a:r>
          </a:p>
          <a:p>
            <a:pPr marL="0" indent="0">
              <a:buNone/>
            </a:pPr>
            <a:r>
              <a:rPr lang="es-AR" sz="1800" dirty="0"/>
              <a:t>MOV BX, DX ; para </a:t>
            </a:r>
            <a:r>
              <a:rPr lang="es-AR" sz="1800" dirty="0" err="1"/>
              <a:t>dir.</a:t>
            </a:r>
            <a:r>
              <a:rPr lang="es-AR" sz="1800" dirty="0"/>
              <a:t> indirecto</a:t>
            </a:r>
          </a:p>
          <a:p>
            <a:pPr marL="0" indent="0">
              <a:buNone/>
            </a:pPr>
            <a:r>
              <a:rPr lang="es-AR" sz="1800" dirty="0"/>
              <a:t>MOV [BX], AL ; guardo el resultado</a:t>
            </a:r>
          </a:p>
          <a:p>
            <a:pPr marL="0" indent="0">
              <a:buNone/>
            </a:pPr>
            <a:r>
              <a:rPr lang="es-AR" sz="1800" dirty="0"/>
              <a:t>POP AX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POP BX;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RET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5B090-5946-4C3D-B650-A002FE6D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" y="365126"/>
            <a:ext cx="2954216" cy="493004"/>
          </a:xfrm>
        </p:spPr>
        <p:txBody>
          <a:bodyPr>
            <a:normAutofit fontScale="90000"/>
          </a:bodyPr>
          <a:lstStyle/>
          <a:p>
            <a:r>
              <a:rPr lang="es-AR" dirty="0"/>
              <a:t>Solución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8511F-9E25-4AC8-96A0-3F23949A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060" y="119576"/>
            <a:ext cx="2954216" cy="14771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AR" sz="1800" dirty="0"/>
              <a:t>ORG 1000H ; DATOS</a:t>
            </a:r>
          </a:p>
          <a:p>
            <a:pPr marL="0" indent="0">
              <a:buNone/>
            </a:pPr>
            <a:r>
              <a:rPr lang="es-AR" sz="1800" dirty="0"/>
              <a:t>VOC DB </a:t>
            </a:r>
            <a:r>
              <a:rPr lang="pt-BR" sz="1800" dirty="0"/>
              <a:t>61h,65h,69h,6Fh,75h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CAD DB "Hola Mundo$"</a:t>
            </a:r>
          </a:p>
          <a:p>
            <a:pPr marL="0" indent="0">
              <a:buNone/>
            </a:pPr>
            <a:r>
              <a:rPr lang="es-AR" sz="1800" dirty="0"/>
              <a:t>RES DB 0,0,0,0,0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BFB22C-3CC2-490F-9B74-8F2911F44917}"/>
              </a:ext>
            </a:extLst>
          </p:cNvPr>
          <p:cNvSpPr txBox="1"/>
          <p:nvPr/>
        </p:nvSpPr>
        <p:spPr>
          <a:xfrm>
            <a:off x="367223" y="1772529"/>
            <a:ext cx="5518053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sz="1800" dirty="0"/>
              <a:t>ORG 2000H ; PROGRAMA</a:t>
            </a:r>
          </a:p>
          <a:p>
            <a:pPr marL="0" indent="0">
              <a:buNone/>
            </a:pPr>
            <a:r>
              <a:rPr lang="es-AR" sz="1800" dirty="0"/>
              <a:t>MOV CX, OFFSET CAD ; inicio de la cadena</a:t>
            </a:r>
          </a:p>
          <a:p>
            <a:pPr marL="0" indent="0">
              <a:buNone/>
            </a:pPr>
            <a:r>
              <a:rPr lang="es-AR" sz="1800" dirty="0"/>
              <a:t>MOV BX, OFFSET VOC ; inicio de las vocales</a:t>
            </a:r>
          </a:p>
          <a:p>
            <a:pPr marL="0" indent="0">
              <a:buNone/>
            </a:pPr>
            <a:r>
              <a:rPr lang="es-AR" sz="1800" dirty="0"/>
              <a:t>MOV DX, OFFSET RES ; inicio de la tabla de resultado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r>
              <a:rPr lang="es-AR" sz="1800" dirty="0"/>
              <a:t>ITERA: CMP BX, CX ; llegué al final de VOC?</a:t>
            </a:r>
          </a:p>
          <a:p>
            <a:pPr marL="0" indent="0">
              <a:buNone/>
            </a:pPr>
            <a:r>
              <a:rPr lang="es-AR" sz="1800" dirty="0"/>
              <a:t>JZ FIN</a:t>
            </a:r>
          </a:p>
          <a:p>
            <a:pPr marL="0" indent="0">
              <a:buNone/>
            </a:pPr>
            <a:r>
              <a:rPr lang="es-AR" sz="1800" dirty="0"/>
              <a:t>MOV AH, [BX] ; traigo la vocal a AH</a:t>
            </a:r>
          </a:p>
          <a:p>
            <a:pPr marL="0" indent="0">
              <a:buNone/>
            </a:pPr>
            <a:r>
              <a:rPr lang="es-AR" sz="1800" dirty="0"/>
              <a:t>PUSH CX ; apilo la </a:t>
            </a:r>
            <a:r>
              <a:rPr lang="es-AR" sz="1800" dirty="0" err="1"/>
              <a:t>dir.</a:t>
            </a:r>
            <a:r>
              <a:rPr lang="es-AR" sz="1800" dirty="0"/>
              <a:t> de la cadena         </a:t>
            </a:r>
          </a:p>
          <a:p>
            <a:pPr marL="0" indent="0">
              <a:buNone/>
            </a:pPr>
            <a:r>
              <a:rPr lang="es-AR" sz="1800" dirty="0"/>
              <a:t>CALL CONCAR</a:t>
            </a:r>
          </a:p>
          <a:p>
            <a:pPr marL="0" indent="0">
              <a:buNone/>
            </a:pPr>
            <a:r>
              <a:rPr lang="es-AR" sz="1800" dirty="0"/>
              <a:t>POP CX; no olvidar para dejar la pila sin parámetros</a:t>
            </a:r>
          </a:p>
          <a:p>
            <a:pPr marL="0" indent="0">
              <a:buNone/>
            </a:pPr>
            <a:r>
              <a:rPr lang="es-AR" sz="1800" dirty="0"/>
              <a:t>INC BX; avanzo en las vocales</a:t>
            </a:r>
          </a:p>
          <a:p>
            <a:pPr marL="0" indent="0">
              <a:buNone/>
            </a:pPr>
            <a:r>
              <a:rPr lang="es-AR" sz="1800" dirty="0"/>
              <a:t>INC DX; avanzo en los resultados</a:t>
            </a:r>
          </a:p>
          <a:p>
            <a:pPr marL="0" indent="0">
              <a:buNone/>
            </a:pPr>
            <a:r>
              <a:rPr lang="es-AR" sz="1800" dirty="0"/>
              <a:t>JMP ITERA</a:t>
            </a:r>
          </a:p>
          <a:p>
            <a:pPr marL="0" indent="0">
              <a:buNone/>
            </a:pPr>
            <a:r>
              <a:rPr lang="es-AR" sz="1800" dirty="0"/>
              <a:t>FIN: HLT</a:t>
            </a:r>
          </a:p>
          <a:p>
            <a:pPr marL="0" indent="0">
              <a:buNone/>
            </a:pPr>
            <a:r>
              <a:rPr lang="es-AR" sz="1800" dirty="0"/>
              <a:t>END</a:t>
            </a:r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7EAE6F6E-BB38-42FA-B751-B584ED24EA76}"/>
              </a:ext>
            </a:extLst>
          </p:cNvPr>
          <p:cNvSpPr/>
          <p:nvPr/>
        </p:nvSpPr>
        <p:spPr>
          <a:xfrm>
            <a:off x="1593461" y="675250"/>
            <a:ext cx="3812343" cy="1674055"/>
          </a:xfrm>
          <a:prstGeom prst="wedgeEllipseCallout">
            <a:avLst>
              <a:gd name="adj1" fmla="val 70350"/>
              <a:gd name="adj2" fmla="val -3180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Apilo los registros que uso dentro de la rutina para que no pierdan su valor en el programa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543A0A95-7BB3-4D9B-974B-1D6B4123231E}"/>
              </a:ext>
            </a:extLst>
          </p:cNvPr>
          <p:cNvSpPr/>
          <p:nvPr/>
        </p:nvSpPr>
        <p:spPr>
          <a:xfrm>
            <a:off x="3348111" y="2511083"/>
            <a:ext cx="2537165" cy="1523604"/>
          </a:xfrm>
          <a:prstGeom prst="wedgeEllipseCallout">
            <a:avLst>
              <a:gd name="adj1" fmla="val 62015"/>
              <a:gd name="adj2" fmla="val -1050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Atención! Este valor cambia por los </a:t>
            </a:r>
            <a:r>
              <a:rPr lang="es-AR" dirty="0" err="1">
                <a:solidFill>
                  <a:schemeClr val="tx1"/>
                </a:solidFill>
              </a:rPr>
              <a:t>PUSHs</a:t>
            </a:r>
            <a:r>
              <a:rPr lang="es-AR" dirty="0">
                <a:solidFill>
                  <a:schemeClr val="tx1"/>
                </a:solidFill>
              </a:rPr>
              <a:t> de </a:t>
            </a:r>
            <a:r>
              <a:rPr lang="es-AR" dirty="0" err="1">
                <a:solidFill>
                  <a:schemeClr val="tx1"/>
                </a:solidFill>
              </a:rPr>
              <a:t>reuso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C69056B6-5720-4F0E-BB5B-848C10875AC5}"/>
              </a:ext>
            </a:extLst>
          </p:cNvPr>
          <p:cNvSpPr/>
          <p:nvPr/>
        </p:nvSpPr>
        <p:spPr>
          <a:xfrm>
            <a:off x="8386692" y="1962443"/>
            <a:ext cx="2110154" cy="1097279"/>
          </a:xfrm>
          <a:prstGeom prst="wedgeEllipseCallout">
            <a:avLst>
              <a:gd name="adj1" fmla="val -97826"/>
              <a:gd name="adj2" fmla="val 2403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Valor en Hexa del fin de secuencia $</a:t>
            </a:r>
          </a:p>
        </p:txBody>
      </p:sp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9D4E1B05-80D9-4B75-800B-E4462B6C75A5}"/>
              </a:ext>
            </a:extLst>
          </p:cNvPr>
          <p:cNvSpPr/>
          <p:nvPr/>
        </p:nvSpPr>
        <p:spPr>
          <a:xfrm>
            <a:off x="9847384" y="4904472"/>
            <a:ext cx="2293032" cy="1557287"/>
          </a:xfrm>
          <a:prstGeom prst="wedgeEllipseCallout">
            <a:avLst>
              <a:gd name="adj1" fmla="val -113419"/>
              <a:gd name="adj2" fmla="val -5838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Copio en AX para no perder el valor con el POP DX</a:t>
            </a:r>
          </a:p>
        </p:txBody>
      </p:sp>
      <p:sp>
        <p:nvSpPr>
          <p:cNvPr id="12" name="Bocadillo: ovalado 11">
            <a:extLst>
              <a:ext uri="{FF2B5EF4-FFF2-40B4-BE49-F238E27FC236}">
                <a16:creationId xmlns:a16="http://schemas.microsoft.com/office/drawing/2014/main" id="{7402AF4E-6865-423F-BEF2-B9D6DF0A1D78}"/>
              </a:ext>
            </a:extLst>
          </p:cNvPr>
          <p:cNvSpPr/>
          <p:nvPr/>
        </p:nvSpPr>
        <p:spPr>
          <a:xfrm>
            <a:off x="3139585" y="5205441"/>
            <a:ext cx="2537165" cy="1523604"/>
          </a:xfrm>
          <a:prstGeom prst="wedgeEllipseCallout">
            <a:avLst>
              <a:gd name="adj1" fmla="val 69778"/>
              <a:gd name="adj2" fmla="val -1823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Atención! No olvidar </a:t>
            </a:r>
            <a:r>
              <a:rPr lang="es-AR" dirty="0" err="1">
                <a:solidFill>
                  <a:schemeClr val="tx1"/>
                </a:solidFill>
              </a:rPr>
              <a:t>desapilar</a:t>
            </a:r>
            <a:r>
              <a:rPr lang="es-AR" dirty="0">
                <a:solidFill>
                  <a:schemeClr val="tx1"/>
                </a:solidFill>
              </a:rPr>
              <a:t> lo apilado en el inicio de la rutina</a:t>
            </a:r>
          </a:p>
        </p:txBody>
      </p:sp>
    </p:spTree>
    <p:extLst>
      <p:ext uri="{BB962C8B-B14F-4D97-AF65-F5344CB8AC3E}">
        <p14:creationId xmlns:p14="http://schemas.microsoft.com/office/powerpoint/2010/main" val="264402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Ítems a tener en cuenta para la solución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Subrutina</a:t>
            </a:r>
          </a:p>
          <a:p>
            <a:pPr marL="514350" indent="-514350">
              <a:buAutoNum type="arabicParenR"/>
            </a:pPr>
            <a:r>
              <a:rPr lang="es-AR" dirty="0"/>
              <a:t>Pasaje de parámetros</a:t>
            </a:r>
          </a:p>
          <a:p>
            <a:pPr marL="514350" indent="-514350">
              <a:buAutoNum type="arabicParenR"/>
            </a:pPr>
            <a:r>
              <a:rPr lang="es-AR" dirty="0"/>
              <a:t>¿Qué hace?</a:t>
            </a:r>
          </a:p>
          <a:p>
            <a:pPr marL="514350" indent="-514350">
              <a:buAutoNum type="arabicParenR"/>
            </a:pPr>
            <a:r>
              <a:rPr lang="es-AR" dirty="0"/>
              <a:t>Vuelta al programa </a:t>
            </a:r>
          </a:p>
          <a:p>
            <a:pPr marL="514350" indent="-514350">
              <a:buAutoNum type="arabicParenR"/>
            </a:pPr>
            <a:r>
              <a:rPr lang="es-AR" dirty="0"/>
              <a:t>Reutilización del módulo</a:t>
            </a:r>
          </a:p>
          <a:p>
            <a:pPr marL="514350" indent="-514350">
              <a:buAutoNum type="arabicParenR"/>
            </a:pPr>
            <a:endParaRPr lang="es-AR" dirty="0"/>
          </a:p>
          <a:p>
            <a:pPr marL="0" indent="0">
              <a:buNone/>
            </a:pPr>
            <a:r>
              <a:rPr lang="es-AR" dirty="0"/>
              <a:t>Programa</a:t>
            </a:r>
          </a:p>
          <a:p>
            <a:pPr marL="514350" indent="-514350">
              <a:buAutoNum type="arabicParenR"/>
            </a:pPr>
            <a:r>
              <a:rPr lang="es-AR" dirty="0"/>
              <a:t>Envío de parámetros</a:t>
            </a:r>
          </a:p>
          <a:p>
            <a:pPr marL="514350" indent="-514350">
              <a:buAutoNum type="arabicParenR"/>
            </a:pPr>
            <a:r>
              <a:rPr lang="es-AR" dirty="0"/>
              <a:t>¿Qué hace?  </a:t>
            </a:r>
          </a:p>
          <a:p>
            <a:pPr marL="514350" indent="-514350">
              <a:buAutoNum type="arabicParenR"/>
            </a:pPr>
            <a:r>
              <a:rPr lang="es-AR" dirty="0"/>
              <a:t>Llamado a la subrutina</a:t>
            </a:r>
          </a:p>
          <a:p>
            <a:pPr marL="514350" indent="-514350">
              <a:buAutoNum type="arabicParenR"/>
            </a:pPr>
            <a:r>
              <a:rPr lang="es-AR" dirty="0"/>
              <a:t>Adicionales</a:t>
            </a:r>
          </a:p>
        </p:txBody>
      </p:sp>
    </p:spTree>
    <p:extLst>
      <p:ext uri="{BB962C8B-B14F-4D97-AF65-F5344CB8AC3E}">
        <p14:creationId xmlns:p14="http://schemas.microsoft.com/office/powerpoint/2010/main" val="41126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Ítems a tener en cuenta para la solución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987" y="1153572"/>
            <a:ext cx="7355486" cy="408343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AR" sz="2000" dirty="0"/>
              <a:t>Subrutina</a:t>
            </a:r>
          </a:p>
          <a:p>
            <a:pPr marL="514350" indent="-514350">
              <a:buAutoNum type="arabicParenR"/>
            </a:pPr>
            <a:r>
              <a:rPr lang="es-AR" sz="2000" dirty="0"/>
              <a:t>Pasaje de parámetros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Se reciben 2 parámetros para la subrutina</a:t>
            </a:r>
          </a:p>
          <a:p>
            <a:pPr algn="just"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El </a:t>
            </a:r>
            <a:r>
              <a:rPr lang="es-AR" sz="2000" dirty="0" err="1">
                <a:solidFill>
                  <a:schemeClr val="accent2">
                    <a:lumMod val="75000"/>
                  </a:schemeClr>
                </a:solidFill>
              </a:rPr>
              <a:t>caracter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 por valor, una copia de la variable del programa. Usemos por ejemplo 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AH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 para recibirlo.</a:t>
            </a:r>
          </a:p>
          <a:p>
            <a:pPr algn="just"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El comienzo de la cadena por referencia, una dirección de memoria donde comenzar a recorrer la secuencia de caracteres. Recibamos en 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BX.</a:t>
            </a:r>
          </a:p>
          <a:p>
            <a:pPr algn="just"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El resultado se guarda en memoria, pero debemos recibir en qué posición. Usemos para recibirla 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DX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s-AR" sz="2000" dirty="0"/>
          </a:p>
          <a:p>
            <a:pPr marL="0" indent="0">
              <a:buNone/>
            </a:pPr>
            <a:r>
              <a:rPr lang="es-AR" sz="2000" dirty="0"/>
              <a:t>Programa</a:t>
            </a:r>
          </a:p>
          <a:p>
            <a:pPr marL="514350" indent="-514350">
              <a:buAutoNum type="arabicParenR"/>
            </a:pPr>
            <a:r>
              <a:rPr lang="es-AR" sz="2000" dirty="0"/>
              <a:t>Envío de parámetros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Vamos a necesitar que nos envíen desde el programa </a:t>
            </a:r>
          </a:p>
          <a:p>
            <a:pPr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Una copia de una variable en un registro (la vocal). El registro será 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AH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Un OFFSET por la pila (de la cadena).</a:t>
            </a:r>
          </a:p>
          <a:p>
            <a:pPr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Un OFFSET por registro (del resultado).</a:t>
            </a:r>
          </a:p>
        </p:txBody>
      </p:sp>
    </p:spTree>
    <p:extLst>
      <p:ext uri="{BB962C8B-B14F-4D97-AF65-F5344CB8AC3E}">
        <p14:creationId xmlns:p14="http://schemas.microsoft.com/office/powerpoint/2010/main" val="126970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Ítems a tener en cuenta para la solución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865" y="407966"/>
            <a:ext cx="8212297" cy="66821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AR" sz="2000" dirty="0"/>
              <a:t>Subrutina</a:t>
            </a:r>
          </a:p>
          <a:p>
            <a:pPr marL="514350" indent="-514350">
              <a:buAutoNum type="arabicParenR"/>
            </a:pPr>
            <a:r>
              <a:rPr lang="es-AR" sz="2000" dirty="0"/>
              <a:t>Pasaje de parámetros</a:t>
            </a:r>
          </a:p>
          <a:p>
            <a:pPr algn="just"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Para el </a:t>
            </a:r>
            <a:r>
              <a:rPr lang="es-AR" sz="2000" dirty="0" err="1">
                <a:solidFill>
                  <a:schemeClr val="accent2">
                    <a:lumMod val="75000"/>
                  </a:schemeClr>
                </a:solidFill>
              </a:rPr>
              <a:t>caracter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 por valor debemos utilizar el valor que venga en el    registro AH.</a:t>
            </a:r>
          </a:p>
          <a:p>
            <a:pPr algn="just"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Para recibir en 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BX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 el valor de la dirección debemos sacarlo de la pila, salvando el 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SP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 y accediendo para copiar dicho valor.</a:t>
            </a:r>
          </a:p>
          <a:p>
            <a:pPr marL="457200" lvl="1" indent="0" algn="just">
              <a:buNone/>
            </a:pPr>
            <a:r>
              <a:rPr lang="es-AR" sz="1600" dirty="0">
                <a:solidFill>
                  <a:schemeClr val="accent2">
                    <a:lumMod val="75000"/>
                  </a:schemeClr>
                </a:solidFill>
              </a:rPr>
              <a:t>MOV BX, SP</a:t>
            </a:r>
          </a:p>
          <a:p>
            <a:pPr marL="457200" lvl="1" indent="0" algn="just">
              <a:buNone/>
            </a:pPr>
            <a:r>
              <a:rPr lang="es-AR" sz="1600" dirty="0">
                <a:solidFill>
                  <a:schemeClr val="accent2">
                    <a:lumMod val="75000"/>
                  </a:schemeClr>
                </a:solidFill>
              </a:rPr>
              <a:t>ADD BX, 2 ; porque está el retorno en la pila</a:t>
            </a:r>
          </a:p>
          <a:p>
            <a:pPr marL="457200" lvl="1" indent="0" algn="just">
              <a:buNone/>
            </a:pPr>
            <a:r>
              <a:rPr lang="es-AR" sz="1600" dirty="0">
                <a:solidFill>
                  <a:schemeClr val="accent2">
                    <a:lumMod val="75000"/>
                  </a:schemeClr>
                </a:solidFill>
              </a:rPr>
              <a:t>MOV BX, [BX] me traigo la dirección del parámetro</a:t>
            </a:r>
          </a:p>
          <a:p>
            <a:pPr marL="0" indent="0" algn="just">
              <a:buNone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-  Para el guardado debemos utilizar el valor que venga en el registro DX.</a:t>
            </a:r>
            <a:endParaRPr lang="es-AR" sz="700" dirty="0"/>
          </a:p>
          <a:p>
            <a:pPr marL="0" indent="0">
              <a:buNone/>
            </a:pPr>
            <a:r>
              <a:rPr lang="es-AR" sz="2000" dirty="0"/>
              <a:t>Programa</a:t>
            </a:r>
          </a:p>
          <a:p>
            <a:pPr marL="514350" indent="-514350">
              <a:buAutoNum type="arabicParenR"/>
            </a:pPr>
            <a:r>
              <a:rPr lang="es-AR" sz="2000" dirty="0"/>
              <a:t>Envío de parámetros</a:t>
            </a:r>
            <a:endParaRPr lang="es-AR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Tendremos que recorrer las vocales y tomar de a una para enviarlas en </a:t>
            </a: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</a:rPr>
              <a:t>AH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BX, OFFSET VOC ; variable con las vocales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AH, [BX] ; traigo el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AH</a:t>
            </a:r>
          </a:p>
          <a:p>
            <a:pPr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Siempre enviaremos el inicio de la cadena por la pila. </a:t>
            </a:r>
          </a:p>
          <a:p>
            <a:pPr marL="457200" lvl="1" indent="0">
              <a:buNone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CX, OFFSET CAD ; variable con la cadena</a:t>
            </a:r>
          </a:p>
          <a:p>
            <a:pPr marL="457200" lvl="1" indent="0">
              <a:buNone/>
            </a:pPr>
            <a:r>
              <a:rPr lang="es-AR" sz="160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PUSH CX</a:t>
            </a:r>
            <a:endParaRPr lang="es-AR" sz="1600" dirty="0">
              <a:solidFill>
                <a:schemeClr val="accent2">
                  <a:lumMod val="75000"/>
                </a:schemeClr>
              </a:solidFill>
              <a:latin typeface="Calibri" panose="020F0502020204030204"/>
            </a:endParaRPr>
          </a:p>
          <a:p>
            <a:pPr>
              <a:buFontTx/>
              <a:buChar char="-"/>
            </a:pPr>
            <a:r>
              <a:rPr lang="es-AR" sz="2000" dirty="0">
                <a:solidFill>
                  <a:schemeClr val="accent2">
                    <a:lumMod val="75000"/>
                  </a:schemeClr>
                </a:solidFill>
              </a:rPr>
              <a:t>Enviaremos el OFFSET de resultado en DX. Luego lo incrementaremos.</a:t>
            </a:r>
          </a:p>
          <a:p>
            <a:pPr marL="457200" lvl="1" indent="0">
              <a:buNone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DX, OFFSET RES </a:t>
            </a:r>
            <a:endParaRPr lang="es-AR" sz="1600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  <a:p>
            <a:pPr marL="457200" lvl="1" indent="0">
              <a:buNone/>
            </a:pPr>
            <a:endParaRPr lang="es-AR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314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Ítems a tener en cuenta para la solución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13594"/>
            <a:ext cx="6764643" cy="6858000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/>
              <a:t>Subrutina</a:t>
            </a:r>
          </a:p>
          <a:p>
            <a:pPr marL="514350" indent="-514350">
              <a:buFont typeface="+mj-lt"/>
              <a:buAutoNum type="arabicParenR" startAt="2"/>
            </a:pPr>
            <a:r>
              <a:rPr lang="es-AR" dirty="0"/>
              <a:t>¿Qué hace?</a:t>
            </a:r>
          </a:p>
          <a:p>
            <a:pPr marL="0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Debe recorrer la cadena y contar las veces que aparece el carácter. Tendremos que iterar en la cadena y contar en un registro contador.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                        MOV DX, 0 ; Inicializo el contador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BUCLE:            MOV AL, [BX] ; traigo el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caracter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de la cadena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	                CMP AL, 24h ; veo si termina la cadena con $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	                JZ FIN ; termino de contar y me voy de la rutina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                        CMP AL, AH ; comparo con la vocal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                        JNZ NO_CONTAR ; si no es igual no cuento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                        ADD DX, 1 ; si es igual cuento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NO_CONTAR: INC BX ; avanzo en la cadena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                        JMP BUCLE ; itero</a:t>
            </a: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Programa</a:t>
            </a:r>
          </a:p>
          <a:p>
            <a:pPr marL="514350" indent="-514350">
              <a:buFont typeface="+mj-lt"/>
              <a:buAutoNum type="arabicParenR" startAt="2"/>
            </a:pPr>
            <a:r>
              <a:rPr lang="es-AR" dirty="0"/>
              <a:t>¿Qué hace?  </a:t>
            </a:r>
          </a:p>
          <a:p>
            <a:pPr marL="0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Debe recorrer las vocales y llamar a la rutina con cada una de ellas. Tendremos que iterar con BX en las vocales y guardar el resultado de la rutina en una tabla. </a:t>
            </a:r>
          </a:p>
          <a:p>
            <a:pPr marL="457200" lvl="1" indent="0">
              <a:buNone/>
            </a:pPr>
            <a:r>
              <a:rPr lang="es-AR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ITERA</a:t>
            </a: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CMP BX, CX; comparo el inicio de las vocales con su final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JZ SALIR ; salgo del bucle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… ; paso los parámetros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CALL CONCAR ; llamo a la subrutina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INC BX; avanzo en las vocales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JMP ITERA ; itero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576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Ítems a tener en cuenta para la solución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019055" cy="558561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/>
              <a:t>Subrutina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s-AR" dirty="0"/>
              <a:t>Vuelta al programa</a:t>
            </a:r>
          </a:p>
          <a:p>
            <a:pPr marL="0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Debemos tener en cuenta si devolvemos un resultado y cómo volvemos al programa. La cantidad de ocurrencias quedó en DX. Debemos guardar dicho valor en memoria y volver al programa con RET.</a:t>
            </a:r>
          </a:p>
          <a:p>
            <a:pPr marL="514350" indent="-514350">
              <a:buAutoNum type="arabicParenR" startAt="3"/>
            </a:pPr>
            <a:endParaRPr lang="es-AR" dirty="0"/>
          </a:p>
          <a:p>
            <a:pPr marL="0" indent="0">
              <a:buNone/>
            </a:pPr>
            <a:r>
              <a:rPr lang="es-AR" dirty="0"/>
              <a:t>Programa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s-AR" dirty="0"/>
              <a:t>Llamado a la subrutina</a:t>
            </a:r>
          </a:p>
          <a:p>
            <a:pPr marL="0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El llamado a la subrutina involucra el envío de parámetros y el CALL a la rutina CONCAR, debemos tener en cuenta el estado de la pila para la vuelta del llamado.</a:t>
            </a:r>
          </a:p>
          <a:p>
            <a:pPr marL="457200" lvl="1" indent="0">
              <a:buNone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 AH, [BX] ; parámetro 1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PUSH CX ; parámetro 2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CALL CONCAR</a:t>
            </a:r>
          </a:p>
          <a:p>
            <a:pPr marL="457200" lvl="1" indent="0"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POP CX; no olvidar para dejar la pila sin parámetros!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1CB3FB5-BA9B-44A4-98B5-AE52C49A6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98527"/>
              </p:ext>
            </p:extLst>
          </p:nvPr>
        </p:nvGraphicFramePr>
        <p:xfrm>
          <a:off x="10296235" y="1690334"/>
          <a:ext cx="169423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234">
                  <a:extLst>
                    <a:ext uri="{9D8B030D-6E8A-4147-A177-3AD203B41FA5}">
                      <a16:colId xmlns:a16="http://schemas.microsoft.com/office/drawing/2014/main" val="3636014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8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9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6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OFFSET en 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6742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F0B907C-681C-4EB5-AF5C-6516C6A9B787}"/>
              </a:ext>
            </a:extLst>
          </p:cNvPr>
          <p:cNvSpPr txBox="1"/>
          <p:nvPr/>
        </p:nvSpPr>
        <p:spPr>
          <a:xfrm>
            <a:off x="10223869" y="3544534"/>
            <a:ext cx="176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Pila durante la ejecución de CONCAR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ADD5AF-05FB-4949-BB2C-627DC693B922}"/>
              </a:ext>
            </a:extLst>
          </p:cNvPr>
          <p:cNvCxnSpPr>
            <a:cxnSpLocks/>
          </p:cNvCxnSpPr>
          <p:nvPr/>
        </p:nvCxnSpPr>
        <p:spPr>
          <a:xfrm>
            <a:off x="9762978" y="2926080"/>
            <a:ext cx="46089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785E6DA-927D-44B5-BD75-6CE8A02F9F45}"/>
              </a:ext>
            </a:extLst>
          </p:cNvPr>
          <p:cNvSpPr txBox="1"/>
          <p:nvPr/>
        </p:nvSpPr>
        <p:spPr>
          <a:xfrm>
            <a:off x="9352019" y="2741414"/>
            <a:ext cx="62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343037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Ítems a tener en cuenta para la solución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2400" dirty="0"/>
              <a:t>Subrutina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s-AR" sz="2400" dirty="0"/>
              <a:t>Reutilización del módulo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75000"/>
                  </a:schemeClr>
                </a:solidFill>
              </a:rPr>
              <a:t>Debemos salvar los registros que se modifican durante nuestra ejecución para que, en el programa, conserven sus valores originales. Salvo DX que vuelve con el resultado.</a:t>
            </a:r>
          </a:p>
          <a:p>
            <a:pPr marL="514350" indent="-514350">
              <a:buAutoNum type="arabicParenR" startAt="4"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Programa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s-AR" sz="2400" dirty="0"/>
              <a:t>Adicionales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75000"/>
                  </a:schemeClr>
                </a:solidFill>
              </a:rPr>
              <a:t>Debemos definir los datos y el guardado de lo retornado por la rutina. Podemos generalizar un poco nuestra solución haciendo que cuente los elementos de la tabla de vocales.</a:t>
            </a:r>
          </a:p>
        </p:txBody>
      </p:sp>
    </p:spTree>
    <p:extLst>
      <p:ext uri="{BB962C8B-B14F-4D97-AF65-F5344CB8AC3E}">
        <p14:creationId xmlns:p14="http://schemas.microsoft.com/office/powerpoint/2010/main" val="41912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4BFB22C-3CC2-490F-9B74-8F2911F44917}"/>
              </a:ext>
            </a:extLst>
          </p:cNvPr>
          <p:cNvSpPr txBox="1"/>
          <p:nvPr/>
        </p:nvSpPr>
        <p:spPr>
          <a:xfrm>
            <a:off x="367223" y="1772529"/>
            <a:ext cx="5518053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sz="1800" dirty="0"/>
              <a:t>ORG 2000H ; PROGRAMA</a:t>
            </a:r>
          </a:p>
          <a:p>
            <a:pPr marL="0" indent="0">
              <a:buNone/>
            </a:pPr>
            <a:r>
              <a:rPr lang="es-AR" sz="1800" dirty="0"/>
              <a:t>MOV CX, OFFSET CAD ; inicio de la cadena</a:t>
            </a:r>
          </a:p>
          <a:p>
            <a:pPr marL="0" indent="0">
              <a:buNone/>
            </a:pPr>
            <a:r>
              <a:rPr lang="es-AR" sz="1800" dirty="0"/>
              <a:t>MOV BX, OFFSET VOC ; inicio de las vocales</a:t>
            </a:r>
          </a:p>
          <a:p>
            <a:pPr marL="0" indent="0">
              <a:buNone/>
            </a:pPr>
            <a:r>
              <a:rPr lang="es-AR" sz="1800" dirty="0"/>
              <a:t>MOV DX, OFFSET RES ; inicio de las tablas de resultado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r>
              <a:rPr lang="es-AR" sz="1800" dirty="0"/>
              <a:t>ITERA: CMP BX, CX ; llegué al final de VOC?</a:t>
            </a:r>
          </a:p>
          <a:p>
            <a:pPr marL="0" indent="0">
              <a:buNone/>
            </a:pPr>
            <a:r>
              <a:rPr lang="es-AR" sz="1800" dirty="0"/>
              <a:t>JZ FIN</a:t>
            </a:r>
          </a:p>
          <a:p>
            <a:pPr marL="0" indent="0">
              <a:buNone/>
            </a:pPr>
            <a:r>
              <a:rPr lang="es-AR" sz="1800" dirty="0"/>
              <a:t>MOV AH, [BX] ; traigo la vocal a AH</a:t>
            </a:r>
          </a:p>
          <a:p>
            <a:pPr marL="0" indent="0">
              <a:buNone/>
            </a:pPr>
            <a:r>
              <a:rPr lang="es-AR" sz="1800" dirty="0"/>
              <a:t>PUSH CX ; apilo la </a:t>
            </a:r>
            <a:r>
              <a:rPr lang="es-AR" sz="1800" dirty="0" err="1"/>
              <a:t>dir.</a:t>
            </a:r>
            <a:r>
              <a:rPr lang="es-AR" sz="1800" dirty="0"/>
              <a:t> de la cadena         </a:t>
            </a:r>
          </a:p>
          <a:p>
            <a:pPr marL="0" indent="0">
              <a:buNone/>
            </a:pPr>
            <a:r>
              <a:rPr lang="es-AR" sz="1800" dirty="0"/>
              <a:t>CALL CONCAR</a:t>
            </a:r>
          </a:p>
          <a:p>
            <a:pPr marL="0" indent="0">
              <a:buNone/>
            </a:pPr>
            <a:r>
              <a:rPr lang="es-AR" sz="1800" dirty="0"/>
              <a:t>POP CX; no olvidar para dejar la pila sin parámetros</a:t>
            </a:r>
          </a:p>
          <a:p>
            <a:pPr marL="0" indent="0">
              <a:buNone/>
            </a:pPr>
            <a:r>
              <a:rPr lang="es-AR" sz="1800" dirty="0"/>
              <a:t>INC BX; avanzo en las vocales</a:t>
            </a:r>
          </a:p>
          <a:p>
            <a:pPr marL="0" indent="0">
              <a:buNone/>
            </a:pPr>
            <a:r>
              <a:rPr lang="es-AR" sz="1800" dirty="0"/>
              <a:t>INC DX; avanzo en los resultados</a:t>
            </a:r>
          </a:p>
          <a:p>
            <a:pPr marL="0" indent="0">
              <a:buNone/>
            </a:pPr>
            <a:r>
              <a:rPr lang="es-AR" sz="1800" dirty="0"/>
              <a:t>JMP ITERA ; itero</a:t>
            </a:r>
          </a:p>
          <a:p>
            <a:pPr marL="0" indent="0">
              <a:buNone/>
            </a:pPr>
            <a:r>
              <a:rPr lang="es-AR" sz="1800" dirty="0"/>
              <a:t>FIN: HLT</a:t>
            </a:r>
          </a:p>
          <a:p>
            <a:pPr marL="0" indent="0">
              <a:buNone/>
            </a:pPr>
            <a:r>
              <a:rPr lang="es-AR" sz="1800" dirty="0"/>
              <a:t>END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AEDD9E-8102-4831-A0EF-F3B5731527B3}"/>
              </a:ext>
            </a:extLst>
          </p:cNvPr>
          <p:cNvSpPr txBox="1"/>
          <p:nvPr/>
        </p:nvSpPr>
        <p:spPr>
          <a:xfrm>
            <a:off x="6077242" y="117693"/>
            <a:ext cx="6105378" cy="64633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sz="1800" dirty="0"/>
              <a:t>ORG 3000H ; RUTINA</a:t>
            </a:r>
          </a:p>
          <a:p>
            <a:pPr marL="0" indent="0">
              <a:buNone/>
            </a:pPr>
            <a:r>
              <a:rPr lang="es-AR" sz="1800" dirty="0"/>
              <a:t>CONCAR: PUSH BX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PUSH AX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PUSH DX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MOV BX, SP ; para acceder a la pila</a:t>
            </a:r>
          </a:p>
          <a:p>
            <a:pPr marL="0" indent="0">
              <a:buNone/>
            </a:pPr>
            <a:r>
              <a:rPr lang="es-AR" sz="1800" dirty="0"/>
              <a:t>ADD BX, 8 ; porque está el retorno en la pila y los </a:t>
            </a:r>
            <a:r>
              <a:rPr lang="es-AR" sz="1800" dirty="0" err="1"/>
              <a:t>push</a:t>
            </a:r>
            <a:r>
              <a:rPr lang="es-AR" sz="1800" dirty="0"/>
              <a:t> de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MOV BX, [BX] ; acceso al parámetro</a:t>
            </a:r>
          </a:p>
          <a:p>
            <a:pPr marL="0" indent="0">
              <a:buNone/>
            </a:pPr>
            <a:r>
              <a:rPr lang="es-AR" sz="1800" dirty="0"/>
              <a:t>MOV DH, 0 ; Inicializo el contador</a:t>
            </a:r>
          </a:p>
          <a:p>
            <a:pPr marL="0" indent="0">
              <a:buNone/>
            </a:pPr>
            <a:r>
              <a:rPr lang="es-AR" sz="1800" dirty="0"/>
              <a:t>BUCLE: MOV AL, [BX] ; traigo el </a:t>
            </a:r>
            <a:r>
              <a:rPr lang="es-AR" sz="1800" dirty="0" err="1"/>
              <a:t>caracter</a:t>
            </a:r>
            <a:r>
              <a:rPr lang="es-AR" sz="1800" dirty="0"/>
              <a:t> de la cadena</a:t>
            </a:r>
          </a:p>
          <a:p>
            <a:pPr marL="0" indent="0">
              <a:buNone/>
            </a:pPr>
            <a:r>
              <a:rPr lang="es-AR" sz="1800" dirty="0"/>
              <a:t>CMP AL, 24h ; veo si termina la cadena</a:t>
            </a:r>
          </a:p>
          <a:p>
            <a:pPr marL="0" indent="0">
              <a:buNone/>
            </a:pPr>
            <a:r>
              <a:rPr lang="es-AR" sz="1800" dirty="0"/>
              <a:t>JZ GUARDAR ; termino de contar y me voy de la rutina</a:t>
            </a:r>
          </a:p>
          <a:p>
            <a:pPr marL="0" indent="0">
              <a:buNone/>
            </a:pPr>
            <a:r>
              <a:rPr lang="es-AR" sz="1800" dirty="0"/>
              <a:t>CMP AL, AH ; comparo con la vocal</a:t>
            </a:r>
          </a:p>
          <a:p>
            <a:pPr marL="0" indent="0">
              <a:buNone/>
            </a:pPr>
            <a:r>
              <a:rPr lang="es-AR" sz="1800" dirty="0"/>
              <a:t>JNZ NO_CONTAR ; si no es igual no cuento</a:t>
            </a:r>
          </a:p>
          <a:p>
            <a:pPr marL="0" indent="0">
              <a:buNone/>
            </a:pPr>
            <a:r>
              <a:rPr lang="es-AR" sz="1800" dirty="0"/>
              <a:t>INC DH ; si es igual cuento</a:t>
            </a:r>
          </a:p>
          <a:p>
            <a:pPr marL="0" indent="0">
              <a:buNone/>
            </a:pPr>
            <a:r>
              <a:rPr lang="es-AR" sz="1800" dirty="0"/>
              <a:t>NO_CONTAR: INC BX ; avanzo en la cadena</a:t>
            </a:r>
          </a:p>
          <a:p>
            <a:pPr marL="0" indent="0">
              <a:buNone/>
            </a:pPr>
            <a:r>
              <a:rPr lang="es-AR" sz="1800" dirty="0"/>
              <a:t>JMP BUCLE ; itero</a:t>
            </a:r>
          </a:p>
          <a:p>
            <a:pPr marL="0" indent="0">
              <a:buNone/>
            </a:pPr>
            <a:r>
              <a:rPr lang="es-AR" sz="1800" dirty="0"/>
              <a:t>GUARDAR: MOV AL, DH ; guardo el contador en AX</a:t>
            </a:r>
          </a:p>
          <a:p>
            <a:pPr marL="0" indent="0">
              <a:buNone/>
            </a:pPr>
            <a:r>
              <a:rPr lang="es-AR" sz="1800" dirty="0"/>
              <a:t>POP DX; para traer la dirección de guardado</a:t>
            </a:r>
          </a:p>
          <a:p>
            <a:pPr marL="0" indent="0">
              <a:buNone/>
            </a:pPr>
            <a:r>
              <a:rPr lang="es-AR" sz="1800" dirty="0"/>
              <a:t>MOV BX, DX ; para </a:t>
            </a:r>
            <a:r>
              <a:rPr lang="es-AR" sz="1800" dirty="0" err="1"/>
              <a:t>dir.</a:t>
            </a:r>
            <a:r>
              <a:rPr lang="es-AR" sz="1800" dirty="0"/>
              <a:t> indirecto</a:t>
            </a:r>
          </a:p>
          <a:p>
            <a:pPr marL="0" indent="0">
              <a:buNone/>
            </a:pPr>
            <a:r>
              <a:rPr lang="es-AR" sz="1800" dirty="0"/>
              <a:t>MOV [BX], AL ; guardo el resultado</a:t>
            </a:r>
          </a:p>
          <a:p>
            <a:pPr marL="0" indent="0">
              <a:buNone/>
            </a:pPr>
            <a:r>
              <a:rPr lang="es-AR" sz="1800" dirty="0"/>
              <a:t>POP AX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POP BX;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RET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D5D2AB4-6959-4EC1-8550-7799FE91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" y="365126"/>
            <a:ext cx="2954216" cy="493004"/>
          </a:xfrm>
        </p:spPr>
        <p:txBody>
          <a:bodyPr>
            <a:normAutofit fontScale="90000"/>
          </a:bodyPr>
          <a:lstStyle/>
          <a:p>
            <a:r>
              <a:rPr lang="es-AR" dirty="0"/>
              <a:t>Solución final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9766288-EB96-4C81-A8B5-163765BCC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060" y="119576"/>
            <a:ext cx="2954216" cy="14771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AR" sz="1800" dirty="0"/>
              <a:t>ORG 1000H ; DATOS</a:t>
            </a:r>
          </a:p>
          <a:p>
            <a:pPr marL="0" indent="0">
              <a:buNone/>
            </a:pPr>
            <a:r>
              <a:rPr lang="es-AR" sz="1800" dirty="0"/>
              <a:t>VOC DB </a:t>
            </a:r>
            <a:r>
              <a:rPr lang="pt-BR" sz="1800" dirty="0"/>
              <a:t>“</a:t>
            </a:r>
            <a:r>
              <a:rPr lang="pt-BR" sz="1800" dirty="0" err="1"/>
              <a:t>aeiou</a:t>
            </a:r>
            <a:r>
              <a:rPr lang="pt-BR" sz="1800" dirty="0"/>
              <a:t>”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CAD DB "Hola Mundo$"</a:t>
            </a:r>
          </a:p>
          <a:p>
            <a:pPr marL="0" indent="0">
              <a:buNone/>
            </a:pPr>
            <a:r>
              <a:rPr lang="es-AR" sz="1800" dirty="0"/>
              <a:t>RES DB 0,0,0,0,0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91843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D994677-BE96-4C58-8C1E-50C2F09C7AAA}"/>
              </a:ext>
            </a:extLst>
          </p:cNvPr>
          <p:cNvSpPr txBox="1"/>
          <p:nvPr/>
        </p:nvSpPr>
        <p:spPr>
          <a:xfrm>
            <a:off x="6077242" y="117693"/>
            <a:ext cx="6105378" cy="64633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sz="1800" dirty="0"/>
              <a:t>ORG 3000H ; RUTINA</a:t>
            </a:r>
          </a:p>
          <a:p>
            <a:pPr marL="0" indent="0">
              <a:buNone/>
            </a:pPr>
            <a:r>
              <a:rPr lang="es-AR" sz="1800" dirty="0"/>
              <a:t>CONCAR: PUSH BX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PUSH AX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PUSH DX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MOV BX, SP ; para acceder a la pila</a:t>
            </a:r>
          </a:p>
          <a:p>
            <a:pPr marL="0" indent="0">
              <a:buNone/>
            </a:pPr>
            <a:r>
              <a:rPr lang="es-AR" sz="1800" dirty="0"/>
              <a:t>ADD BX, 8 ; porque está el retorno en la pila y los </a:t>
            </a:r>
            <a:r>
              <a:rPr lang="es-AR" sz="1800" dirty="0" err="1"/>
              <a:t>push</a:t>
            </a:r>
            <a:r>
              <a:rPr lang="es-AR" sz="1800" dirty="0"/>
              <a:t> de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MOV BX, [BX] ; acceso al parámetro</a:t>
            </a:r>
          </a:p>
          <a:p>
            <a:pPr marL="0" indent="0">
              <a:buNone/>
            </a:pPr>
            <a:r>
              <a:rPr lang="es-AR" sz="1800" dirty="0"/>
              <a:t>MOV DH, 0 ; Inicializo el contador</a:t>
            </a:r>
          </a:p>
          <a:p>
            <a:pPr marL="0" indent="0">
              <a:buNone/>
            </a:pPr>
            <a:r>
              <a:rPr lang="es-AR" sz="1800" dirty="0"/>
              <a:t>BUCLE: MOV AL, [BX] ; traigo el </a:t>
            </a:r>
            <a:r>
              <a:rPr lang="es-AR" sz="1800" dirty="0" err="1"/>
              <a:t>caracter</a:t>
            </a:r>
            <a:r>
              <a:rPr lang="es-AR" sz="1800" dirty="0"/>
              <a:t> de la cadena</a:t>
            </a:r>
          </a:p>
          <a:p>
            <a:pPr marL="0" indent="0">
              <a:buNone/>
            </a:pPr>
            <a:r>
              <a:rPr lang="es-AR" sz="1800" dirty="0"/>
              <a:t>CMP AL, 24h ; veo si termina la cadena</a:t>
            </a:r>
          </a:p>
          <a:p>
            <a:pPr marL="0" indent="0">
              <a:buNone/>
            </a:pPr>
            <a:r>
              <a:rPr lang="es-AR" sz="1800" dirty="0"/>
              <a:t>JZ GUARDAR ; termino de contar y me voy de la rutina</a:t>
            </a:r>
          </a:p>
          <a:p>
            <a:pPr marL="0" indent="0">
              <a:buNone/>
            </a:pPr>
            <a:r>
              <a:rPr lang="es-AR" sz="1800" dirty="0"/>
              <a:t>CMP AL, AH ; comparo con la vocal</a:t>
            </a:r>
          </a:p>
          <a:p>
            <a:pPr marL="0" indent="0">
              <a:buNone/>
            </a:pPr>
            <a:r>
              <a:rPr lang="es-AR" sz="1800" dirty="0"/>
              <a:t>JNZ NO_CONTAR ; si no es igual no cuento</a:t>
            </a:r>
          </a:p>
          <a:p>
            <a:pPr marL="0" indent="0">
              <a:buNone/>
            </a:pPr>
            <a:r>
              <a:rPr lang="es-AR" sz="1800" dirty="0"/>
              <a:t>INC DH ; si es igual cuento</a:t>
            </a:r>
          </a:p>
          <a:p>
            <a:pPr marL="0" indent="0">
              <a:buNone/>
            </a:pPr>
            <a:r>
              <a:rPr lang="es-AR" sz="1800" dirty="0"/>
              <a:t>NO_CONTAR: INC BX ; avanzo en la cadena</a:t>
            </a:r>
          </a:p>
          <a:p>
            <a:pPr marL="0" indent="0">
              <a:buNone/>
            </a:pPr>
            <a:r>
              <a:rPr lang="es-AR" sz="1800" dirty="0"/>
              <a:t>JMP BUCLE ; itero</a:t>
            </a:r>
          </a:p>
          <a:p>
            <a:pPr marL="0" indent="0">
              <a:buNone/>
            </a:pPr>
            <a:r>
              <a:rPr lang="es-AR" sz="1800" dirty="0"/>
              <a:t>GUARDAR: MOV AL, DH ; guardo el contador en AX</a:t>
            </a:r>
          </a:p>
          <a:p>
            <a:pPr marL="0" indent="0">
              <a:buNone/>
            </a:pPr>
            <a:r>
              <a:rPr lang="es-AR" sz="1800" dirty="0"/>
              <a:t>POP DX; para traer la dirección de guardado</a:t>
            </a:r>
          </a:p>
          <a:p>
            <a:pPr marL="0" indent="0">
              <a:buNone/>
            </a:pPr>
            <a:r>
              <a:rPr lang="es-AR" sz="1800" dirty="0"/>
              <a:t>MOV BX, DX ; para </a:t>
            </a:r>
            <a:r>
              <a:rPr lang="es-AR" sz="1800" dirty="0" err="1"/>
              <a:t>dir.</a:t>
            </a:r>
            <a:r>
              <a:rPr lang="es-AR" sz="1800" dirty="0"/>
              <a:t> indirecto</a:t>
            </a:r>
          </a:p>
          <a:p>
            <a:pPr marL="0" indent="0">
              <a:buNone/>
            </a:pPr>
            <a:r>
              <a:rPr lang="es-AR" sz="1800" dirty="0"/>
              <a:t>MOV [BX], AL ; guardo el resultado</a:t>
            </a:r>
          </a:p>
          <a:p>
            <a:pPr marL="0" indent="0">
              <a:buNone/>
            </a:pPr>
            <a:r>
              <a:rPr lang="es-AR" sz="1800" dirty="0"/>
              <a:t>POP AX 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POP BX; por </a:t>
            </a:r>
            <a:r>
              <a:rPr lang="es-AR" sz="1800" dirty="0" err="1"/>
              <a:t>reuso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RET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5B090-5946-4C3D-B650-A002FE6D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" y="365126"/>
            <a:ext cx="2954216" cy="493004"/>
          </a:xfrm>
        </p:spPr>
        <p:txBody>
          <a:bodyPr>
            <a:normAutofit fontScale="90000"/>
          </a:bodyPr>
          <a:lstStyle/>
          <a:p>
            <a:r>
              <a:rPr lang="es-AR" dirty="0"/>
              <a:t>Solución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8511F-9E25-4AC8-96A0-3F23949A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060" y="119576"/>
            <a:ext cx="2954216" cy="14771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AR" sz="1800" dirty="0"/>
              <a:t>ORG 1000H ; DATOS</a:t>
            </a:r>
          </a:p>
          <a:p>
            <a:pPr marL="0" indent="0">
              <a:buNone/>
            </a:pPr>
            <a:r>
              <a:rPr lang="es-AR" sz="1800" dirty="0"/>
              <a:t>VOC DB </a:t>
            </a:r>
            <a:r>
              <a:rPr lang="pt-BR" sz="1800" dirty="0"/>
              <a:t>61h,65h,69h,6Fh,75h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CAD DB "Hola Mundo$"</a:t>
            </a:r>
          </a:p>
          <a:p>
            <a:pPr marL="0" indent="0">
              <a:buNone/>
            </a:pPr>
            <a:r>
              <a:rPr lang="es-AR" sz="1800" dirty="0"/>
              <a:t>RES DB 0,0,0,0,0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BFB22C-3CC2-490F-9B74-8F2911F44917}"/>
              </a:ext>
            </a:extLst>
          </p:cNvPr>
          <p:cNvSpPr txBox="1"/>
          <p:nvPr/>
        </p:nvSpPr>
        <p:spPr>
          <a:xfrm>
            <a:off x="367223" y="1772529"/>
            <a:ext cx="5518053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sz="1800" dirty="0"/>
              <a:t>ORG 2000H ; PROGRAMA</a:t>
            </a:r>
          </a:p>
          <a:p>
            <a:pPr marL="0" indent="0">
              <a:buNone/>
            </a:pPr>
            <a:r>
              <a:rPr lang="es-AR" sz="1800" dirty="0"/>
              <a:t>MOV CX, OFFSET CAD ; inicio de la cadena</a:t>
            </a:r>
          </a:p>
          <a:p>
            <a:pPr marL="0" indent="0">
              <a:buNone/>
            </a:pPr>
            <a:r>
              <a:rPr lang="es-AR" sz="1800" dirty="0"/>
              <a:t>MOV BX, OFFSET VOC ; inicio de las vocales</a:t>
            </a:r>
          </a:p>
          <a:p>
            <a:pPr marL="0" indent="0">
              <a:buNone/>
            </a:pPr>
            <a:r>
              <a:rPr lang="es-AR" sz="1800" dirty="0"/>
              <a:t>MOV DX, OFFSET RES ; inicio de la tabla de resultado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r>
              <a:rPr lang="es-AR" sz="1800" dirty="0"/>
              <a:t>ITERA: CMP BX, CX ; llegué al final de VOC?</a:t>
            </a:r>
          </a:p>
          <a:p>
            <a:pPr marL="0" indent="0">
              <a:buNone/>
            </a:pPr>
            <a:r>
              <a:rPr lang="es-AR" sz="1800" dirty="0"/>
              <a:t>JZ FIN</a:t>
            </a:r>
          </a:p>
          <a:p>
            <a:pPr marL="0" indent="0">
              <a:buNone/>
            </a:pPr>
            <a:r>
              <a:rPr lang="es-AR" sz="1800" dirty="0"/>
              <a:t>MOV AH, [BX] ; traigo la vocal a AH</a:t>
            </a:r>
          </a:p>
          <a:p>
            <a:pPr marL="0" indent="0">
              <a:buNone/>
            </a:pPr>
            <a:r>
              <a:rPr lang="es-AR" sz="1800" dirty="0"/>
              <a:t>PUSH CX ; apilo la </a:t>
            </a:r>
            <a:r>
              <a:rPr lang="es-AR" sz="1800" dirty="0" err="1"/>
              <a:t>dir.</a:t>
            </a:r>
            <a:r>
              <a:rPr lang="es-AR" sz="1800" dirty="0"/>
              <a:t> de la cadena         </a:t>
            </a:r>
          </a:p>
          <a:p>
            <a:pPr marL="0" indent="0">
              <a:buNone/>
            </a:pPr>
            <a:r>
              <a:rPr lang="es-AR" sz="1800" dirty="0"/>
              <a:t>CALL CONCAR</a:t>
            </a:r>
          </a:p>
          <a:p>
            <a:pPr marL="0" indent="0">
              <a:buNone/>
            </a:pPr>
            <a:r>
              <a:rPr lang="es-AR" sz="1800" dirty="0"/>
              <a:t>POP CX; no olvidar para dejar la pila sin parámetros</a:t>
            </a:r>
          </a:p>
          <a:p>
            <a:pPr marL="0" indent="0">
              <a:buNone/>
            </a:pPr>
            <a:r>
              <a:rPr lang="es-AR" sz="1800" dirty="0"/>
              <a:t>INC BX; avanzo en las vocales</a:t>
            </a:r>
          </a:p>
          <a:p>
            <a:pPr marL="0" indent="0">
              <a:buNone/>
            </a:pPr>
            <a:r>
              <a:rPr lang="es-AR" sz="1800" dirty="0"/>
              <a:t>INC DX; avanzo en los resultados</a:t>
            </a:r>
          </a:p>
          <a:p>
            <a:pPr marL="0" indent="0">
              <a:buNone/>
            </a:pPr>
            <a:r>
              <a:rPr lang="es-AR" sz="1800" dirty="0"/>
              <a:t>JMP ITERA</a:t>
            </a:r>
          </a:p>
          <a:p>
            <a:pPr marL="0" indent="0">
              <a:buNone/>
            </a:pPr>
            <a:r>
              <a:rPr lang="es-AR" sz="1800" dirty="0"/>
              <a:t>FIN: HLT</a:t>
            </a:r>
          </a:p>
          <a:p>
            <a:pPr marL="0" indent="0">
              <a:buNone/>
            </a:pPr>
            <a:r>
              <a:rPr lang="es-AR" sz="1800" dirty="0"/>
              <a:t>END</a:t>
            </a:r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7EAE6F6E-BB38-42FA-B751-B584ED24EA76}"/>
              </a:ext>
            </a:extLst>
          </p:cNvPr>
          <p:cNvSpPr/>
          <p:nvPr/>
        </p:nvSpPr>
        <p:spPr>
          <a:xfrm>
            <a:off x="6445639" y="365126"/>
            <a:ext cx="3812343" cy="1097279"/>
          </a:xfrm>
          <a:prstGeom prst="wedgeEllipseCallout">
            <a:avLst>
              <a:gd name="adj1" fmla="val -66550"/>
              <a:gd name="adj2" fmla="val -2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También pueden utilizar los valores en hexadecimal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543A0A95-7BB3-4D9B-974B-1D6B4123231E}"/>
              </a:ext>
            </a:extLst>
          </p:cNvPr>
          <p:cNvSpPr/>
          <p:nvPr/>
        </p:nvSpPr>
        <p:spPr>
          <a:xfrm>
            <a:off x="5516879" y="1688123"/>
            <a:ext cx="3812343" cy="1097279"/>
          </a:xfrm>
          <a:prstGeom prst="wedgeEllipseCallout">
            <a:avLst>
              <a:gd name="adj1" fmla="val -73231"/>
              <a:gd name="adj2" fmla="val -7211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¿Podríamos dejar sin inicializar los valores? </a:t>
            </a:r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C69056B6-5720-4F0E-BB5B-848C10875AC5}"/>
              </a:ext>
            </a:extLst>
          </p:cNvPr>
          <p:cNvSpPr/>
          <p:nvPr/>
        </p:nvSpPr>
        <p:spPr>
          <a:xfrm>
            <a:off x="3890889" y="4777534"/>
            <a:ext cx="3812343" cy="1097279"/>
          </a:xfrm>
          <a:prstGeom prst="wedgeEllipseCallout">
            <a:avLst>
              <a:gd name="adj1" fmla="val -61054"/>
              <a:gd name="adj2" fmla="val -1826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No olvidar los avances en las tablas o secuencias</a:t>
            </a:r>
          </a:p>
        </p:txBody>
      </p:sp>
    </p:spTree>
    <p:extLst>
      <p:ext uri="{BB962C8B-B14F-4D97-AF65-F5344CB8AC3E}">
        <p14:creationId xmlns:p14="http://schemas.microsoft.com/office/powerpoint/2010/main" val="806605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1998</Words>
  <Application>Microsoft Office PowerPoint</Application>
  <PresentationFormat>Panorámica</PresentationFormat>
  <Paragraphs>239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Vamos a solucionar el siguiente enunciado</vt:lpstr>
      <vt:lpstr>Ítems a tener en cuenta para la solución</vt:lpstr>
      <vt:lpstr>Ítems a tener en cuenta para la solución</vt:lpstr>
      <vt:lpstr>Ítems a tener en cuenta para la solución</vt:lpstr>
      <vt:lpstr>Ítems a tener en cuenta para la solución</vt:lpstr>
      <vt:lpstr>Ítems a tener en cuenta para la solución</vt:lpstr>
      <vt:lpstr>Ítems a tener en cuenta para la solución</vt:lpstr>
      <vt:lpstr>Solución final</vt:lpstr>
      <vt:lpstr>Solución final</vt:lpstr>
      <vt:lpstr>Solución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resolución</dc:title>
  <dc:creator>Silvana Lis Gallo</dc:creator>
  <cp:lastModifiedBy>Silvana Lis Gallo</cp:lastModifiedBy>
  <cp:revision>26</cp:revision>
  <dcterms:created xsi:type="dcterms:W3CDTF">2020-06-01T12:18:26Z</dcterms:created>
  <dcterms:modified xsi:type="dcterms:W3CDTF">2020-11-16T13:32:05Z</dcterms:modified>
</cp:coreProperties>
</file>