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794500" cy="9925050"/>
  <p:embeddedFontLst>
    <p:embeddedFont>
      <p:font typeface="Tahom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3" roundtripDataSignature="AMtx7mgzXBCCW7i59bNLrKOs97UU+2pM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Tahoma-bold.fntdata"/><Relationship Id="rId10" Type="http://schemas.openxmlformats.org/officeDocument/2006/relationships/slide" Target="slides/slide4.xml"/><Relationship Id="rId21" Type="http://schemas.openxmlformats.org/officeDocument/2006/relationships/font" Target="fonts/Tahoma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4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7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37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type="ctrTitle"/>
          </p:nvPr>
        </p:nvSpPr>
        <p:spPr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Taller de </a:t>
            </a:r>
            <a:b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pic>
        <p:nvPicPr>
          <p:cNvPr descr="Imagen que contiene dibujo&#10;&#10;Descripción generada automáticamente" id="41" name="Google Shape;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45" name="Google Shape;2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b="0" i="0" lang="en-US" sz="4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247" name="Google Shape;247;p1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334962" y="2355850"/>
            <a:ext cx="5256212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b="1" i="0" lang="en-US" sz="220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(x:integer);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(x &gt; 0) then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(x);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x:= x – 1;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i="0" lang="en-US" sz="220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(x);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873125" y="1784350"/>
            <a:ext cx="42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600"/>
              <a:buFont typeface="Consolas"/>
              <a:buNone/>
            </a:pPr>
            <a:r>
              <a:rPr b="1" lang="en-US" sz="260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b="1" i="0" lang="en-US" sz="26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/>
          </a:p>
        </p:txBody>
      </p:sp>
      <p:sp>
        <p:nvSpPr>
          <p:cNvPr id="250" name="Google Shape;250;p10"/>
          <p:cNvSpPr txBox="1"/>
          <p:nvPr/>
        </p:nvSpPr>
        <p:spPr>
          <a:xfrm>
            <a:off x="7464425" y="1122362"/>
            <a:ext cx="3721100" cy="431800"/>
          </a:xfrm>
          <a:prstGeom prst="rect">
            <a:avLst/>
          </a:prstGeom>
          <a:noFill/>
          <a:ln cap="flat" cmpd="sng" w="9525">
            <a:solidFill>
              <a:srgbClr val="333F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Supongamos x = 4</a:t>
            </a: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9032875" y="1662112"/>
            <a:ext cx="582612" cy="431800"/>
          </a:xfrm>
          <a:prstGeom prst="downArrow">
            <a:avLst>
              <a:gd fmla="val 10800" name="adj1"/>
              <a:gd fmla="val 50000" name="adj2"/>
            </a:avLst>
          </a:prstGeom>
          <a:solidFill>
            <a:srgbClr val="767171"/>
          </a:solidFill>
          <a:ln cap="flat" cmpd="sng" w="12700">
            <a:solidFill>
              <a:srgbClr val="333F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6600825" y="2093912"/>
            <a:ext cx="5040312" cy="939800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4, </a:t>
            </a: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imprime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           x := 3</a:t>
            </a:r>
            <a:endParaRPr/>
          </a:p>
        </p:txBody>
      </p:sp>
      <p:sp>
        <p:nvSpPr>
          <p:cNvPr id="253" name="Google Shape;253;p10"/>
          <p:cNvSpPr txBox="1"/>
          <p:nvPr/>
        </p:nvSpPr>
        <p:spPr>
          <a:xfrm>
            <a:off x="6600825" y="3173412"/>
            <a:ext cx="5040312" cy="938212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3, </a:t>
            </a: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imprime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           x := 2</a:t>
            </a:r>
            <a:endParaRPr/>
          </a:p>
        </p:txBody>
      </p:sp>
      <p:sp>
        <p:nvSpPr>
          <p:cNvPr id="254" name="Google Shape;254;p10"/>
          <p:cNvSpPr txBox="1"/>
          <p:nvPr/>
        </p:nvSpPr>
        <p:spPr>
          <a:xfrm>
            <a:off x="6600825" y="4256087"/>
            <a:ext cx="5040312" cy="938212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2, </a:t>
            </a: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imprime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           x := 1</a:t>
            </a:r>
            <a:endParaRPr/>
          </a:p>
        </p:txBody>
      </p:sp>
      <p:sp>
        <p:nvSpPr>
          <p:cNvPr id="255" name="Google Shape;255;p10"/>
          <p:cNvSpPr txBox="1"/>
          <p:nvPr/>
        </p:nvSpPr>
        <p:spPr>
          <a:xfrm>
            <a:off x="6600825" y="5319712"/>
            <a:ext cx="5040312" cy="938212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1, </a:t>
            </a: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imprime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           x := 0</a:t>
            </a:r>
            <a:endParaRPr/>
          </a:p>
        </p:txBody>
      </p:sp>
      <p:sp>
        <p:nvSpPr>
          <p:cNvPr id="256" name="Google Shape;256;p10"/>
          <p:cNvSpPr txBox="1"/>
          <p:nvPr/>
        </p:nvSpPr>
        <p:spPr>
          <a:xfrm>
            <a:off x="6600825" y="6384925"/>
            <a:ext cx="5040312" cy="430212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0, </a:t>
            </a: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no hace nada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62" name="Google Shape;2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b="0" i="0" lang="en-US" sz="4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264" name="Google Shape;264;p1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sp>
        <p:nvSpPr>
          <p:cNvPr id="265" name="Google Shape;265;p11"/>
          <p:cNvSpPr txBox="1"/>
          <p:nvPr/>
        </p:nvSpPr>
        <p:spPr>
          <a:xfrm>
            <a:off x="334962" y="2355850"/>
            <a:ext cx="5616575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</a:t>
            </a:r>
            <a:r>
              <a:rPr b="1" i="0" lang="en-US" sz="220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220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x:integer);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(x &gt; 0) then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(x);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x:= x – 1;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i="0" lang="en-US" sz="220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(x);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266" name="Google Shape;266;p11"/>
          <p:cNvSpPr txBox="1"/>
          <p:nvPr/>
        </p:nvSpPr>
        <p:spPr>
          <a:xfrm>
            <a:off x="873125" y="1784350"/>
            <a:ext cx="42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600"/>
              <a:buFont typeface="Consolas"/>
              <a:buNone/>
            </a:pPr>
            <a:r>
              <a:rPr b="1" lang="en-US" sz="260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b="1" i="0" lang="en-US" sz="26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/>
          </a:p>
        </p:txBody>
      </p:sp>
      <p:sp>
        <p:nvSpPr>
          <p:cNvPr id="267" name="Google Shape;267;p11"/>
          <p:cNvSpPr txBox="1"/>
          <p:nvPr/>
        </p:nvSpPr>
        <p:spPr>
          <a:xfrm>
            <a:off x="7464425" y="1125537"/>
            <a:ext cx="3721100" cy="430212"/>
          </a:xfrm>
          <a:prstGeom prst="rect">
            <a:avLst/>
          </a:prstGeom>
          <a:noFill/>
          <a:ln cap="flat" cmpd="sng" w="9525">
            <a:solidFill>
              <a:srgbClr val="333F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Supongamos x = 4</a:t>
            </a:r>
            <a:endParaRPr/>
          </a:p>
        </p:txBody>
      </p:sp>
      <p:sp>
        <p:nvSpPr>
          <p:cNvPr id="268" name="Google Shape;268;p11"/>
          <p:cNvSpPr/>
          <p:nvPr/>
        </p:nvSpPr>
        <p:spPr>
          <a:xfrm>
            <a:off x="9032875" y="1663700"/>
            <a:ext cx="582612" cy="431800"/>
          </a:xfrm>
          <a:prstGeom prst="downArrow">
            <a:avLst>
              <a:gd fmla="val 10800" name="adj1"/>
              <a:gd fmla="val 50000" name="adj2"/>
            </a:avLst>
          </a:prstGeom>
          <a:solidFill>
            <a:srgbClr val="767171"/>
          </a:solidFill>
          <a:ln cap="flat" cmpd="sng" w="12700">
            <a:solidFill>
              <a:srgbClr val="333F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" name="Google Shape;269;p11"/>
          <p:cNvSpPr txBox="1"/>
          <p:nvPr/>
        </p:nvSpPr>
        <p:spPr>
          <a:xfrm>
            <a:off x="6600825" y="2133600"/>
            <a:ext cx="5040312" cy="938212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4, </a:t>
            </a: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imprime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           x := 3</a:t>
            </a:r>
            <a:endParaRPr/>
          </a:p>
        </p:txBody>
      </p:sp>
      <p:sp>
        <p:nvSpPr>
          <p:cNvPr id="270" name="Google Shape;270;p11"/>
          <p:cNvSpPr txBox="1"/>
          <p:nvPr/>
        </p:nvSpPr>
        <p:spPr>
          <a:xfrm>
            <a:off x="6600825" y="3178175"/>
            <a:ext cx="5040312" cy="938212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3, </a:t>
            </a: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imprime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           x := 2</a:t>
            </a:r>
            <a:endParaRPr/>
          </a:p>
        </p:txBody>
      </p:sp>
      <p:sp>
        <p:nvSpPr>
          <p:cNvPr id="271" name="Google Shape;271;p11"/>
          <p:cNvSpPr txBox="1"/>
          <p:nvPr/>
        </p:nvSpPr>
        <p:spPr>
          <a:xfrm>
            <a:off x="6600825" y="4257675"/>
            <a:ext cx="5040312" cy="939800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2, </a:t>
            </a: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imprime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           x := 1</a:t>
            </a:r>
            <a:endParaRPr/>
          </a:p>
        </p:txBody>
      </p:sp>
      <p:sp>
        <p:nvSpPr>
          <p:cNvPr id="272" name="Google Shape;272;p11"/>
          <p:cNvSpPr txBox="1"/>
          <p:nvPr/>
        </p:nvSpPr>
        <p:spPr>
          <a:xfrm>
            <a:off x="6600825" y="5321300"/>
            <a:ext cx="5040312" cy="938212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1, </a:t>
            </a: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imprime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                x := 0</a:t>
            </a:r>
            <a:endParaRPr/>
          </a:p>
        </p:txBody>
      </p:sp>
      <p:sp>
        <p:nvSpPr>
          <p:cNvPr id="273" name="Google Shape;273;p11"/>
          <p:cNvSpPr txBox="1"/>
          <p:nvPr/>
        </p:nvSpPr>
        <p:spPr>
          <a:xfrm>
            <a:off x="6600825" y="6384925"/>
            <a:ext cx="5040312" cy="430212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Imprimir x = 0, </a:t>
            </a: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no hace nada</a:t>
            </a:r>
            <a:endParaRPr/>
          </a:p>
        </p:txBody>
      </p:sp>
      <p:sp>
        <p:nvSpPr>
          <p:cNvPr id="274" name="Google Shape;274;p11"/>
          <p:cNvSpPr txBox="1"/>
          <p:nvPr/>
        </p:nvSpPr>
        <p:spPr>
          <a:xfrm>
            <a:off x="11064875" y="6367462"/>
            <a:ext cx="14366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x := 0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5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80" name="Google Shape;2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2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b="0" i="0" lang="en-US" sz="4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282" name="Google Shape;282;p12"/>
          <p:cNvSpPr txBox="1"/>
          <p:nvPr/>
        </p:nvSpPr>
        <p:spPr>
          <a:xfrm>
            <a:off x="2371725" y="1492250"/>
            <a:ext cx="95821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debe realizar un módulo que dado un número entero y un valor n (entero positivo) se calcule x</a:t>
            </a:r>
            <a:r>
              <a:rPr b="0" baseline="30000" i="0" lang="en-US" sz="24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/>
          </a:p>
        </p:txBody>
      </p:sp>
      <p:sp>
        <p:nvSpPr>
          <p:cNvPr id="283" name="Google Shape;283;p1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pic>
        <p:nvPicPr>
          <p:cNvPr descr="Icono&#10;&#10;Descripción generada automáticamente" id="284" name="Google Shape;28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171575"/>
            <a:ext cx="1609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2"/>
          <p:cNvSpPr txBox="1"/>
          <p:nvPr/>
        </p:nvSpPr>
        <p:spPr>
          <a:xfrm>
            <a:off x="1566862" y="2720975"/>
            <a:ext cx="2795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000"/>
              <a:buFont typeface="Consolas"/>
              <a:buNone/>
            </a:pPr>
            <a:r>
              <a:rPr b="1" lang="en-US" sz="200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b="1" i="0" lang="en-US" sz="20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ITERATIVA</a:t>
            </a:r>
            <a:endParaRPr/>
          </a:p>
        </p:txBody>
      </p:sp>
      <p:sp>
        <p:nvSpPr>
          <p:cNvPr id="286" name="Google Shape;286;p12"/>
          <p:cNvSpPr txBox="1"/>
          <p:nvPr/>
        </p:nvSpPr>
        <p:spPr>
          <a:xfrm>
            <a:off x="192087" y="3236912"/>
            <a:ext cx="5989637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potencia (num,n:integer;var pot:integer);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(n = 0) then pot:= 1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pot:= 1; 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for i:- 1 to n do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pot:= pot * num; 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end;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287" name="Google Shape;287;p12"/>
          <p:cNvSpPr txBox="1"/>
          <p:nvPr/>
        </p:nvSpPr>
        <p:spPr>
          <a:xfrm>
            <a:off x="7815262" y="2727325"/>
            <a:ext cx="2795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000"/>
              <a:buFont typeface="Consolas"/>
              <a:buNone/>
            </a:pPr>
            <a:r>
              <a:rPr b="1" lang="en-US" sz="200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b="1" i="0" lang="en-US" sz="20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/>
          </a:p>
        </p:txBody>
      </p:sp>
      <p:sp>
        <p:nvSpPr>
          <p:cNvPr id="288" name="Google Shape;288;p12"/>
          <p:cNvSpPr txBox="1"/>
          <p:nvPr/>
        </p:nvSpPr>
        <p:spPr>
          <a:xfrm>
            <a:off x="6224587" y="3236912"/>
            <a:ext cx="5967412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potencia (num,n:integer; var pot:integer);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(n = 0) then pot:= 1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begin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potencia (num, (n-1), pot);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pot:= pot * num;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end;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289" name="Google Shape;289;p12"/>
          <p:cNvSpPr txBox="1"/>
          <p:nvPr/>
        </p:nvSpPr>
        <p:spPr>
          <a:xfrm>
            <a:off x="7535862" y="5765800"/>
            <a:ext cx="278765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Y con una función?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95" name="Google Shape;2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3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b="0" i="0" lang="en-US" sz="4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297" name="Google Shape;297;p13"/>
          <p:cNvSpPr txBox="1"/>
          <p:nvPr/>
        </p:nvSpPr>
        <p:spPr>
          <a:xfrm>
            <a:off x="2371725" y="1492250"/>
            <a:ext cx="95821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debe realizar un módulo que dado un número entero y un valor n (entero positivo) se calcule x</a:t>
            </a:r>
            <a:r>
              <a:rPr b="0" baseline="30000" i="0" lang="en-US" sz="24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/>
          </a:p>
        </p:txBody>
      </p:sp>
      <p:sp>
        <p:nvSpPr>
          <p:cNvPr id="298" name="Google Shape;298;p1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pic>
        <p:nvPicPr>
          <p:cNvPr descr="Icono&#10;&#10;Descripción generada automáticamente" id="299" name="Google Shape;29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171575"/>
            <a:ext cx="1609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3"/>
          <p:cNvSpPr txBox="1"/>
          <p:nvPr/>
        </p:nvSpPr>
        <p:spPr>
          <a:xfrm>
            <a:off x="1847850" y="2781300"/>
            <a:ext cx="2795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000"/>
              <a:buFont typeface="Consolas"/>
              <a:buNone/>
            </a:pPr>
            <a:r>
              <a:rPr b="1" lang="en-US" sz="200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b="1" i="0" lang="en-US" sz="20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/>
          </a:p>
        </p:txBody>
      </p:sp>
      <p:sp>
        <p:nvSpPr>
          <p:cNvPr id="301" name="Google Shape;301;p13"/>
          <p:cNvSpPr txBox="1"/>
          <p:nvPr/>
        </p:nvSpPr>
        <p:spPr>
          <a:xfrm>
            <a:off x="7464425" y="4119562"/>
            <a:ext cx="278765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onsolas"/>
              <a:buNone/>
            </a:pPr>
            <a:r>
              <a:rPr b="1" i="0" lang="en-US" sz="3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Y como funciona?</a:t>
            </a:r>
            <a:endParaRPr/>
          </a:p>
        </p:txBody>
      </p:sp>
      <p:sp>
        <p:nvSpPr>
          <p:cNvPr id="302" name="Google Shape;302;p13"/>
          <p:cNvSpPr txBox="1"/>
          <p:nvPr/>
        </p:nvSpPr>
        <p:spPr>
          <a:xfrm>
            <a:off x="119062" y="3236912"/>
            <a:ext cx="6376987" cy="317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1" i="0" lang="en-US" sz="200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(num,n:integer): integer;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pot:integer;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(n = 0) then </a:t>
            </a:r>
            <a:r>
              <a:rPr b="1" i="0" lang="en-US" sz="200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1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00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num * </a:t>
            </a:r>
            <a:r>
              <a:rPr b="1" i="0" lang="en-US" sz="200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(num, n-1)); 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309" name="Google Shape;3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4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b="0" i="0" lang="en-US" sz="4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311" name="Google Shape;311;p1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sp>
        <p:nvSpPr>
          <p:cNvPr id="312" name="Google Shape;312;p14"/>
          <p:cNvSpPr txBox="1"/>
          <p:nvPr/>
        </p:nvSpPr>
        <p:spPr>
          <a:xfrm>
            <a:off x="936625" y="1341437"/>
            <a:ext cx="2795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000"/>
              <a:buFont typeface="Consolas"/>
              <a:buNone/>
            </a:pPr>
            <a:r>
              <a:rPr b="1" lang="en-US" sz="200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b="1" i="0" lang="en-US" sz="20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/>
          </a:p>
        </p:txBody>
      </p:sp>
      <p:sp>
        <p:nvSpPr>
          <p:cNvPr id="313" name="Google Shape;313;p14"/>
          <p:cNvSpPr txBox="1"/>
          <p:nvPr/>
        </p:nvSpPr>
        <p:spPr>
          <a:xfrm>
            <a:off x="119062" y="1741487"/>
            <a:ext cx="5113337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Function potencia (num,n:integer): integer;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pot:integer;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(n = 0) then </a:t>
            </a:r>
            <a:r>
              <a:rPr b="1" i="0" lang="en-US" sz="160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1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60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:= num * </a:t>
            </a:r>
            <a:r>
              <a:rPr b="1" i="0" lang="en-US" sz="160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potencia</a:t>
            </a: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(num, n-1)); 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end;</a:t>
            </a:r>
            <a:endParaRPr b="0" i="0" sz="16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6918325" y="1052512"/>
            <a:ext cx="3721100" cy="431800"/>
          </a:xfrm>
          <a:prstGeom prst="rect">
            <a:avLst/>
          </a:prstGeom>
          <a:noFill/>
          <a:ln cap="flat" cmpd="sng" w="9525">
            <a:solidFill>
              <a:srgbClr val="333F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Supongamos num = 3 n=2</a:t>
            </a: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8775700" y="1592262"/>
            <a:ext cx="582612" cy="430212"/>
          </a:xfrm>
          <a:prstGeom prst="downArrow">
            <a:avLst>
              <a:gd fmla="val 10800" name="adj1"/>
              <a:gd fmla="val 50000" name="adj2"/>
            </a:avLst>
          </a:prstGeom>
          <a:solidFill>
            <a:srgbClr val="767171"/>
          </a:solidFill>
          <a:ln cap="flat" cmpd="sng" w="12700">
            <a:solidFill>
              <a:srgbClr val="333F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5880100" y="2120900"/>
            <a:ext cx="6192837" cy="431800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potencia num= 3,n=2, </a:t>
            </a: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 * potencia (3,1)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5880100" y="3968750"/>
            <a:ext cx="6192837" cy="430212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potencia num= 3,n=1, </a:t>
            </a: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3 * potencia (3,0)</a:t>
            </a:r>
            <a:endParaRPr/>
          </a:p>
        </p:txBody>
      </p:sp>
      <p:sp>
        <p:nvSpPr>
          <p:cNvPr id="318" name="Google Shape;318;p14"/>
          <p:cNvSpPr txBox="1"/>
          <p:nvPr/>
        </p:nvSpPr>
        <p:spPr>
          <a:xfrm>
            <a:off x="5880100" y="5878512"/>
            <a:ext cx="6192837" cy="430212"/>
          </a:xfrm>
          <a:prstGeom prst="rect">
            <a:avLst/>
          </a:prstGeom>
          <a:noFill/>
          <a:ln cap="flat" cmpd="sng" w="9525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potencia num= 3,n=0, </a:t>
            </a: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potencia = 1</a:t>
            </a:r>
            <a:endParaRPr/>
          </a:p>
        </p:txBody>
      </p:sp>
      <p:grpSp>
        <p:nvGrpSpPr>
          <p:cNvPr id="319" name="Google Shape;319;p14"/>
          <p:cNvGrpSpPr/>
          <p:nvPr/>
        </p:nvGrpSpPr>
        <p:grpSpPr>
          <a:xfrm>
            <a:off x="10344150" y="4527550"/>
            <a:ext cx="1439862" cy="584200"/>
            <a:chOff x="10344150" y="4508500"/>
            <a:chExt cx="1439863" cy="584200"/>
          </a:xfrm>
        </p:grpSpPr>
        <p:sp>
          <p:nvSpPr>
            <p:cNvPr id="320" name="Google Shape;320;p14"/>
            <p:cNvSpPr/>
            <p:nvPr/>
          </p:nvSpPr>
          <p:spPr>
            <a:xfrm rot="-5400000">
              <a:off x="10986294" y="3866356"/>
              <a:ext cx="155575" cy="1439863"/>
            </a:xfrm>
            <a:prstGeom prst="leftBrace">
              <a:avLst>
                <a:gd fmla="val 194" name="adj1"/>
                <a:gd fmla="val 50000" name="adj2"/>
              </a:avLst>
            </a:prstGeom>
            <a:noFill/>
            <a:ln cap="flat" cmpd="sng" w="38100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1" name="Google Shape;321;p14"/>
            <p:cNvSpPr txBox="1"/>
            <p:nvPr/>
          </p:nvSpPr>
          <p:spPr>
            <a:xfrm>
              <a:off x="10448925" y="4660900"/>
              <a:ext cx="1231900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2200"/>
                <a:buFont typeface="Consolas"/>
                <a:buNone/>
              </a:pPr>
              <a:r>
                <a:rPr b="1" i="0" lang="en-US" sz="2200" u="none">
                  <a:solidFill>
                    <a:srgbClr val="4472C4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</p:grpSp>
      <p:grpSp>
        <p:nvGrpSpPr>
          <p:cNvPr id="322" name="Google Shape;322;p14"/>
          <p:cNvGrpSpPr/>
          <p:nvPr/>
        </p:nvGrpSpPr>
        <p:grpSpPr>
          <a:xfrm>
            <a:off x="9348787" y="5135562"/>
            <a:ext cx="2435225" cy="614362"/>
            <a:chOff x="9348788" y="5116513"/>
            <a:chExt cx="2435225" cy="614362"/>
          </a:xfrm>
        </p:grpSpPr>
        <p:sp>
          <p:nvSpPr>
            <p:cNvPr id="323" name="Google Shape;323;p14"/>
            <p:cNvSpPr/>
            <p:nvPr/>
          </p:nvSpPr>
          <p:spPr>
            <a:xfrm rot="-5400000">
              <a:off x="10491788" y="3973513"/>
              <a:ext cx="149225" cy="2435225"/>
            </a:xfrm>
            <a:prstGeom prst="leftBrace">
              <a:avLst>
                <a:gd fmla="val 110" name="adj1"/>
                <a:gd fmla="val 50000" name="adj2"/>
              </a:avLst>
            </a:prstGeom>
            <a:noFill/>
            <a:ln cap="flat" cmpd="sng" w="38100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4" name="Google Shape;324;p14"/>
            <p:cNvSpPr txBox="1"/>
            <p:nvPr/>
          </p:nvSpPr>
          <p:spPr>
            <a:xfrm>
              <a:off x="9955213" y="5300663"/>
              <a:ext cx="1231900" cy="430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2200"/>
                <a:buFont typeface="Consolas"/>
                <a:buNone/>
              </a:pPr>
              <a:r>
                <a:rPr b="1" i="0" lang="en-US" sz="2200" u="none">
                  <a:solidFill>
                    <a:srgbClr val="4472C4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</p:grpSp>
      <p:grpSp>
        <p:nvGrpSpPr>
          <p:cNvPr id="325" name="Google Shape;325;p14"/>
          <p:cNvGrpSpPr/>
          <p:nvPr/>
        </p:nvGrpSpPr>
        <p:grpSpPr>
          <a:xfrm>
            <a:off x="10344150" y="2684462"/>
            <a:ext cx="1439862" cy="584200"/>
            <a:chOff x="10344150" y="2684463"/>
            <a:chExt cx="1439863" cy="584200"/>
          </a:xfrm>
        </p:grpSpPr>
        <p:sp>
          <p:nvSpPr>
            <p:cNvPr id="326" name="Google Shape;326;p14"/>
            <p:cNvSpPr/>
            <p:nvPr/>
          </p:nvSpPr>
          <p:spPr>
            <a:xfrm rot="-5400000">
              <a:off x="10986294" y="2042319"/>
              <a:ext cx="155575" cy="1439863"/>
            </a:xfrm>
            <a:prstGeom prst="leftBrace">
              <a:avLst>
                <a:gd fmla="val 194" name="adj1"/>
                <a:gd fmla="val 50000" name="adj2"/>
              </a:avLst>
            </a:prstGeom>
            <a:noFill/>
            <a:ln cap="flat" cmpd="sng" w="38100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" name="Google Shape;327;p14"/>
            <p:cNvSpPr txBox="1"/>
            <p:nvPr/>
          </p:nvSpPr>
          <p:spPr>
            <a:xfrm>
              <a:off x="10448925" y="2838450"/>
              <a:ext cx="1231900" cy="430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2200"/>
                <a:buFont typeface="Consolas"/>
                <a:buNone/>
              </a:pPr>
              <a:r>
                <a:rPr b="1" i="0" lang="en-US" sz="2200" u="none">
                  <a:solidFill>
                    <a:srgbClr val="4472C4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</p:grpSp>
      <p:grpSp>
        <p:nvGrpSpPr>
          <p:cNvPr id="328" name="Google Shape;328;p14"/>
          <p:cNvGrpSpPr/>
          <p:nvPr/>
        </p:nvGrpSpPr>
        <p:grpSpPr>
          <a:xfrm>
            <a:off x="9264650" y="3189287"/>
            <a:ext cx="2519362" cy="527050"/>
            <a:chOff x="9264650" y="3189288"/>
            <a:chExt cx="2519363" cy="527050"/>
          </a:xfrm>
        </p:grpSpPr>
        <p:sp>
          <p:nvSpPr>
            <p:cNvPr id="329" name="Google Shape;329;p14"/>
            <p:cNvSpPr/>
            <p:nvPr/>
          </p:nvSpPr>
          <p:spPr>
            <a:xfrm rot="-5400000">
              <a:off x="10476706" y="1977231"/>
              <a:ext cx="95250" cy="2519363"/>
            </a:xfrm>
            <a:prstGeom prst="leftBrace">
              <a:avLst>
                <a:gd fmla="val 68" name="adj1"/>
                <a:gd fmla="val 50000" name="adj2"/>
              </a:avLst>
            </a:prstGeom>
            <a:noFill/>
            <a:ln cap="flat" cmpd="sng" w="38100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0" name="Google Shape;330;p14"/>
            <p:cNvSpPr txBox="1"/>
            <p:nvPr/>
          </p:nvSpPr>
          <p:spPr>
            <a:xfrm>
              <a:off x="9872663" y="3286125"/>
              <a:ext cx="1230312" cy="430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72C4"/>
                </a:buClr>
                <a:buSzPts val="2200"/>
                <a:buFont typeface="Consolas"/>
                <a:buNone/>
              </a:pPr>
              <a:r>
                <a:rPr b="1" i="0" lang="en-US" sz="2200" u="none">
                  <a:solidFill>
                    <a:srgbClr val="4472C4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</p:txBody>
        </p:sp>
      </p:grpSp>
      <p:sp>
        <p:nvSpPr>
          <p:cNvPr id="331" name="Google Shape;331;p14"/>
          <p:cNvSpPr txBox="1"/>
          <p:nvPr/>
        </p:nvSpPr>
        <p:spPr>
          <a:xfrm>
            <a:off x="10609262" y="1046162"/>
            <a:ext cx="1231900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4472C4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5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sp>
        <p:nvSpPr>
          <p:cNvPr id="47" name="Google Shape;47;p2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 txBox="1"/>
          <p:nvPr/>
        </p:nvSpPr>
        <p:spPr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pic>
        <p:nvPicPr>
          <p:cNvPr descr="Icono&#10;&#10;Descripción generada automáticamente" id="50" name="Google Shape;5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60137" y="27622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"/>
          <p:cNvSpPr txBox="1"/>
          <p:nvPr/>
        </p:nvSpPr>
        <p:spPr>
          <a:xfrm>
            <a:off x="806450" y="1739900"/>
            <a:ext cx="222408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58" name="Google Shape;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b="0" i="0" lang="en-US" sz="4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2181225" y="1503362"/>
            <a:ext cx="9761537" cy="4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La recursión </a:t>
            </a:r>
            <a:r>
              <a:rPr b="1" i="0" lang="en-US" sz="28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es una metodología </a:t>
            </a:r>
            <a:r>
              <a:rPr b="0" i="0" lang="en-US" sz="28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para resolver problemas.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Permite resolver un problema P por resolución de instancias más pequeñas P1, P2, … Pn del mismo problema.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problema Pi  es de la misma naturaleza que el problema original, pero en algún sentido es más simple. </a:t>
            </a:r>
            <a:endParaRPr/>
          </a:p>
        </p:txBody>
      </p:sp>
      <p:pic>
        <p:nvPicPr>
          <p:cNvPr descr="Un dibujo de una cara feliz&#10;&#10;Descripción generada automáticamente con confianza media" id="61" name="Google Shape;6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062" y="1771650"/>
            <a:ext cx="14224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67" name="Google Shape;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b="0" i="0" lang="en-US" sz="4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69" name="Google Shape;69;p4"/>
          <p:cNvSpPr txBox="1"/>
          <p:nvPr/>
        </p:nvSpPr>
        <p:spPr>
          <a:xfrm>
            <a:off x="2346325" y="1492250"/>
            <a:ext cx="95821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debe realizar un módulo que devuelva el factorial de un número</a:t>
            </a:r>
            <a:endParaRPr/>
          </a:p>
        </p:txBody>
      </p:sp>
      <p:sp>
        <p:nvSpPr>
          <p:cNvPr id="70" name="Google Shape;70;p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pic>
        <p:nvPicPr>
          <p:cNvPr descr="Icono&#10;&#10;Descripción generada automáticamente" id="71" name="Google Shape;7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600" y="1171575"/>
            <a:ext cx="1609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4"/>
          <p:cNvSpPr txBox="1"/>
          <p:nvPr/>
        </p:nvSpPr>
        <p:spPr>
          <a:xfrm>
            <a:off x="334962" y="3476625"/>
            <a:ext cx="3178175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Si el numero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es 4</a:t>
            </a:r>
            <a:endParaRPr/>
          </a:p>
        </p:txBody>
      </p:sp>
      <p:sp>
        <p:nvSpPr>
          <p:cNvPr id="73" name="Google Shape;73;p4"/>
          <p:cNvSpPr txBox="1"/>
          <p:nvPr/>
        </p:nvSpPr>
        <p:spPr>
          <a:xfrm>
            <a:off x="3513137" y="2859087"/>
            <a:ext cx="3176587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3000"/>
              <a:buFont typeface="Consolas"/>
              <a:buNone/>
            </a:pPr>
            <a:r>
              <a:rPr b="1" i="0" lang="en-US" sz="300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24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 3 x 2 x 1</a:t>
            </a:r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>
            <a:off x="3795712" y="3429000"/>
            <a:ext cx="2525712" cy="995362"/>
            <a:chOff x="3795965" y="3429000"/>
            <a:chExt cx="2525461" cy="995363"/>
          </a:xfrm>
        </p:grpSpPr>
        <p:sp>
          <p:nvSpPr>
            <p:cNvPr id="75" name="Google Shape;75;p4"/>
            <p:cNvSpPr/>
            <p:nvPr/>
          </p:nvSpPr>
          <p:spPr>
            <a:xfrm rot="5400000">
              <a:off x="4394376" y="2830589"/>
              <a:ext cx="334963" cy="1531785"/>
            </a:xfrm>
            <a:prstGeom prst="rightBrace">
              <a:avLst>
                <a:gd fmla="val 394" name="adj1"/>
                <a:gd fmla="val 50000" name="adj2"/>
              </a:avLst>
            </a:prstGeom>
            <a:noFill/>
            <a:ln cap="flat" cmpd="sng" w="38100">
              <a:solidFill>
                <a:srgbClr val="5482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" name="Google Shape;76;p4"/>
            <p:cNvSpPr txBox="1"/>
            <p:nvPr/>
          </p:nvSpPr>
          <p:spPr>
            <a:xfrm>
              <a:off x="4207086" y="3962400"/>
              <a:ext cx="2114340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Factorial 3</a:t>
              </a:r>
              <a:endParaRPr/>
            </a:p>
          </p:txBody>
        </p:sp>
      </p:grpSp>
      <p:sp>
        <p:nvSpPr>
          <p:cNvPr id="77" name="Google Shape;77;p4"/>
          <p:cNvSpPr txBox="1"/>
          <p:nvPr/>
        </p:nvSpPr>
        <p:spPr>
          <a:xfrm>
            <a:off x="10336212" y="4056062"/>
            <a:ext cx="9652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CASO BASE</a:t>
            </a:r>
            <a:endParaRPr/>
          </a:p>
        </p:txBody>
      </p:sp>
      <p:grpSp>
        <p:nvGrpSpPr>
          <p:cNvPr id="78" name="Google Shape;78;p4"/>
          <p:cNvGrpSpPr/>
          <p:nvPr/>
        </p:nvGrpSpPr>
        <p:grpSpPr>
          <a:xfrm>
            <a:off x="914400" y="5373687"/>
            <a:ext cx="4806950" cy="1000125"/>
            <a:chOff x="914400" y="5373688"/>
            <a:chExt cx="4806950" cy="1000125"/>
          </a:xfrm>
        </p:grpSpPr>
        <p:sp>
          <p:nvSpPr>
            <p:cNvPr id="79" name="Google Shape;79;p4"/>
            <p:cNvSpPr txBox="1"/>
            <p:nvPr/>
          </p:nvSpPr>
          <p:spPr>
            <a:xfrm>
              <a:off x="2543175" y="5505450"/>
              <a:ext cx="3178175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 si n=0 o n=1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n x fac(n-1)</a:t>
              </a:r>
              <a:endParaRPr/>
            </a:p>
          </p:txBody>
        </p:sp>
        <p:sp>
          <p:nvSpPr>
            <p:cNvPr id="80" name="Google Shape;80;p4"/>
            <p:cNvSpPr txBox="1"/>
            <p:nvPr/>
          </p:nvSpPr>
          <p:spPr>
            <a:xfrm>
              <a:off x="914400" y="5686425"/>
              <a:ext cx="1430338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fac(n)</a:t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10800000">
              <a:off x="2135188" y="5373688"/>
              <a:ext cx="300037" cy="1000125"/>
            </a:xfrm>
            <a:prstGeom prst="rightBrace">
              <a:avLst>
                <a:gd fmla="val 540" name="adj1"/>
                <a:gd fmla="val 50000" name="adj2"/>
              </a:avLst>
            </a:prstGeom>
            <a:noFill/>
            <a:ln cap="flat" cmpd="sng" w="38100">
              <a:solidFill>
                <a:srgbClr val="5482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2" name="Google Shape;82;p4"/>
          <p:cNvSpPr txBox="1"/>
          <p:nvPr/>
        </p:nvSpPr>
        <p:spPr>
          <a:xfrm>
            <a:off x="8278812" y="2133600"/>
            <a:ext cx="3721100" cy="1106487"/>
          </a:xfrm>
          <a:prstGeom prst="rect">
            <a:avLst/>
          </a:prstGeom>
          <a:noFill/>
          <a:ln cap="flat" cmpd="sng" w="9525">
            <a:solidFill>
              <a:srgbClr val="333F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problema es siempre el mismo, sólo que se va achicando</a:t>
            </a:r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6311900" y="3933825"/>
            <a:ext cx="3176587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3000"/>
              <a:buFont typeface="Consolas"/>
              <a:buNone/>
            </a:pPr>
            <a:r>
              <a:rPr b="1" i="0" lang="en-US" sz="300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24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 2 x 1</a:t>
            </a:r>
            <a:endParaRPr/>
          </a:p>
        </p:txBody>
      </p:sp>
      <p:grpSp>
        <p:nvGrpSpPr>
          <p:cNvPr id="84" name="Google Shape;84;p4"/>
          <p:cNvGrpSpPr/>
          <p:nvPr/>
        </p:nvGrpSpPr>
        <p:grpSpPr>
          <a:xfrm>
            <a:off x="6738937" y="4424362"/>
            <a:ext cx="2171700" cy="846137"/>
            <a:chOff x="6738938" y="4424363"/>
            <a:chExt cx="2171700" cy="845840"/>
          </a:xfrm>
        </p:grpSpPr>
        <p:sp>
          <p:nvSpPr>
            <p:cNvPr id="85" name="Google Shape;85;p4"/>
            <p:cNvSpPr/>
            <p:nvPr/>
          </p:nvSpPr>
          <p:spPr>
            <a:xfrm rot="5400000">
              <a:off x="7568466" y="3826610"/>
              <a:ext cx="334844" cy="1530350"/>
            </a:xfrm>
            <a:prstGeom prst="rightBrace">
              <a:avLst>
                <a:gd fmla="val 394" name="adj1"/>
                <a:gd fmla="val 50000" name="adj2"/>
              </a:avLst>
            </a:prstGeom>
            <a:noFill/>
            <a:ln cap="flat" cmpd="sng" w="38100">
              <a:solidFill>
                <a:srgbClr val="5482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" name="Google Shape;86;p4"/>
            <p:cNvSpPr txBox="1"/>
            <p:nvPr/>
          </p:nvSpPr>
          <p:spPr>
            <a:xfrm>
              <a:off x="6738938" y="4808403"/>
              <a:ext cx="2171700" cy="4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Factorial 2</a:t>
              </a:r>
              <a:endParaRPr/>
            </a:p>
          </p:txBody>
        </p:sp>
      </p:grpSp>
      <p:sp>
        <p:nvSpPr>
          <p:cNvPr id="87" name="Google Shape;87;p4"/>
          <p:cNvSpPr txBox="1"/>
          <p:nvPr/>
        </p:nvSpPr>
        <p:spPr>
          <a:xfrm>
            <a:off x="8932862" y="4724400"/>
            <a:ext cx="1555750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3000"/>
              <a:buFont typeface="Consolas"/>
              <a:buNone/>
            </a:pPr>
            <a:r>
              <a:rPr b="1" i="0" lang="en-US" sz="3000" u="none">
                <a:solidFill>
                  <a:srgbClr val="54823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24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x 1</a:t>
            </a:r>
            <a:endParaRPr/>
          </a:p>
        </p:txBody>
      </p:sp>
      <p:grpSp>
        <p:nvGrpSpPr>
          <p:cNvPr id="88" name="Google Shape;88;p4"/>
          <p:cNvGrpSpPr/>
          <p:nvPr/>
        </p:nvGrpSpPr>
        <p:grpSpPr>
          <a:xfrm>
            <a:off x="9047162" y="5186362"/>
            <a:ext cx="2089150" cy="911225"/>
            <a:chOff x="9047163" y="5186363"/>
            <a:chExt cx="2089150" cy="911225"/>
          </a:xfrm>
        </p:grpSpPr>
        <p:sp>
          <p:nvSpPr>
            <p:cNvPr id="89" name="Google Shape;89;p4"/>
            <p:cNvSpPr/>
            <p:nvPr/>
          </p:nvSpPr>
          <p:spPr>
            <a:xfrm rot="5400000">
              <a:off x="9650413" y="5191125"/>
              <a:ext cx="411162" cy="401638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5482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0" name="Google Shape;90;p4"/>
            <p:cNvSpPr txBox="1"/>
            <p:nvPr/>
          </p:nvSpPr>
          <p:spPr>
            <a:xfrm>
              <a:off x="9047163" y="5635625"/>
              <a:ext cx="2089150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Factorial 1</a:t>
              </a:r>
              <a:endParaRPr/>
            </a:p>
          </p:txBody>
        </p:sp>
      </p:grpSp>
      <p:sp>
        <p:nvSpPr>
          <p:cNvPr id="91" name="Google Shape;91;p4"/>
          <p:cNvSpPr txBox="1"/>
          <p:nvPr/>
        </p:nvSpPr>
        <p:spPr>
          <a:xfrm>
            <a:off x="9920287" y="6135687"/>
            <a:ext cx="431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7653337" y="5259387"/>
            <a:ext cx="431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4386262" y="4424362"/>
            <a:ext cx="4318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94" name="Google Shape;94;p4"/>
          <p:cNvSpPr txBox="1"/>
          <p:nvPr/>
        </p:nvSpPr>
        <p:spPr>
          <a:xfrm>
            <a:off x="3798887" y="3557587"/>
            <a:ext cx="53816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24</a:t>
            </a:r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>
            <a:off x="8936037" y="3363912"/>
            <a:ext cx="2921000" cy="692150"/>
            <a:chOff x="9120188" y="3386138"/>
            <a:chExt cx="2921000" cy="692150"/>
          </a:xfrm>
        </p:grpSpPr>
        <p:sp>
          <p:nvSpPr>
            <p:cNvPr id="96" name="Google Shape;96;p4"/>
            <p:cNvSpPr/>
            <p:nvPr/>
          </p:nvSpPr>
          <p:spPr>
            <a:xfrm>
              <a:off x="9120188" y="3386138"/>
              <a:ext cx="582612" cy="611187"/>
            </a:xfrm>
            <a:prstGeom prst="downArrow">
              <a:avLst>
                <a:gd fmla="val 11305" name="adj1"/>
                <a:gd fmla="val 50000" name="adj2"/>
              </a:avLst>
            </a:prstGeom>
            <a:solidFill>
              <a:srgbClr val="767171"/>
            </a:solidFill>
            <a:ln cap="flat" cmpd="sng" w="12700">
              <a:solidFill>
                <a:srgbClr val="333F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" name="Google Shape;97;p4"/>
            <p:cNvSpPr txBox="1"/>
            <p:nvPr/>
          </p:nvSpPr>
          <p:spPr>
            <a:xfrm>
              <a:off x="9647238" y="3617913"/>
              <a:ext cx="2393950" cy="460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Hasta cuando?</a:t>
              </a:r>
              <a:endParaRPr/>
            </a:p>
          </p:txBody>
        </p:sp>
      </p:grp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b="0" i="0" lang="en-US" sz="4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105" name="Google Shape;105;p5"/>
          <p:cNvSpPr txBox="1"/>
          <p:nvPr/>
        </p:nvSpPr>
        <p:spPr>
          <a:xfrm>
            <a:off x="2371725" y="1492250"/>
            <a:ext cx="95821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debe realizar un módulo que imprima los elementos de una lista</a:t>
            </a:r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pic>
        <p:nvPicPr>
          <p:cNvPr descr="Icono&#10;&#10;Descripción generada automáticamente" id="107" name="Google Shape;10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171575"/>
            <a:ext cx="1609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/>
          <p:nvPr/>
        </p:nvSpPr>
        <p:spPr>
          <a:xfrm>
            <a:off x="334962" y="3822700"/>
            <a:ext cx="3505200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imprimir (L:lista);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while (L &lt;&gt; nil) do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(L^.dato);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L:= L^.sig;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490537" y="3263900"/>
            <a:ext cx="2795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b="1"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b="1" i="0" lang="en-US" sz="2000" u="non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ITERATIVA</a:t>
            </a:r>
            <a:endParaRPr/>
          </a:p>
        </p:txBody>
      </p:sp>
      <p:grpSp>
        <p:nvGrpSpPr>
          <p:cNvPr id="110" name="Google Shape;110;p5"/>
          <p:cNvGrpSpPr/>
          <p:nvPr/>
        </p:nvGrpSpPr>
        <p:grpSpPr>
          <a:xfrm>
            <a:off x="4337050" y="3068637"/>
            <a:ext cx="825500" cy="431800"/>
            <a:chOff x="4337823" y="3069261"/>
            <a:chExt cx="825191" cy="430888"/>
          </a:xfrm>
        </p:grpSpPr>
        <p:sp>
          <p:nvSpPr>
            <p:cNvPr id="111" name="Google Shape;111;p5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    </a:t>
              </a:r>
              <a:endParaRPr/>
            </a:p>
          </p:txBody>
        </p:sp>
        <p:cxnSp>
          <p:nvCxnSpPr>
            <p:cNvPr id="112" name="Google Shape;112;p5"/>
            <p:cNvCxnSpPr/>
            <p:nvPr/>
          </p:nvCxnSpPr>
          <p:spPr>
            <a:xfrm>
              <a:off x="4883719" y="3069261"/>
              <a:ext cx="0" cy="430888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3" name="Google Shape;113;p5"/>
          <p:cNvGrpSpPr/>
          <p:nvPr/>
        </p:nvGrpSpPr>
        <p:grpSpPr>
          <a:xfrm>
            <a:off x="5534025" y="3068637"/>
            <a:ext cx="823912" cy="431800"/>
            <a:chOff x="4337823" y="3069261"/>
            <a:chExt cx="825191" cy="430888"/>
          </a:xfrm>
        </p:grpSpPr>
        <p:sp>
          <p:nvSpPr>
            <p:cNvPr id="114" name="Google Shape;114;p5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   </a:t>
              </a:r>
              <a:endParaRPr/>
            </a:p>
          </p:txBody>
        </p:sp>
        <p:cxnSp>
          <p:nvCxnSpPr>
            <p:cNvPr id="115" name="Google Shape;115;p5"/>
            <p:cNvCxnSpPr/>
            <p:nvPr/>
          </p:nvCxnSpPr>
          <p:spPr>
            <a:xfrm>
              <a:off x="4884770" y="3069261"/>
              <a:ext cx="0" cy="430888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16" name="Google Shape;116;p5"/>
          <p:cNvGrpSpPr/>
          <p:nvPr/>
        </p:nvGrpSpPr>
        <p:grpSpPr>
          <a:xfrm>
            <a:off x="6729412" y="3068637"/>
            <a:ext cx="823912" cy="431800"/>
            <a:chOff x="4337823" y="3069261"/>
            <a:chExt cx="825191" cy="430888"/>
          </a:xfrm>
        </p:grpSpPr>
        <p:sp>
          <p:nvSpPr>
            <p:cNvPr id="117" name="Google Shape;117;p5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118" name="Google Shape;118;p5"/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19" name="Google Shape;119;p5"/>
          <p:cNvCxnSpPr/>
          <p:nvPr/>
        </p:nvCxnSpPr>
        <p:spPr>
          <a:xfrm>
            <a:off x="5006975" y="3284537"/>
            <a:ext cx="527050" cy="0"/>
          </a:xfrm>
          <a:prstGeom prst="straightConnector1">
            <a:avLst/>
          </a:prstGeom>
          <a:noFill/>
          <a:ln cap="flat" cmpd="sng" w="38100">
            <a:solidFill>
              <a:srgbClr val="76717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0" name="Google Shape;120;p5"/>
          <p:cNvCxnSpPr/>
          <p:nvPr/>
        </p:nvCxnSpPr>
        <p:spPr>
          <a:xfrm>
            <a:off x="6238875" y="3284537"/>
            <a:ext cx="525462" cy="0"/>
          </a:xfrm>
          <a:prstGeom prst="straightConnector1">
            <a:avLst/>
          </a:prstGeom>
          <a:noFill/>
          <a:ln cap="flat" cmpd="sng" w="38100">
            <a:solidFill>
              <a:srgbClr val="76717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1" name="Google Shape;121;p5"/>
          <p:cNvSpPr txBox="1"/>
          <p:nvPr/>
        </p:nvSpPr>
        <p:spPr>
          <a:xfrm>
            <a:off x="4443412" y="3684587"/>
            <a:ext cx="6143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4510087" y="4483100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4510087" y="5249862"/>
            <a:ext cx="5254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4510087" y="6016625"/>
            <a:ext cx="355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8278812" y="2714625"/>
            <a:ext cx="3721100" cy="1108075"/>
          </a:xfrm>
          <a:prstGeom prst="rect">
            <a:avLst/>
          </a:prstGeom>
          <a:noFill/>
          <a:ln cap="flat" cmpd="sng" w="9525">
            <a:solidFill>
              <a:srgbClr val="333F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El problema es siempre el mismo, sólo que se va achicando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10439400" y="4829175"/>
            <a:ext cx="96520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CASO BASE</a:t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9478962" y="3873500"/>
            <a:ext cx="582612" cy="609600"/>
          </a:xfrm>
          <a:prstGeom prst="downArrow">
            <a:avLst>
              <a:gd fmla="val 11278" name="adj1"/>
              <a:gd fmla="val 50000" name="adj2"/>
            </a:avLst>
          </a:prstGeom>
          <a:solidFill>
            <a:srgbClr val="767171"/>
          </a:solidFill>
          <a:ln cap="flat" cmpd="sng" w="12700">
            <a:solidFill>
              <a:srgbClr val="333F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9750425" y="4391025"/>
            <a:ext cx="23939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Hasta cuando?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b="0" i="0" lang="en-US" sz="4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2181225" y="1503362"/>
            <a:ext cx="9761537" cy="4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problema es siempre el mismo, pero debe ir achicándose.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Siempre tienen al menos un caso base, en el cual el código a implementar no es recursivo (a veces no debe escribirse código en el caso base, pero siempre existe). Pueden haber </a:t>
            </a:r>
            <a:r>
              <a:rPr lang="en-US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b="0" i="0" lang="en-US" sz="28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casos base.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El caso base es el que determina el final de la solución recursiva</a:t>
            </a:r>
            <a:endParaRPr/>
          </a:p>
        </p:txBody>
      </p:sp>
      <p:pic>
        <p:nvPicPr>
          <p:cNvPr descr="Un dibujo de una cara feliz&#10;&#10;Descripción generada automáticamente con confianza media"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062" y="1771650"/>
            <a:ext cx="1422400" cy="14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2371725" y="5380037"/>
            <a:ext cx="958215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debe realizar un módulo que devuelva la potencia de un número x elevado a la n (x</a:t>
            </a:r>
            <a:r>
              <a:rPr b="0" baseline="30000" i="0" lang="en-US" sz="24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). Cómo lo pensaría? Cuántos casos base hay?</a:t>
            </a:r>
            <a:endParaRPr/>
          </a:p>
        </p:txBody>
      </p:sp>
      <p:pic>
        <p:nvPicPr>
          <p:cNvPr descr="Icono&#10;&#10;Descripción generada automáticamente" id="140" name="Google Shape;14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5059362"/>
            <a:ext cx="16097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b="0" i="0" lang="en-US" sz="4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2346325" y="1492250"/>
            <a:ext cx="95821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Suponga que debe realizar un módulo que imprima el contenido de una lista.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pic>
        <p:nvPicPr>
          <p:cNvPr descr="Icono&#10;&#10;Descripción generada automáticamente" id="150" name="Google Shape;1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600" y="1171575"/>
            <a:ext cx="16097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334962" y="3482975"/>
            <a:ext cx="4537075" cy="255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imprimir (L:lista);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while (L &lt;&gt; nil) do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(L^.dato);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L:= L^.sig;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931862" y="2932112"/>
            <a:ext cx="27955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000"/>
              <a:buFont typeface="Consolas"/>
              <a:buNone/>
            </a:pPr>
            <a:r>
              <a:rPr b="1" lang="en-US" sz="200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b="1" i="0" lang="en-US" sz="20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ITERATIVA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4946650" y="4027487"/>
            <a:ext cx="2393950" cy="101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000"/>
              <a:buFont typeface="Consolas"/>
              <a:buNone/>
            </a:pPr>
            <a:r>
              <a:rPr b="1" i="0" lang="en-US" sz="30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Y recursiva?</a:t>
            </a:r>
            <a:endParaRPr/>
          </a:p>
        </p:txBody>
      </p:sp>
      <p:grpSp>
        <p:nvGrpSpPr>
          <p:cNvPr id="154" name="Google Shape;154;p7"/>
          <p:cNvGrpSpPr/>
          <p:nvPr/>
        </p:nvGrpSpPr>
        <p:grpSpPr>
          <a:xfrm>
            <a:off x="7691437" y="2933700"/>
            <a:ext cx="4349750" cy="3260725"/>
            <a:chOff x="7691438" y="2933701"/>
            <a:chExt cx="4349750" cy="3260725"/>
          </a:xfrm>
        </p:grpSpPr>
        <p:sp>
          <p:nvSpPr>
            <p:cNvPr id="155" name="Google Shape;155;p7"/>
            <p:cNvSpPr txBox="1"/>
            <p:nvPr/>
          </p:nvSpPr>
          <p:spPr>
            <a:xfrm>
              <a:off x="7691438" y="3332164"/>
              <a:ext cx="4349750" cy="286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Procedure </a:t>
              </a:r>
              <a:r>
                <a:rPr b="1" i="0" lang="en-US" sz="200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r>
                <a:rPr b="0" i="0" lang="en-US" sz="20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(L:lista);</a:t>
              </a:r>
              <a:endParaRPr b="0" i="0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 b="0" i="0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IF (L &lt;&gt; nil) then</a:t>
              </a:r>
              <a:endParaRPr b="0" i="0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begin</a:t>
              </a:r>
              <a:endParaRPr b="0" i="0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 write (L^.dato);</a:t>
              </a:r>
              <a:endParaRPr b="0" i="0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 L:= L^.sig;</a:t>
              </a:r>
              <a:endParaRPr b="0" i="0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r>
                <a:rPr b="1" i="0" lang="en-US" sz="2000" u="none">
                  <a:solidFill>
                    <a:srgbClr val="FFC000"/>
                  </a:solidFill>
                  <a:latin typeface="Consolas"/>
                  <a:ea typeface="Consolas"/>
                  <a:cs typeface="Consolas"/>
                  <a:sym typeface="Consolas"/>
                </a:rPr>
                <a:t>imprimir</a:t>
              </a:r>
              <a:r>
                <a:rPr b="0" i="0" lang="en-US" sz="20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(L);</a:t>
              </a:r>
              <a:endParaRPr b="0" i="0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   end;</a:t>
              </a:r>
              <a:endParaRPr b="0" i="0" sz="20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000"/>
                <a:buFont typeface="Consolas"/>
                <a:buNone/>
              </a:pPr>
              <a:r>
                <a:rPr b="0" i="0" lang="en-US" sz="20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 End;</a:t>
              </a:r>
              <a:endParaRPr/>
            </a:p>
          </p:txBody>
        </p:sp>
        <p:sp>
          <p:nvSpPr>
            <p:cNvPr id="156" name="Google Shape;156;p7"/>
            <p:cNvSpPr txBox="1"/>
            <p:nvPr/>
          </p:nvSpPr>
          <p:spPr>
            <a:xfrm>
              <a:off x="8267700" y="2933701"/>
              <a:ext cx="2795588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6"/>
                </a:buClr>
                <a:buSzPts val="2000"/>
                <a:buFont typeface="Consolas"/>
                <a:buNone/>
              </a:pPr>
              <a:r>
                <a:rPr b="1" lang="en-US" sz="2000">
                  <a:solidFill>
                    <a:srgbClr val="2E75B6"/>
                  </a:solidFill>
                  <a:latin typeface="Consolas"/>
                  <a:ea typeface="Consolas"/>
                  <a:cs typeface="Consolas"/>
                  <a:sym typeface="Consolas"/>
                </a:rPr>
                <a:t>SOLUCIÓN</a:t>
              </a:r>
              <a:r>
                <a:rPr b="1" i="0" lang="en-US" sz="2000" u="none">
                  <a:solidFill>
                    <a:srgbClr val="2E75B6"/>
                  </a:solidFill>
                  <a:latin typeface="Consolas"/>
                  <a:ea typeface="Consolas"/>
                  <a:cs typeface="Consolas"/>
                  <a:sym typeface="Consolas"/>
                </a:rPr>
                <a:t> RECURSIVA</a:t>
              </a:r>
              <a:endParaRPr/>
            </a:p>
          </p:txBody>
        </p:sp>
      </p:grpSp>
      <p:sp>
        <p:nvSpPr>
          <p:cNvPr id="157" name="Google Shape;157;p7"/>
          <p:cNvSpPr txBox="1"/>
          <p:nvPr/>
        </p:nvSpPr>
        <p:spPr>
          <a:xfrm>
            <a:off x="8493125" y="6199187"/>
            <a:ext cx="3729037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000"/>
              <a:buFont typeface="Consolas"/>
              <a:buNone/>
            </a:pPr>
            <a:r>
              <a:rPr b="1" i="0" lang="en-US" sz="30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Cómo funciona?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b="0" i="0" lang="en-US" sz="4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7426325" y="6032500"/>
            <a:ext cx="442595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Diferencia con la solución secuencial</a:t>
            </a:r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139700" y="1666875"/>
            <a:ext cx="5341937" cy="3138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imprimir (L:lista);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(L &lt;&gt; nil) then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(L^.dato);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L:= L^.sig;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imprimir (L);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b="0" i="0" sz="22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Consolas"/>
              <a:buNone/>
            </a:pPr>
            <a:r>
              <a:rPr b="0" i="0" lang="en-US" sz="22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5505450" y="2205037"/>
            <a:ext cx="6326187" cy="3790950"/>
          </a:xfrm>
          <a:prstGeom prst="rect">
            <a:avLst/>
          </a:prstGeom>
          <a:noFill/>
          <a:ln cap="flat" cmpd="sng" w="38100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9" name="Google Shape;169;p8"/>
          <p:cNvCxnSpPr/>
          <p:nvPr/>
        </p:nvCxnSpPr>
        <p:spPr>
          <a:xfrm>
            <a:off x="5481637" y="5022850"/>
            <a:ext cx="6350000" cy="82550"/>
          </a:xfrm>
          <a:prstGeom prst="straightConnector1">
            <a:avLst/>
          </a:prstGeom>
          <a:noFill/>
          <a:ln cap="flat" cmpd="sng" w="38100">
            <a:solidFill>
              <a:srgbClr val="76717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" name="Google Shape;170;p8"/>
          <p:cNvSpPr txBox="1"/>
          <p:nvPr/>
        </p:nvSpPr>
        <p:spPr>
          <a:xfrm>
            <a:off x="5553075" y="5186362"/>
            <a:ext cx="26543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programa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principal</a:t>
            </a:r>
            <a:endParaRPr/>
          </a:p>
        </p:txBody>
      </p:sp>
      <p:grpSp>
        <p:nvGrpSpPr>
          <p:cNvPr id="171" name="Google Shape;171;p8"/>
          <p:cNvGrpSpPr/>
          <p:nvPr/>
        </p:nvGrpSpPr>
        <p:grpSpPr>
          <a:xfrm>
            <a:off x="4713287" y="2352675"/>
            <a:ext cx="701675" cy="1628775"/>
            <a:chOff x="6244683" y="1456496"/>
            <a:chExt cx="701573" cy="1628677"/>
          </a:xfrm>
        </p:grpSpPr>
        <p:cxnSp>
          <p:nvCxnSpPr>
            <p:cNvPr id="172" name="Google Shape;172;p8"/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cap="flat" cmpd="sng" w="57150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" name="Google Shape;173;p8"/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cap="flat" cmpd="sng" w="57150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4" name="Google Shape;174;p8"/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cap="flat" cmpd="sng" w="57150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75" name="Google Shape;175;p8"/>
          <p:cNvGrpSpPr/>
          <p:nvPr/>
        </p:nvGrpSpPr>
        <p:grpSpPr>
          <a:xfrm>
            <a:off x="5505450" y="2271712"/>
            <a:ext cx="3822700" cy="430212"/>
            <a:chOff x="5505450" y="2874963"/>
            <a:chExt cx="3822700" cy="430212"/>
          </a:xfrm>
        </p:grpSpPr>
        <p:sp>
          <p:nvSpPr>
            <p:cNvPr id="176" name="Google Shape;176;p8"/>
            <p:cNvSpPr txBox="1"/>
            <p:nvPr/>
          </p:nvSpPr>
          <p:spPr>
            <a:xfrm>
              <a:off x="5505450" y="2921000"/>
              <a:ext cx="2652713" cy="338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 imprimir</a:t>
              </a:r>
              <a:endParaRPr/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8521700" y="2874963"/>
              <a:ext cx="806450" cy="430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b="1" i="0" lang="en-US" sz="2200" u="none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L= 4</a:t>
              </a:r>
              <a:endParaRPr/>
            </a:p>
          </p:txBody>
        </p:sp>
      </p:grpSp>
      <p:sp>
        <p:nvSpPr>
          <p:cNvPr id="178" name="Google Shape;178;p8"/>
          <p:cNvSpPr txBox="1"/>
          <p:nvPr/>
        </p:nvSpPr>
        <p:spPr>
          <a:xfrm>
            <a:off x="10325100" y="2317750"/>
            <a:ext cx="341312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grpSp>
        <p:nvGrpSpPr>
          <p:cNvPr id="179" name="Google Shape;179;p8"/>
          <p:cNvGrpSpPr/>
          <p:nvPr/>
        </p:nvGrpSpPr>
        <p:grpSpPr>
          <a:xfrm>
            <a:off x="5495925" y="2922587"/>
            <a:ext cx="3986212" cy="430212"/>
            <a:chOff x="5497513" y="3525838"/>
            <a:chExt cx="3986212" cy="430212"/>
          </a:xfrm>
        </p:grpSpPr>
        <p:sp>
          <p:nvSpPr>
            <p:cNvPr id="180" name="Google Shape;180;p8"/>
            <p:cNvSpPr txBox="1"/>
            <p:nvPr/>
          </p:nvSpPr>
          <p:spPr>
            <a:xfrm>
              <a:off x="5497513" y="3571875"/>
              <a:ext cx="2654300" cy="338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 imprimir</a:t>
              </a:r>
              <a:endParaRPr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8521700" y="3525838"/>
              <a:ext cx="962025" cy="430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b="1" i="0" lang="en-US" sz="2200" u="none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L= 10</a:t>
              </a:r>
              <a:endParaRPr/>
            </a:p>
          </p:txBody>
        </p:sp>
      </p:grpSp>
      <p:sp>
        <p:nvSpPr>
          <p:cNvPr id="182" name="Google Shape;182;p8"/>
          <p:cNvSpPr txBox="1"/>
          <p:nvPr/>
        </p:nvSpPr>
        <p:spPr>
          <a:xfrm>
            <a:off x="10296525" y="2954337"/>
            <a:ext cx="496887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</p:txBody>
      </p:sp>
      <p:grpSp>
        <p:nvGrpSpPr>
          <p:cNvPr id="183" name="Google Shape;183;p8"/>
          <p:cNvGrpSpPr/>
          <p:nvPr/>
        </p:nvGrpSpPr>
        <p:grpSpPr>
          <a:xfrm>
            <a:off x="5505450" y="3535362"/>
            <a:ext cx="3822700" cy="457200"/>
            <a:chOff x="5505450" y="4138613"/>
            <a:chExt cx="3822700" cy="457200"/>
          </a:xfrm>
        </p:grpSpPr>
        <p:sp>
          <p:nvSpPr>
            <p:cNvPr id="184" name="Google Shape;184;p8"/>
            <p:cNvSpPr txBox="1"/>
            <p:nvPr/>
          </p:nvSpPr>
          <p:spPr>
            <a:xfrm>
              <a:off x="5505450" y="4138613"/>
              <a:ext cx="2652713" cy="3397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 imprimir</a:t>
              </a:r>
              <a:endParaRPr/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8521700" y="4164013"/>
              <a:ext cx="806450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b="1" i="0" lang="en-US" sz="2200" u="none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L= 7</a:t>
              </a:r>
              <a:endParaRPr/>
            </a:p>
          </p:txBody>
        </p:sp>
      </p:grpSp>
      <p:sp>
        <p:nvSpPr>
          <p:cNvPr id="186" name="Google Shape;186;p8"/>
          <p:cNvSpPr txBox="1"/>
          <p:nvPr/>
        </p:nvSpPr>
        <p:spPr>
          <a:xfrm>
            <a:off x="10375900" y="3560762"/>
            <a:ext cx="34131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onsolas"/>
              <a:buNone/>
            </a:pPr>
            <a:r>
              <a:rPr b="1" i="0" lang="en-US" sz="22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grpSp>
        <p:nvGrpSpPr>
          <p:cNvPr id="187" name="Google Shape;187;p8"/>
          <p:cNvGrpSpPr/>
          <p:nvPr/>
        </p:nvGrpSpPr>
        <p:grpSpPr>
          <a:xfrm>
            <a:off x="5494337" y="4194175"/>
            <a:ext cx="4133850" cy="431800"/>
            <a:chOff x="5505450" y="4799013"/>
            <a:chExt cx="4133850" cy="431800"/>
          </a:xfrm>
        </p:grpSpPr>
        <p:sp>
          <p:nvSpPr>
            <p:cNvPr id="188" name="Google Shape;188;p8"/>
            <p:cNvSpPr txBox="1"/>
            <p:nvPr/>
          </p:nvSpPr>
          <p:spPr>
            <a:xfrm>
              <a:off x="5505450" y="4878388"/>
              <a:ext cx="2652713" cy="33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onsolas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Procedimiento imprimir</a:t>
              </a:r>
              <a:endParaRPr/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8521700" y="4799013"/>
              <a:ext cx="1117600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B3838"/>
                </a:buClr>
                <a:buSzPts val="2200"/>
                <a:buFont typeface="Consolas"/>
                <a:buNone/>
              </a:pPr>
              <a:r>
                <a:rPr b="1" i="0" lang="en-US" sz="2200" u="none">
                  <a:solidFill>
                    <a:srgbClr val="3B3838"/>
                  </a:solidFill>
                  <a:latin typeface="Consolas"/>
                  <a:ea typeface="Consolas"/>
                  <a:cs typeface="Consolas"/>
                  <a:sym typeface="Consolas"/>
                </a:rPr>
                <a:t>L= nil</a:t>
              </a:r>
              <a:endParaRPr/>
            </a:p>
          </p:txBody>
        </p:sp>
      </p:grpSp>
      <p:sp>
        <p:nvSpPr>
          <p:cNvPr id="190" name="Google Shape;190;p8"/>
          <p:cNvSpPr txBox="1"/>
          <p:nvPr/>
        </p:nvSpPr>
        <p:spPr>
          <a:xfrm>
            <a:off x="10123487" y="4070350"/>
            <a:ext cx="13843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En este caso no se hace nada</a:t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11358562" y="2263775"/>
            <a:ext cx="2667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11372850" y="2917825"/>
            <a:ext cx="2682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11347450" y="3519487"/>
            <a:ext cx="2682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grpSp>
        <p:nvGrpSpPr>
          <p:cNvPr id="194" name="Google Shape;194;p8"/>
          <p:cNvGrpSpPr/>
          <p:nvPr/>
        </p:nvGrpSpPr>
        <p:grpSpPr>
          <a:xfrm>
            <a:off x="7127875" y="1196975"/>
            <a:ext cx="825500" cy="431800"/>
            <a:chOff x="4337823" y="3069261"/>
            <a:chExt cx="825191" cy="430888"/>
          </a:xfrm>
        </p:grpSpPr>
        <p:sp>
          <p:nvSpPr>
            <p:cNvPr id="195" name="Google Shape;195;p8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    </a:t>
              </a:r>
              <a:endParaRPr/>
            </a:p>
          </p:txBody>
        </p:sp>
        <p:cxnSp>
          <p:nvCxnSpPr>
            <p:cNvPr id="196" name="Google Shape;196;p8"/>
            <p:cNvCxnSpPr/>
            <p:nvPr/>
          </p:nvCxnSpPr>
          <p:spPr>
            <a:xfrm>
              <a:off x="4883719" y="3069261"/>
              <a:ext cx="0" cy="430888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7" name="Google Shape;197;p8"/>
          <p:cNvGrpSpPr/>
          <p:nvPr/>
        </p:nvGrpSpPr>
        <p:grpSpPr>
          <a:xfrm>
            <a:off x="8324850" y="1196975"/>
            <a:ext cx="823912" cy="431800"/>
            <a:chOff x="4337823" y="3069261"/>
            <a:chExt cx="825191" cy="430888"/>
          </a:xfrm>
        </p:grpSpPr>
        <p:sp>
          <p:nvSpPr>
            <p:cNvPr id="198" name="Google Shape;198;p8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   </a:t>
              </a:r>
              <a:endParaRPr/>
            </a:p>
          </p:txBody>
        </p:sp>
        <p:cxnSp>
          <p:nvCxnSpPr>
            <p:cNvPr id="199" name="Google Shape;199;p8"/>
            <p:cNvCxnSpPr/>
            <p:nvPr/>
          </p:nvCxnSpPr>
          <p:spPr>
            <a:xfrm>
              <a:off x="4884770" y="3069261"/>
              <a:ext cx="0" cy="430888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00" name="Google Shape;200;p8"/>
          <p:cNvGrpSpPr/>
          <p:nvPr/>
        </p:nvGrpSpPr>
        <p:grpSpPr>
          <a:xfrm>
            <a:off x="9520237" y="1196975"/>
            <a:ext cx="823912" cy="431800"/>
            <a:chOff x="4337823" y="3069261"/>
            <a:chExt cx="825191" cy="430888"/>
          </a:xfrm>
        </p:grpSpPr>
        <p:sp>
          <p:nvSpPr>
            <p:cNvPr id="201" name="Google Shape;201;p8"/>
            <p:cNvSpPr txBox="1"/>
            <p:nvPr/>
          </p:nvSpPr>
          <p:spPr>
            <a:xfrm>
              <a:off x="4337823" y="3099359"/>
              <a:ext cx="825191" cy="370690"/>
            </a:xfrm>
            <a:prstGeom prst="rect">
              <a:avLst/>
            </a:prstGeom>
            <a:noFill/>
            <a:ln cap="flat" cmpd="sng" w="28575">
              <a:solidFill>
                <a:srgbClr val="76717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   </a:t>
              </a:r>
              <a:endParaRPr/>
            </a:p>
          </p:txBody>
        </p:sp>
        <p:cxnSp>
          <p:nvCxnSpPr>
            <p:cNvPr id="202" name="Google Shape;202;p8"/>
            <p:cNvCxnSpPr/>
            <p:nvPr/>
          </p:nvCxnSpPr>
          <p:spPr>
            <a:xfrm>
              <a:off x="4884771" y="3069261"/>
              <a:ext cx="0" cy="430888"/>
            </a:xfrm>
            <a:prstGeom prst="straightConnector1">
              <a:avLst/>
            </a:prstGeom>
            <a:noFill/>
            <a:ln cap="flat" cmpd="sng" w="38100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203" name="Google Shape;203;p8"/>
          <p:cNvCxnSpPr/>
          <p:nvPr/>
        </p:nvCxnSpPr>
        <p:spPr>
          <a:xfrm>
            <a:off x="7797800" y="1412875"/>
            <a:ext cx="527050" cy="0"/>
          </a:xfrm>
          <a:prstGeom prst="straightConnector1">
            <a:avLst/>
          </a:prstGeom>
          <a:noFill/>
          <a:ln cap="flat" cmpd="sng" w="38100">
            <a:solidFill>
              <a:srgbClr val="76717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4" name="Google Shape;204;p8"/>
          <p:cNvCxnSpPr/>
          <p:nvPr/>
        </p:nvCxnSpPr>
        <p:spPr>
          <a:xfrm>
            <a:off x="9029700" y="1412875"/>
            <a:ext cx="525462" cy="0"/>
          </a:xfrm>
          <a:prstGeom prst="straightConnector1">
            <a:avLst/>
          </a:prstGeom>
          <a:noFill/>
          <a:ln cap="flat" cmpd="sng" w="38100">
            <a:solidFill>
              <a:srgbClr val="76717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/>
        </p:nvSpPr>
        <p:spPr>
          <a:xfrm>
            <a:off x="936625" y="274637"/>
            <a:ext cx="11104562" cy="74136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Imagen que contiene dibujo&#10;&#10;Descripción generada automáticamente" id="210" name="Google Shape;2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99" y="177267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 txBox="1"/>
          <p:nvPr/>
        </p:nvSpPr>
        <p:spPr>
          <a:xfrm>
            <a:off x="1146175" y="273050"/>
            <a:ext cx="60166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r>
              <a:rPr b="0" i="0" lang="en-US" sz="4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Características</a:t>
            </a:r>
            <a:endParaRPr/>
          </a:p>
        </p:txBody>
      </p:sp>
      <p:sp>
        <p:nvSpPr>
          <p:cNvPr id="212" name="Google Shape;212;p9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Clase 2 – Módulo Imperativo</a:t>
            </a:r>
            <a:endParaRPr/>
          </a:p>
        </p:txBody>
      </p:sp>
      <p:sp>
        <p:nvSpPr>
          <p:cNvPr id="213" name="Google Shape;213;p9"/>
          <p:cNvSpPr txBox="1"/>
          <p:nvPr/>
        </p:nvSpPr>
        <p:spPr>
          <a:xfrm>
            <a:off x="9185275" y="5472112"/>
            <a:ext cx="2787650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Qué pasa con los parámetros?</a:t>
            </a:r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334962" y="1625600"/>
            <a:ext cx="3635375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imprimir (L:lista);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while (L &lt;&gt; nil) do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(L^.dato);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L:= L^.sig;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290512" y="1201737"/>
            <a:ext cx="42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600"/>
              <a:buFont typeface="Consolas"/>
              <a:buNone/>
            </a:pPr>
            <a:r>
              <a:rPr b="1" lang="en-US" sz="260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b="1" i="0" lang="en-US" sz="26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ITERATIVA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246062" y="4289425"/>
            <a:ext cx="348615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Procedure imprimir (L:lista);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IF (L &lt;&gt; nil) then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begin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write (L^.dato);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L:= L^.sig;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 imprimir (L);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   end;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 End;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290512" y="3824287"/>
            <a:ext cx="42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600"/>
              <a:buFont typeface="Consolas"/>
              <a:buNone/>
            </a:pPr>
            <a:r>
              <a:rPr b="1" lang="en-US" sz="260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SOLUCIÓN</a:t>
            </a:r>
            <a:r>
              <a:rPr b="1" i="0" lang="en-US" sz="26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RECURSIVA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6022975" y="1309687"/>
            <a:ext cx="2833687" cy="2376487"/>
          </a:xfrm>
          <a:prstGeom prst="rect">
            <a:avLst/>
          </a:prstGeom>
          <a:noFill/>
          <a:ln cap="flat" cmpd="sng" w="38100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9" name="Google Shape;219;p9"/>
          <p:cNvCxnSpPr/>
          <p:nvPr/>
        </p:nvCxnSpPr>
        <p:spPr>
          <a:xfrm>
            <a:off x="6022975" y="2554287"/>
            <a:ext cx="2833687" cy="0"/>
          </a:xfrm>
          <a:prstGeom prst="straightConnector1">
            <a:avLst/>
          </a:prstGeom>
          <a:noFill/>
          <a:ln cap="flat" cmpd="sng" w="38100">
            <a:solidFill>
              <a:srgbClr val="76717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0" name="Google Shape;220;p9"/>
          <p:cNvSpPr txBox="1"/>
          <p:nvPr/>
        </p:nvSpPr>
        <p:spPr>
          <a:xfrm>
            <a:off x="6022975" y="2670175"/>
            <a:ext cx="26543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programa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principal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6113462" y="1420812"/>
            <a:ext cx="26527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 imprimir</a:t>
            </a:r>
            <a:endParaRPr/>
          </a:p>
        </p:txBody>
      </p:sp>
      <p:grpSp>
        <p:nvGrpSpPr>
          <p:cNvPr id="222" name="Google Shape;222;p9"/>
          <p:cNvGrpSpPr/>
          <p:nvPr/>
        </p:nvGrpSpPr>
        <p:grpSpPr>
          <a:xfrm>
            <a:off x="5232400" y="1455737"/>
            <a:ext cx="701675" cy="1628775"/>
            <a:chOff x="6244683" y="1456496"/>
            <a:chExt cx="701573" cy="1628677"/>
          </a:xfrm>
        </p:grpSpPr>
        <p:cxnSp>
          <p:nvCxnSpPr>
            <p:cNvPr id="223" name="Google Shape;223;p9"/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cap="flat" cmpd="sng" w="57150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4" name="Google Shape;224;p9"/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cap="flat" cmpd="sng" w="57150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" name="Google Shape;225;p9"/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cap="flat" cmpd="sng" w="57150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26" name="Google Shape;226;p9"/>
          <p:cNvSpPr txBox="1"/>
          <p:nvPr/>
        </p:nvSpPr>
        <p:spPr>
          <a:xfrm>
            <a:off x="6030912" y="4213225"/>
            <a:ext cx="2833687" cy="2376487"/>
          </a:xfrm>
          <a:prstGeom prst="rect">
            <a:avLst/>
          </a:prstGeom>
          <a:noFill/>
          <a:ln cap="flat" cmpd="sng" w="38100">
            <a:solidFill>
              <a:srgbClr val="76717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7" name="Google Shape;227;p9"/>
          <p:cNvCxnSpPr/>
          <p:nvPr/>
        </p:nvCxnSpPr>
        <p:spPr>
          <a:xfrm>
            <a:off x="6030912" y="5457825"/>
            <a:ext cx="2833687" cy="0"/>
          </a:xfrm>
          <a:prstGeom prst="straightConnector1">
            <a:avLst/>
          </a:prstGeom>
          <a:noFill/>
          <a:ln cap="flat" cmpd="sng" w="38100">
            <a:solidFill>
              <a:srgbClr val="76717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" name="Google Shape;228;p9"/>
          <p:cNvSpPr txBox="1"/>
          <p:nvPr/>
        </p:nvSpPr>
        <p:spPr>
          <a:xfrm>
            <a:off x="6030912" y="5573712"/>
            <a:ext cx="26527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Variables del programa</a:t>
            </a:r>
            <a:endParaRPr b="0" i="0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principal</a:t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6121400" y="4324350"/>
            <a:ext cx="2652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 imprimir</a:t>
            </a: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5240337" y="4360862"/>
            <a:ext cx="701675" cy="1628775"/>
            <a:chOff x="6244683" y="1456496"/>
            <a:chExt cx="701573" cy="1628677"/>
          </a:xfrm>
        </p:grpSpPr>
        <p:cxnSp>
          <p:nvCxnSpPr>
            <p:cNvPr id="231" name="Google Shape;231;p9"/>
            <p:cNvCxnSpPr/>
            <p:nvPr/>
          </p:nvCxnSpPr>
          <p:spPr>
            <a:xfrm rot="10800000">
              <a:off x="6244683" y="3066124"/>
              <a:ext cx="669828" cy="0"/>
            </a:xfrm>
            <a:prstGeom prst="straightConnector1">
              <a:avLst/>
            </a:prstGeom>
            <a:noFill/>
            <a:ln cap="flat" cmpd="sng" w="57150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2" name="Google Shape;232;p9"/>
            <p:cNvCxnSpPr/>
            <p:nvPr/>
          </p:nvCxnSpPr>
          <p:spPr>
            <a:xfrm>
              <a:off x="6263730" y="1456496"/>
              <a:ext cx="0" cy="1628677"/>
            </a:xfrm>
            <a:prstGeom prst="straightConnector1">
              <a:avLst/>
            </a:prstGeom>
            <a:noFill/>
            <a:ln cap="flat" cmpd="sng" w="57150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3" name="Google Shape;233;p9"/>
            <p:cNvCxnSpPr/>
            <p:nvPr/>
          </p:nvCxnSpPr>
          <p:spPr>
            <a:xfrm>
              <a:off x="6263730" y="1456496"/>
              <a:ext cx="682526" cy="0"/>
            </a:xfrm>
            <a:prstGeom prst="straightConnector1">
              <a:avLst/>
            </a:prstGeom>
            <a:noFill/>
            <a:ln cap="flat" cmpd="sng" w="57150">
              <a:solidFill>
                <a:srgbClr val="76717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34" name="Google Shape;234;p9"/>
          <p:cNvSpPr txBox="1"/>
          <p:nvPr/>
        </p:nvSpPr>
        <p:spPr>
          <a:xfrm>
            <a:off x="6121400" y="4691062"/>
            <a:ext cx="26527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 imprimir</a:t>
            </a:r>
            <a:endParaRPr/>
          </a:p>
        </p:txBody>
      </p:sp>
      <p:sp>
        <p:nvSpPr>
          <p:cNvPr id="235" name="Google Shape;235;p9"/>
          <p:cNvSpPr txBox="1"/>
          <p:nvPr/>
        </p:nvSpPr>
        <p:spPr>
          <a:xfrm>
            <a:off x="6113462" y="5062537"/>
            <a:ext cx="26527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Procedimiento imprimir</a:t>
            </a:r>
            <a:endParaRPr/>
          </a:p>
        </p:txBody>
      </p:sp>
      <p:grpSp>
        <p:nvGrpSpPr>
          <p:cNvPr id="236" name="Google Shape;236;p9"/>
          <p:cNvGrpSpPr/>
          <p:nvPr/>
        </p:nvGrpSpPr>
        <p:grpSpPr>
          <a:xfrm>
            <a:off x="9612312" y="2492375"/>
            <a:ext cx="2060575" cy="2665412"/>
            <a:chOff x="9612313" y="2492623"/>
            <a:chExt cx="2060575" cy="2664569"/>
          </a:xfrm>
        </p:grpSpPr>
        <p:sp>
          <p:nvSpPr>
            <p:cNvPr id="237" name="Google Shape;237;p9"/>
            <p:cNvSpPr txBox="1"/>
            <p:nvPr/>
          </p:nvSpPr>
          <p:spPr>
            <a:xfrm>
              <a:off x="9612313" y="3957422"/>
              <a:ext cx="2060575" cy="1199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</a:pPr>
              <a:r>
                <a:rPr b="0" i="0" lang="en-US" sz="2400" u="none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Cuál cree que es más eficiente? </a:t>
              </a:r>
              <a:endParaRPr/>
            </a:p>
          </p:txBody>
        </p:sp>
        <p:pic>
          <p:nvPicPr>
            <p:cNvPr descr="Icono&#10;&#10;Descripción generada automáticamente" id="238" name="Google Shape;238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74238" y="2492623"/>
              <a:ext cx="1609725" cy="1609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" name="Google Shape;239;p9"/>
          <p:cNvSpPr txBox="1"/>
          <p:nvPr/>
        </p:nvSpPr>
        <p:spPr>
          <a:xfrm>
            <a:off x="9217025" y="1327150"/>
            <a:ext cx="278765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FF0066"/>
                </a:solidFill>
                <a:latin typeface="Consolas"/>
                <a:ea typeface="Consolas"/>
                <a:cs typeface="Consolas"/>
                <a:sym typeface="Consolas"/>
              </a:rPr>
              <a:t>Suponga que la lista tiene 2 elementos?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2004-03-08T16:29:06Z</dcterms:created>
  <dc:creator>Cecilia Verónica Sanz</dc:creator>
</cp:coreProperties>
</file>