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
      <p:font typeface="Roboto Condensed"/>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Condensed-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RobotoCondensed-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 Target="slides/slide1.xml"/><Relationship Id="rId19" Type="http://schemas.openxmlformats.org/officeDocument/2006/relationships/font" Target="fonts/RobotoCondensed-bold.fntdata"/><Relationship Id="rId6" Type="http://schemas.openxmlformats.org/officeDocument/2006/relationships/slide" Target="slides/slide2.xml"/><Relationship Id="rId18" Type="http://schemas.openxmlformats.org/officeDocument/2006/relationships/font" Target="fonts/RobotoCondensed-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0dd9f0e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0dd9f0e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0d93453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0d93453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b99779a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b99779a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b99779a1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b99779a1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b99779a1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b99779a1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b99779a1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b99779a1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d27f3a2da_5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 name="Google Shape;94;gbd27f3a2da_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8512d6a21_2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8512d6a21_2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Taller de Programación 2020</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Teoría - Segundo Recuperatorio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88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Teórico - Módulo Imperativo </a:t>
            </a:r>
            <a:endParaRPr/>
          </a:p>
        </p:txBody>
      </p:sp>
      <p:sp>
        <p:nvSpPr>
          <p:cNvPr id="61" name="Google Shape;61;p14"/>
          <p:cNvSpPr txBox="1"/>
          <p:nvPr>
            <p:ph idx="1" type="body"/>
          </p:nvPr>
        </p:nvSpPr>
        <p:spPr>
          <a:xfrm>
            <a:off x="281725" y="1013350"/>
            <a:ext cx="8633400" cy="1919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100">
                <a:solidFill>
                  <a:schemeClr val="dk1"/>
                </a:solidFill>
              </a:rPr>
              <a:t>Escribir un enunciado de un problema que su solución pueda plantearse con un algoritmo recursivo con al menos 2 casos base. Implementar la solución. Justificar</a:t>
            </a:r>
            <a:endParaRPr sz="2100">
              <a:solidFill>
                <a:schemeClr val="dk1"/>
              </a:solidFill>
            </a:endParaRPr>
          </a:p>
          <a:p>
            <a:pPr indent="0" lvl="0" marL="0" rtl="0" algn="just">
              <a:spcBef>
                <a:spcPts val="0"/>
              </a:spcBef>
              <a:spcAft>
                <a:spcPts val="0"/>
              </a:spcAft>
              <a:buNone/>
            </a:pPr>
            <a:r>
              <a:t/>
            </a:r>
            <a:endParaRPr>
              <a:latin typeface="Roboto Condensed"/>
              <a:ea typeface="Roboto Condensed"/>
              <a:cs typeface="Roboto Condensed"/>
              <a:sym typeface="Roboto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228600" lvl="0" marL="228600" rtl="0" algn="l">
              <a:lnSpc>
                <a:spcPct val="115000"/>
              </a:lnSpc>
              <a:spcBef>
                <a:spcPts val="1200"/>
              </a:spcBef>
              <a:spcAft>
                <a:spcPts val="0"/>
              </a:spcAft>
              <a:buClr>
                <a:schemeClr val="dk1"/>
              </a:buClr>
              <a:buSzPts val="1100"/>
              <a:buFont typeface="Arial"/>
              <a:buNone/>
            </a:pPr>
            <a:r>
              <a:rPr lang="es" sz="2100">
                <a:solidFill>
                  <a:schemeClr val="dk1"/>
                </a:solidFill>
                <a:latin typeface="Roboto Condensed"/>
                <a:ea typeface="Roboto Condensed"/>
                <a:cs typeface="Roboto Condensed"/>
                <a:sym typeface="Roboto Condensed"/>
              </a:rPr>
              <a:t>-- 1 --</a:t>
            </a:r>
            <a:r>
              <a:rPr lang="es" sz="1700">
                <a:solidFill>
                  <a:schemeClr val="dk1"/>
                </a:solidFill>
                <a:latin typeface="Roboto Condensed"/>
                <a:ea typeface="Roboto Condensed"/>
                <a:cs typeface="Roboto Condensed"/>
                <a:sym typeface="Roboto Condensed"/>
              </a:rPr>
              <a:t>      </a:t>
            </a:r>
            <a:r>
              <a:rPr lang="es" sz="2100">
                <a:solidFill>
                  <a:schemeClr val="dk1"/>
                </a:solidFill>
                <a:latin typeface="Roboto Condensed"/>
                <a:ea typeface="Roboto Condensed"/>
                <a:cs typeface="Roboto Condensed"/>
                <a:sym typeface="Roboto Condensed"/>
              </a:rPr>
              <a:t>Si una clase B hereda de otra clase A. ¿Cuál es la opción correcta para crear una instancia de la clase B?</a:t>
            </a:r>
            <a:endParaRPr sz="2100">
              <a:solidFill>
                <a:schemeClr val="dk1"/>
              </a:solidFill>
              <a:latin typeface="Roboto Condensed"/>
              <a:ea typeface="Roboto Condensed"/>
              <a:cs typeface="Roboto Condensed"/>
              <a:sym typeface="Roboto Condensed"/>
            </a:endParaRPr>
          </a:p>
          <a:p>
            <a:pPr indent="-228600" lvl="0" marL="1143000" rtl="0" algn="l">
              <a:lnSpc>
                <a:spcPct val="115000"/>
              </a:lnSpc>
              <a:spcBef>
                <a:spcPts val="1200"/>
              </a:spcBef>
              <a:spcAft>
                <a:spcPts val="0"/>
              </a:spcAft>
              <a:buClr>
                <a:schemeClr val="dk1"/>
              </a:buClr>
              <a:buSzPts val="1100"/>
              <a:buFont typeface="Arial"/>
              <a:buNone/>
            </a:pPr>
            <a:r>
              <a:rPr lang="es" sz="2100">
                <a:solidFill>
                  <a:schemeClr val="dk1"/>
                </a:solidFill>
                <a:latin typeface="Roboto Condensed"/>
                <a:ea typeface="Roboto Condensed"/>
                <a:cs typeface="Roboto Condensed"/>
                <a:sym typeface="Roboto Condensed"/>
              </a:rPr>
              <a:t>a.</a:t>
            </a:r>
            <a:r>
              <a:rPr lang="es" sz="1700">
                <a:solidFill>
                  <a:schemeClr val="dk1"/>
                </a:solidFill>
                <a:latin typeface="Roboto Condensed"/>
                <a:ea typeface="Roboto Condensed"/>
                <a:cs typeface="Roboto Condensed"/>
                <a:sym typeface="Roboto Condensed"/>
              </a:rPr>
              <a:t>       </a:t>
            </a:r>
            <a:r>
              <a:rPr lang="es" sz="2100">
                <a:solidFill>
                  <a:schemeClr val="dk1"/>
                </a:solidFill>
                <a:latin typeface="Roboto Condensed"/>
                <a:ea typeface="Roboto Condensed"/>
                <a:cs typeface="Roboto Condensed"/>
                <a:sym typeface="Roboto Condensed"/>
              </a:rPr>
              <a:t>B var = new A();</a:t>
            </a:r>
            <a:endParaRPr sz="2100">
              <a:solidFill>
                <a:schemeClr val="dk1"/>
              </a:solidFill>
              <a:latin typeface="Roboto Condensed"/>
              <a:ea typeface="Roboto Condensed"/>
              <a:cs typeface="Roboto Condensed"/>
              <a:sym typeface="Roboto Condensed"/>
            </a:endParaRPr>
          </a:p>
          <a:p>
            <a:pPr indent="-228600" lvl="0" marL="1143000" rtl="0" algn="l">
              <a:lnSpc>
                <a:spcPct val="115000"/>
              </a:lnSpc>
              <a:spcBef>
                <a:spcPts val="1200"/>
              </a:spcBef>
              <a:spcAft>
                <a:spcPts val="0"/>
              </a:spcAft>
              <a:buClr>
                <a:schemeClr val="dk1"/>
              </a:buClr>
              <a:buSzPts val="1100"/>
              <a:buFont typeface="Arial"/>
              <a:buNone/>
            </a:pPr>
            <a:r>
              <a:rPr lang="es" sz="2100">
                <a:solidFill>
                  <a:schemeClr val="dk1"/>
                </a:solidFill>
                <a:latin typeface="Roboto Condensed"/>
                <a:ea typeface="Roboto Condensed"/>
                <a:cs typeface="Roboto Condensed"/>
                <a:sym typeface="Roboto Condensed"/>
              </a:rPr>
              <a:t>b.</a:t>
            </a:r>
            <a:r>
              <a:rPr lang="es" sz="1700">
                <a:solidFill>
                  <a:schemeClr val="dk1"/>
                </a:solidFill>
                <a:latin typeface="Roboto Condensed"/>
                <a:ea typeface="Roboto Condensed"/>
                <a:cs typeface="Roboto Condensed"/>
                <a:sym typeface="Roboto Condensed"/>
              </a:rPr>
              <a:t>       </a:t>
            </a:r>
            <a:r>
              <a:rPr lang="es" sz="2100">
                <a:solidFill>
                  <a:schemeClr val="dk1"/>
                </a:solidFill>
                <a:latin typeface="Roboto Condensed"/>
                <a:ea typeface="Roboto Condensed"/>
                <a:cs typeface="Roboto Condensed"/>
                <a:sym typeface="Roboto Condensed"/>
              </a:rPr>
              <a:t>B var = new B();</a:t>
            </a:r>
            <a:endParaRPr sz="2100">
              <a:solidFill>
                <a:schemeClr val="dk1"/>
              </a:solidFill>
              <a:latin typeface="Roboto Condensed"/>
              <a:ea typeface="Roboto Condensed"/>
              <a:cs typeface="Roboto Condensed"/>
              <a:sym typeface="Roboto Condensed"/>
            </a:endParaRPr>
          </a:p>
          <a:p>
            <a:pPr indent="-228600" lvl="0" marL="1143000" rtl="0" algn="l">
              <a:lnSpc>
                <a:spcPct val="115000"/>
              </a:lnSpc>
              <a:spcBef>
                <a:spcPts val="1200"/>
              </a:spcBef>
              <a:spcAft>
                <a:spcPts val="0"/>
              </a:spcAft>
              <a:buClr>
                <a:schemeClr val="dk1"/>
              </a:buClr>
              <a:buSzPts val="1100"/>
              <a:buFont typeface="Arial"/>
              <a:buNone/>
            </a:pPr>
            <a:r>
              <a:rPr lang="es" sz="2100">
                <a:solidFill>
                  <a:schemeClr val="dk1"/>
                </a:solidFill>
                <a:latin typeface="Roboto Condensed"/>
                <a:ea typeface="Roboto Condensed"/>
                <a:cs typeface="Roboto Condensed"/>
                <a:sym typeface="Roboto Condensed"/>
              </a:rPr>
              <a:t>c.</a:t>
            </a:r>
            <a:r>
              <a:rPr lang="es" sz="1700">
                <a:solidFill>
                  <a:schemeClr val="dk1"/>
                </a:solidFill>
                <a:latin typeface="Roboto Condensed"/>
                <a:ea typeface="Roboto Condensed"/>
                <a:cs typeface="Roboto Condensed"/>
                <a:sym typeface="Roboto Condensed"/>
              </a:rPr>
              <a:t>       </a:t>
            </a:r>
            <a:r>
              <a:rPr lang="es" sz="2100">
                <a:solidFill>
                  <a:schemeClr val="dk1"/>
                </a:solidFill>
                <a:latin typeface="Roboto Condensed"/>
                <a:ea typeface="Roboto Condensed"/>
                <a:cs typeface="Roboto Condensed"/>
                <a:sym typeface="Roboto Condensed"/>
              </a:rPr>
              <a:t>A var = new A();</a:t>
            </a:r>
            <a:endParaRPr sz="2100">
              <a:solidFill>
                <a:schemeClr val="dk1"/>
              </a:solidFill>
              <a:latin typeface="Roboto Condensed"/>
              <a:ea typeface="Roboto Condensed"/>
              <a:cs typeface="Roboto Condensed"/>
              <a:sym typeface="Roboto Condensed"/>
            </a:endParaRPr>
          </a:p>
          <a:p>
            <a:pPr indent="-228600" lvl="0" marL="1143000" rtl="0" algn="l">
              <a:lnSpc>
                <a:spcPct val="115000"/>
              </a:lnSpc>
              <a:spcBef>
                <a:spcPts val="1200"/>
              </a:spcBef>
              <a:spcAft>
                <a:spcPts val="1200"/>
              </a:spcAft>
              <a:buClr>
                <a:schemeClr val="dk1"/>
              </a:buClr>
              <a:buSzPts val="1100"/>
              <a:buFont typeface="Arial"/>
              <a:buNone/>
            </a:pPr>
            <a:r>
              <a:rPr lang="es" sz="2100">
                <a:solidFill>
                  <a:schemeClr val="dk1"/>
                </a:solidFill>
                <a:latin typeface="Roboto Condensed"/>
                <a:ea typeface="Roboto Condensed"/>
                <a:cs typeface="Roboto Condensed"/>
                <a:sym typeface="Roboto Condensed"/>
              </a:rPr>
              <a:t>d.</a:t>
            </a:r>
            <a:r>
              <a:rPr lang="es" sz="1700">
                <a:solidFill>
                  <a:schemeClr val="dk1"/>
                </a:solidFill>
                <a:latin typeface="Roboto Condensed"/>
                <a:ea typeface="Roboto Condensed"/>
                <a:cs typeface="Roboto Condensed"/>
                <a:sym typeface="Roboto Condensed"/>
              </a:rPr>
              <a:t>       </a:t>
            </a:r>
            <a:r>
              <a:rPr lang="es" sz="2100">
                <a:solidFill>
                  <a:schemeClr val="dk1"/>
                </a:solidFill>
                <a:latin typeface="Roboto Condensed"/>
                <a:ea typeface="Roboto Condensed"/>
                <a:cs typeface="Roboto Condensed"/>
                <a:sym typeface="Roboto Condensed"/>
              </a:rPr>
              <a:t>A var = new B(A);</a:t>
            </a:r>
            <a:endParaRPr sz="2000">
              <a:latin typeface="Roboto Condensed"/>
              <a:ea typeface="Roboto Condensed"/>
              <a:cs typeface="Roboto Condensed"/>
              <a:sym typeface="Roboto Condensed"/>
            </a:endParaRPr>
          </a:p>
        </p:txBody>
      </p:sp>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Teórico - Módulo Objetos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228600" lvl="0" marL="228600" rtl="0" algn="l">
              <a:lnSpc>
                <a:spcPct val="115000"/>
              </a:lnSpc>
              <a:spcBef>
                <a:spcPts val="1200"/>
              </a:spcBef>
              <a:spcAft>
                <a:spcPts val="0"/>
              </a:spcAft>
              <a:buClr>
                <a:schemeClr val="dk1"/>
              </a:buClr>
              <a:buSzPts val="1100"/>
              <a:buFont typeface="Arial"/>
              <a:buNone/>
            </a:pPr>
            <a:r>
              <a:rPr lang="es" sz="2100">
                <a:solidFill>
                  <a:schemeClr val="dk1"/>
                </a:solidFill>
                <a:latin typeface="Roboto Condensed"/>
                <a:ea typeface="Roboto Condensed"/>
                <a:cs typeface="Roboto Condensed"/>
                <a:sym typeface="Roboto Condensed"/>
              </a:rPr>
              <a:t>-- 2 --</a:t>
            </a:r>
            <a:r>
              <a:rPr lang="es" sz="1700">
                <a:solidFill>
                  <a:schemeClr val="dk1"/>
                </a:solidFill>
                <a:latin typeface="Roboto Condensed"/>
                <a:ea typeface="Roboto Condensed"/>
                <a:cs typeface="Roboto Condensed"/>
                <a:sym typeface="Roboto Condensed"/>
              </a:rPr>
              <a:t>      </a:t>
            </a:r>
            <a:r>
              <a:rPr lang="es" sz="2100">
                <a:solidFill>
                  <a:schemeClr val="dk1"/>
                </a:solidFill>
                <a:latin typeface="Roboto Condensed"/>
                <a:ea typeface="Roboto Condensed"/>
                <a:cs typeface="Roboto Condensed"/>
                <a:sym typeface="Roboto Condensed"/>
              </a:rPr>
              <a:t>¿Cuál es el objetivo del constructor de una clase?</a:t>
            </a:r>
            <a:endParaRPr sz="2100">
              <a:solidFill>
                <a:schemeClr val="dk1"/>
              </a:solidFill>
              <a:latin typeface="Roboto Condensed"/>
              <a:ea typeface="Roboto Condensed"/>
              <a:cs typeface="Roboto Condensed"/>
              <a:sym typeface="Roboto Condensed"/>
            </a:endParaRPr>
          </a:p>
          <a:p>
            <a:pPr indent="-228600" lvl="0" marL="1143000" rtl="0" algn="l">
              <a:lnSpc>
                <a:spcPct val="115000"/>
              </a:lnSpc>
              <a:spcBef>
                <a:spcPts val="1200"/>
              </a:spcBef>
              <a:spcAft>
                <a:spcPts val="0"/>
              </a:spcAft>
              <a:buClr>
                <a:schemeClr val="dk1"/>
              </a:buClr>
              <a:buSzPts val="1100"/>
              <a:buFont typeface="Arial"/>
              <a:buNone/>
            </a:pPr>
            <a:r>
              <a:rPr lang="es" sz="2100">
                <a:solidFill>
                  <a:schemeClr val="dk1"/>
                </a:solidFill>
                <a:latin typeface="Roboto Condensed"/>
                <a:ea typeface="Roboto Condensed"/>
                <a:cs typeface="Roboto Condensed"/>
                <a:sym typeface="Roboto Condensed"/>
              </a:rPr>
              <a:t>a.   	Heredar el estado y comportamiento de la superclase</a:t>
            </a:r>
            <a:endParaRPr sz="2100">
              <a:solidFill>
                <a:schemeClr val="dk1"/>
              </a:solidFill>
              <a:latin typeface="Roboto Condensed"/>
              <a:ea typeface="Roboto Condensed"/>
              <a:cs typeface="Roboto Condensed"/>
              <a:sym typeface="Roboto Condensed"/>
            </a:endParaRPr>
          </a:p>
          <a:p>
            <a:pPr indent="-228600" lvl="0" marL="1143000" rtl="0" algn="l">
              <a:lnSpc>
                <a:spcPct val="115000"/>
              </a:lnSpc>
              <a:spcBef>
                <a:spcPts val="1200"/>
              </a:spcBef>
              <a:spcAft>
                <a:spcPts val="0"/>
              </a:spcAft>
              <a:buClr>
                <a:schemeClr val="dk1"/>
              </a:buClr>
              <a:buSzPts val="1100"/>
              <a:buFont typeface="Arial"/>
              <a:buNone/>
            </a:pPr>
            <a:r>
              <a:rPr lang="es" sz="2100">
                <a:solidFill>
                  <a:schemeClr val="dk1"/>
                </a:solidFill>
                <a:latin typeface="Roboto Condensed"/>
                <a:ea typeface="Roboto Condensed"/>
                <a:cs typeface="Roboto Condensed"/>
                <a:sym typeface="Roboto Condensed"/>
              </a:rPr>
              <a:t>b.   	Definir el estado y el comportamiento del objeto</a:t>
            </a:r>
            <a:endParaRPr sz="2100">
              <a:solidFill>
                <a:schemeClr val="dk1"/>
              </a:solidFill>
              <a:latin typeface="Roboto Condensed"/>
              <a:ea typeface="Roboto Condensed"/>
              <a:cs typeface="Roboto Condensed"/>
              <a:sym typeface="Roboto Condensed"/>
            </a:endParaRPr>
          </a:p>
          <a:p>
            <a:pPr indent="-228600" lvl="0" marL="1143000" rtl="0" algn="l">
              <a:lnSpc>
                <a:spcPct val="115000"/>
              </a:lnSpc>
              <a:spcBef>
                <a:spcPts val="1200"/>
              </a:spcBef>
              <a:spcAft>
                <a:spcPts val="0"/>
              </a:spcAft>
              <a:buClr>
                <a:schemeClr val="dk1"/>
              </a:buClr>
              <a:buSzPts val="1100"/>
              <a:buFont typeface="Arial"/>
              <a:buNone/>
            </a:pPr>
            <a:r>
              <a:rPr lang="es" sz="2100">
                <a:solidFill>
                  <a:schemeClr val="dk1"/>
                </a:solidFill>
                <a:latin typeface="Roboto Condensed"/>
                <a:ea typeface="Roboto Condensed"/>
                <a:cs typeface="Roboto Condensed"/>
                <a:sym typeface="Roboto Condensed"/>
              </a:rPr>
              <a:t>c.   	Inicializar el estado interno del objeto.</a:t>
            </a:r>
            <a:endParaRPr sz="2100">
              <a:solidFill>
                <a:schemeClr val="dk1"/>
              </a:solidFill>
              <a:latin typeface="Roboto Condensed"/>
              <a:ea typeface="Roboto Condensed"/>
              <a:cs typeface="Roboto Condensed"/>
              <a:sym typeface="Roboto Condensed"/>
            </a:endParaRPr>
          </a:p>
          <a:p>
            <a:pPr indent="-228600" lvl="0" marL="1143000" rtl="0" algn="l">
              <a:lnSpc>
                <a:spcPct val="115000"/>
              </a:lnSpc>
              <a:spcBef>
                <a:spcPts val="1200"/>
              </a:spcBef>
              <a:spcAft>
                <a:spcPts val="1200"/>
              </a:spcAft>
              <a:buClr>
                <a:schemeClr val="dk1"/>
              </a:buClr>
              <a:buSzPts val="1100"/>
              <a:buFont typeface="Arial"/>
              <a:buNone/>
            </a:pPr>
            <a:r>
              <a:rPr lang="es" sz="2100">
                <a:solidFill>
                  <a:schemeClr val="dk1"/>
                </a:solidFill>
                <a:latin typeface="Roboto Condensed"/>
                <a:ea typeface="Roboto Condensed"/>
                <a:cs typeface="Roboto Condensed"/>
                <a:sym typeface="Roboto Condensed"/>
              </a:rPr>
              <a:t>d.   	Inicializar el comportamiento interno del objeto</a:t>
            </a:r>
            <a:endParaRPr sz="2100">
              <a:solidFill>
                <a:schemeClr val="dk1"/>
              </a:solidFill>
              <a:latin typeface="Roboto Condensed"/>
              <a:ea typeface="Roboto Condensed"/>
              <a:cs typeface="Roboto Condensed"/>
              <a:sym typeface="Roboto Condensed"/>
            </a:endParaRPr>
          </a:p>
        </p:txBody>
      </p:sp>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Teórico - Módulo Objetos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228600" lvl="0" marL="228600" rtl="0" algn="l">
              <a:lnSpc>
                <a:spcPct val="115000"/>
              </a:lnSpc>
              <a:spcBef>
                <a:spcPts val="1200"/>
              </a:spcBef>
              <a:spcAft>
                <a:spcPts val="0"/>
              </a:spcAft>
              <a:buClr>
                <a:schemeClr val="dk1"/>
              </a:buClr>
              <a:buSzPts val="1100"/>
              <a:buFont typeface="Arial"/>
              <a:buNone/>
            </a:pPr>
            <a:r>
              <a:rPr lang="es" sz="2100">
                <a:solidFill>
                  <a:schemeClr val="dk1"/>
                </a:solidFill>
                <a:latin typeface="Roboto Condensed"/>
                <a:ea typeface="Roboto Condensed"/>
                <a:cs typeface="Roboto Condensed"/>
                <a:sym typeface="Roboto Condensed"/>
              </a:rPr>
              <a:t>-- 3 --</a:t>
            </a:r>
            <a:r>
              <a:rPr lang="es" sz="1700">
                <a:solidFill>
                  <a:schemeClr val="dk1"/>
                </a:solidFill>
                <a:latin typeface="Roboto Condensed"/>
                <a:ea typeface="Roboto Condensed"/>
                <a:cs typeface="Roboto Condensed"/>
                <a:sym typeface="Roboto Condensed"/>
              </a:rPr>
              <a:t>      </a:t>
            </a:r>
            <a:r>
              <a:rPr lang="es" sz="2100">
                <a:solidFill>
                  <a:schemeClr val="dk1"/>
                </a:solidFill>
                <a:latin typeface="Roboto Condensed"/>
                <a:ea typeface="Roboto Condensed"/>
                <a:cs typeface="Roboto Condensed"/>
                <a:sym typeface="Roboto Condensed"/>
              </a:rPr>
              <a:t>¿A qué se denomina herencia?</a:t>
            </a:r>
            <a:endParaRPr sz="2100">
              <a:solidFill>
                <a:schemeClr val="dk1"/>
              </a:solidFill>
              <a:latin typeface="Roboto Condensed"/>
              <a:ea typeface="Roboto Condensed"/>
              <a:cs typeface="Roboto Condensed"/>
              <a:sym typeface="Roboto Condensed"/>
            </a:endParaRPr>
          </a:p>
          <a:p>
            <a:pPr indent="-228600" lvl="0" marL="685800" rtl="0" algn="l">
              <a:lnSpc>
                <a:spcPct val="115000"/>
              </a:lnSpc>
              <a:spcBef>
                <a:spcPts val="1200"/>
              </a:spcBef>
              <a:spcAft>
                <a:spcPts val="0"/>
              </a:spcAft>
              <a:buClr>
                <a:schemeClr val="dk1"/>
              </a:buClr>
              <a:buSzPts val="1100"/>
              <a:buFont typeface="Arial"/>
              <a:buNone/>
            </a:pPr>
            <a:r>
              <a:rPr lang="es" sz="2100">
                <a:solidFill>
                  <a:schemeClr val="dk1"/>
                </a:solidFill>
                <a:latin typeface="Roboto Condensed"/>
                <a:ea typeface="Roboto Condensed"/>
                <a:cs typeface="Roboto Condensed"/>
                <a:sym typeface="Roboto Condensed"/>
              </a:rPr>
              <a:t>a. </a:t>
            </a:r>
            <a:r>
              <a:rPr lang="es" sz="1900">
                <a:solidFill>
                  <a:schemeClr val="dk1"/>
                </a:solidFill>
                <a:latin typeface="Roboto Condensed"/>
                <a:ea typeface="Roboto Condensed"/>
                <a:cs typeface="Roboto Condensed"/>
                <a:sym typeface="Roboto Condensed"/>
              </a:rPr>
              <a:t>  	A la capacidad de que una clase pueda utilizar el estado y comportamiento definido en su superclase.</a:t>
            </a:r>
            <a:endParaRPr sz="1900">
              <a:solidFill>
                <a:schemeClr val="dk1"/>
              </a:solidFill>
              <a:latin typeface="Roboto Condensed"/>
              <a:ea typeface="Roboto Condensed"/>
              <a:cs typeface="Roboto Condensed"/>
              <a:sym typeface="Roboto Condensed"/>
            </a:endParaRPr>
          </a:p>
          <a:p>
            <a:pPr indent="-228600" lvl="0" marL="685800" rtl="0" algn="l">
              <a:lnSpc>
                <a:spcPct val="115000"/>
              </a:lnSpc>
              <a:spcBef>
                <a:spcPts val="1200"/>
              </a:spcBef>
              <a:spcAft>
                <a:spcPts val="0"/>
              </a:spcAft>
              <a:buClr>
                <a:schemeClr val="dk1"/>
              </a:buClr>
              <a:buSzPts val="1100"/>
              <a:buFont typeface="Arial"/>
              <a:buNone/>
            </a:pPr>
            <a:r>
              <a:rPr lang="es" sz="1900">
                <a:solidFill>
                  <a:schemeClr val="dk1"/>
                </a:solidFill>
                <a:latin typeface="Roboto Condensed"/>
                <a:ea typeface="Roboto Condensed"/>
                <a:cs typeface="Roboto Condensed"/>
                <a:sym typeface="Roboto Condensed"/>
              </a:rPr>
              <a:t>b.   	A la capacidad de que una clase pueda utilizar el estado y comportamiento definido en su subclase.</a:t>
            </a:r>
            <a:endParaRPr sz="1900">
              <a:solidFill>
                <a:schemeClr val="dk1"/>
              </a:solidFill>
              <a:latin typeface="Roboto Condensed"/>
              <a:ea typeface="Roboto Condensed"/>
              <a:cs typeface="Roboto Condensed"/>
              <a:sym typeface="Roboto Condensed"/>
            </a:endParaRPr>
          </a:p>
          <a:p>
            <a:pPr indent="-228600" lvl="0" marL="685800" rtl="0" algn="l">
              <a:lnSpc>
                <a:spcPct val="115000"/>
              </a:lnSpc>
              <a:spcBef>
                <a:spcPts val="1200"/>
              </a:spcBef>
              <a:spcAft>
                <a:spcPts val="0"/>
              </a:spcAft>
              <a:buClr>
                <a:schemeClr val="dk1"/>
              </a:buClr>
              <a:buSzPts val="1100"/>
              <a:buFont typeface="Arial"/>
              <a:buNone/>
            </a:pPr>
            <a:r>
              <a:rPr lang="es" sz="1900">
                <a:solidFill>
                  <a:schemeClr val="dk1"/>
                </a:solidFill>
                <a:latin typeface="Roboto Condensed"/>
                <a:ea typeface="Roboto Condensed"/>
                <a:cs typeface="Roboto Condensed"/>
                <a:sym typeface="Roboto Condensed"/>
              </a:rPr>
              <a:t>c.   	A la capacidad de que una clase defina métodos abstractos para que sean implementados por sus subclases.</a:t>
            </a:r>
            <a:endParaRPr sz="1900">
              <a:solidFill>
                <a:schemeClr val="dk1"/>
              </a:solidFill>
              <a:latin typeface="Roboto Condensed"/>
              <a:ea typeface="Roboto Condensed"/>
              <a:cs typeface="Roboto Condensed"/>
              <a:sym typeface="Roboto Condensed"/>
            </a:endParaRPr>
          </a:p>
          <a:p>
            <a:pPr indent="-228600" lvl="0" marL="685800" rtl="0" algn="l">
              <a:lnSpc>
                <a:spcPct val="115000"/>
              </a:lnSpc>
              <a:spcBef>
                <a:spcPts val="1200"/>
              </a:spcBef>
              <a:spcAft>
                <a:spcPts val="1200"/>
              </a:spcAft>
              <a:buClr>
                <a:schemeClr val="dk1"/>
              </a:buClr>
              <a:buSzPts val="1100"/>
              <a:buFont typeface="Arial"/>
              <a:buNone/>
            </a:pPr>
            <a:r>
              <a:rPr lang="es" sz="1900">
                <a:solidFill>
                  <a:schemeClr val="dk1"/>
                </a:solidFill>
                <a:latin typeface="Roboto Condensed"/>
                <a:ea typeface="Roboto Condensed"/>
                <a:cs typeface="Roboto Condensed"/>
                <a:sym typeface="Roboto Condensed"/>
              </a:rPr>
              <a:t>d.   	A la capacidad de que una clase defina, como parte de su estado, atributos que referencian a otros objetos.</a:t>
            </a:r>
            <a:endParaRPr sz="1900">
              <a:solidFill>
                <a:schemeClr val="dk1"/>
              </a:solidFill>
              <a:latin typeface="Roboto Condensed"/>
              <a:ea typeface="Roboto Condensed"/>
              <a:cs typeface="Roboto Condensed"/>
              <a:sym typeface="Roboto Condensed"/>
            </a:endParaRPr>
          </a:p>
        </p:txBody>
      </p:sp>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Teórico - Módulo Objetos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228600" lvl="0" marL="228600" rtl="0" algn="l">
              <a:lnSpc>
                <a:spcPct val="115000"/>
              </a:lnSpc>
              <a:spcBef>
                <a:spcPts val="1200"/>
              </a:spcBef>
              <a:spcAft>
                <a:spcPts val="0"/>
              </a:spcAft>
              <a:buClr>
                <a:schemeClr val="dk1"/>
              </a:buClr>
              <a:buSzPts val="1100"/>
              <a:buFont typeface="Arial"/>
              <a:buNone/>
            </a:pPr>
            <a:r>
              <a:rPr lang="es" sz="2100">
                <a:solidFill>
                  <a:schemeClr val="dk1"/>
                </a:solidFill>
                <a:latin typeface="Roboto Condensed"/>
                <a:ea typeface="Roboto Condensed"/>
                <a:cs typeface="Roboto Condensed"/>
                <a:sym typeface="Roboto Condensed"/>
              </a:rPr>
              <a:t>-- 4 --</a:t>
            </a:r>
            <a:r>
              <a:rPr lang="es" sz="1700">
                <a:solidFill>
                  <a:schemeClr val="dk1"/>
                </a:solidFill>
                <a:latin typeface="Roboto Condensed"/>
                <a:ea typeface="Roboto Condensed"/>
                <a:cs typeface="Roboto Condensed"/>
                <a:sym typeface="Roboto Condensed"/>
              </a:rPr>
              <a:t>      </a:t>
            </a:r>
            <a:r>
              <a:rPr lang="es" sz="2100">
                <a:solidFill>
                  <a:schemeClr val="dk1"/>
                </a:solidFill>
                <a:latin typeface="Roboto Condensed"/>
                <a:ea typeface="Roboto Condensed"/>
                <a:cs typeface="Roboto Condensed"/>
                <a:sym typeface="Roboto Condensed"/>
              </a:rPr>
              <a:t>¿A qué se denomina método abstracto?</a:t>
            </a:r>
            <a:endParaRPr sz="2100">
              <a:solidFill>
                <a:schemeClr val="dk1"/>
              </a:solidFill>
              <a:latin typeface="Roboto Condensed"/>
              <a:ea typeface="Roboto Condensed"/>
              <a:cs typeface="Roboto Condensed"/>
              <a:sym typeface="Roboto Condensed"/>
            </a:endParaRPr>
          </a:p>
          <a:p>
            <a:pPr indent="-228600" lvl="0" marL="1143000" rtl="0" algn="l">
              <a:lnSpc>
                <a:spcPct val="115000"/>
              </a:lnSpc>
              <a:spcBef>
                <a:spcPts val="1200"/>
              </a:spcBef>
              <a:spcAft>
                <a:spcPts val="0"/>
              </a:spcAft>
              <a:buClr>
                <a:schemeClr val="dk1"/>
              </a:buClr>
              <a:buSzPts val="1100"/>
              <a:buFont typeface="Arial"/>
              <a:buNone/>
            </a:pPr>
            <a:r>
              <a:rPr lang="es" sz="2100">
                <a:solidFill>
                  <a:schemeClr val="dk1"/>
                </a:solidFill>
                <a:latin typeface="Roboto Condensed"/>
                <a:ea typeface="Roboto Condensed"/>
                <a:cs typeface="Roboto Condensed"/>
                <a:sym typeface="Roboto Condensed"/>
              </a:rPr>
              <a:t>a.   	A los constructores definidos en una superclase.</a:t>
            </a:r>
            <a:endParaRPr sz="2100">
              <a:solidFill>
                <a:schemeClr val="dk1"/>
              </a:solidFill>
              <a:latin typeface="Roboto Condensed"/>
              <a:ea typeface="Roboto Condensed"/>
              <a:cs typeface="Roboto Condensed"/>
              <a:sym typeface="Roboto Condensed"/>
            </a:endParaRPr>
          </a:p>
          <a:p>
            <a:pPr indent="-228600" lvl="0" marL="1143000" rtl="0" algn="l">
              <a:lnSpc>
                <a:spcPct val="115000"/>
              </a:lnSpc>
              <a:spcBef>
                <a:spcPts val="1200"/>
              </a:spcBef>
              <a:spcAft>
                <a:spcPts val="0"/>
              </a:spcAft>
              <a:buClr>
                <a:schemeClr val="dk1"/>
              </a:buClr>
              <a:buSzPts val="1100"/>
              <a:buFont typeface="Arial"/>
              <a:buNone/>
            </a:pPr>
            <a:r>
              <a:rPr lang="es" sz="2100">
                <a:solidFill>
                  <a:schemeClr val="dk1"/>
                </a:solidFill>
                <a:latin typeface="Roboto Condensed"/>
                <a:ea typeface="Roboto Condensed"/>
                <a:cs typeface="Roboto Condensed"/>
                <a:sym typeface="Roboto Condensed"/>
              </a:rPr>
              <a:t>b.   	A los métodos sin código definidos en una superclase.</a:t>
            </a:r>
            <a:endParaRPr sz="2100">
              <a:solidFill>
                <a:schemeClr val="dk1"/>
              </a:solidFill>
              <a:latin typeface="Roboto Condensed"/>
              <a:ea typeface="Roboto Condensed"/>
              <a:cs typeface="Roboto Condensed"/>
              <a:sym typeface="Roboto Condensed"/>
            </a:endParaRPr>
          </a:p>
          <a:p>
            <a:pPr indent="-228600" lvl="0" marL="1143000" rtl="0" algn="l">
              <a:lnSpc>
                <a:spcPct val="115000"/>
              </a:lnSpc>
              <a:spcBef>
                <a:spcPts val="1200"/>
              </a:spcBef>
              <a:spcAft>
                <a:spcPts val="0"/>
              </a:spcAft>
              <a:buClr>
                <a:schemeClr val="dk1"/>
              </a:buClr>
              <a:buSzPts val="1100"/>
              <a:buFont typeface="Arial"/>
              <a:buNone/>
            </a:pPr>
            <a:r>
              <a:rPr lang="es" sz="2100">
                <a:solidFill>
                  <a:schemeClr val="dk1"/>
                </a:solidFill>
                <a:latin typeface="Roboto Condensed"/>
                <a:ea typeface="Roboto Condensed"/>
                <a:cs typeface="Roboto Condensed"/>
                <a:sym typeface="Roboto Condensed"/>
              </a:rPr>
              <a:t>c.   	A los métodos con código definidos en una superclase.</a:t>
            </a:r>
            <a:endParaRPr sz="2100">
              <a:solidFill>
                <a:schemeClr val="dk1"/>
              </a:solidFill>
              <a:latin typeface="Roboto Condensed"/>
              <a:ea typeface="Roboto Condensed"/>
              <a:cs typeface="Roboto Condensed"/>
              <a:sym typeface="Roboto Condensed"/>
            </a:endParaRPr>
          </a:p>
          <a:p>
            <a:pPr indent="-228600" lvl="0" marL="1143000" rtl="0" algn="l">
              <a:lnSpc>
                <a:spcPct val="115000"/>
              </a:lnSpc>
              <a:spcBef>
                <a:spcPts val="1200"/>
              </a:spcBef>
              <a:spcAft>
                <a:spcPts val="1200"/>
              </a:spcAft>
              <a:buClr>
                <a:schemeClr val="dk1"/>
              </a:buClr>
              <a:buSzPts val="1100"/>
              <a:buFont typeface="Arial"/>
              <a:buNone/>
            </a:pPr>
            <a:r>
              <a:rPr lang="es" sz="2100">
                <a:solidFill>
                  <a:schemeClr val="dk1"/>
                </a:solidFill>
                <a:latin typeface="Roboto Condensed"/>
                <a:ea typeface="Roboto Condensed"/>
                <a:cs typeface="Roboto Condensed"/>
                <a:sym typeface="Roboto Condensed"/>
              </a:rPr>
              <a:t>d.   	A cualquier método o constructor definido en una clase abstracta.</a:t>
            </a:r>
            <a:endParaRPr sz="2100">
              <a:solidFill>
                <a:schemeClr val="dk1"/>
              </a:solidFill>
              <a:latin typeface="Roboto Condensed"/>
              <a:ea typeface="Roboto Condensed"/>
              <a:cs typeface="Roboto Condensed"/>
              <a:sym typeface="Roboto Condensed"/>
            </a:endParaRPr>
          </a:p>
        </p:txBody>
      </p:sp>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Teórico - Módulo Objetos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228600" lvl="0" marL="228600" rtl="0" algn="l">
              <a:lnSpc>
                <a:spcPct val="115000"/>
              </a:lnSpc>
              <a:spcBef>
                <a:spcPts val="1200"/>
              </a:spcBef>
              <a:spcAft>
                <a:spcPts val="0"/>
              </a:spcAft>
              <a:buClr>
                <a:schemeClr val="dk1"/>
              </a:buClr>
              <a:buSzPts val="1100"/>
              <a:buFont typeface="Arial"/>
              <a:buNone/>
            </a:pPr>
            <a:r>
              <a:rPr lang="es" sz="2100">
                <a:solidFill>
                  <a:schemeClr val="dk1"/>
                </a:solidFill>
                <a:latin typeface="Roboto Condensed"/>
                <a:ea typeface="Roboto Condensed"/>
                <a:cs typeface="Roboto Condensed"/>
                <a:sym typeface="Roboto Condensed"/>
              </a:rPr>
              <a:t>-- 5 --</a:t>
            </a:r>
            <a:r>
              <a:rPr lang="es" sz="1700">
                <a:solidFill>
                  <a:schemeClr val="dk1"/>
                </a:solidFill>
                <a:latin typeface="Roboto Condensed"/>
                <a:ea typeface="Roboto Condensed"/>
                <a:cs typeface="Roboto Condensed"/>
                <a:sym typeface="Roboto Condensed"/>
              </a:rPr>
              <a:t>      </a:t>
            </a:r>
            <a:r>
              <a:rPr lang="es" sz="2100">
                <a:solidFill>
                  <a:schemeClr val="dk1"/>
                </a:solidFill>
                <a:latin typeface="Roboto Condensed"/>
                <a:ea typeface="Roboto Condensed"/>
                <a:cs typeface="Roboto Condensed"/>
                <a:sym typeface="Roboto Condensed"/>
              </a:rPr>
              <a:t>¿A qué se le denomina Instancia de una clase?</a:t>
            </a:r>
            <a:endParaRPr sz="2100">
              <a:solidFill>
                <a:schemeClr val="dk1"/>
              </a:solidFill>
              <a:latin typeface="Roboto Condensed"/>
              <a:ea typeface="Roboto Condensed"/>
              <a:cs typeface="Roboto Condensed"/>
              <a:sym typeface="Roboto Condensed"/>
            </a:endParaRPr>
          </a:p>
          <a:p>
            <a:pPr indent="-228600" lvl="0" marL="685800" rtl="0" algn="l">
              <a:lnSpc>
                <a:spcPct val="115000"/>
              </a:lnSpc>
              <a:spcBef>
                <a:spcPts val="1200"/>
              </a:spcBef>
              <a:spcAft>
                <a:spcPts val="0"/>
              </a:spcAft>
              <a:buClr>
                <a:schemeClr val="dk1"/>
              </a:buClr>
              <a:buSzPts val="1100"/>
              <a:buFont typeface="Arial"/>
              <a:buNone/>
            </a:pPr>
            <a:r>
              <a:rPr lang="es" sz="2100">
                <a:solidFill>
                  <a:schemeClr val="dk1"/>
                </a:solidFill>
                <a:latin typeface="Roboto Condensed"/>
                <a:ea typeface="Roboto Condensed"/>
                <a:cs typeface="Roboto Condensed"/>
                <a:sym typeface="Roboto Condensed"/>
              </a:rPr>
              <a:t>a.   	A la capacidad de que una clase herede el estado y comportamiento de otra clase.</a:t>
            </a:r>
            <a:endParaRPr sz="2100">
              <a:solidFill>
                <a:schemeClr val="dk1"/>
              </a:solidFill>
              <a:latin typeface="Roboto Condensed"/>
              <a:ea typeface="Roboto Condensed"/>
              <a:cs typeface="Roboto Condensed"/>
              <a:sym typeface="Roboto Condensed"/>
            </a:endParaRPr>
          </a:p>
          <a:p>
            <a:pPr indent="-228600" lvl="0" marL="685800" rtl="0" algn="l">
              <a:lnSpc>
                <a:spcPct val="115000"/>
              </a:lnSpc>
              <a:spcBef>
                <a:spcPts val="1200"/>
              </a:spcBef>
              <a:spcAft>
                <a:spcPts val="0"/>
              </a:spcAft>
              <a:buClr>
                <a:schemeClr val="dk1"/>
              </a:buClr>
              <a:buSzPts val="1100"/>
              <a:buFont typeface="Arial"/>
              <a:buNone/>
            </a:pPr>
            <a:r>
              <a:rPr lang="es" sz="2100">
                <a:solidFill>
                  <a:schemeClr val="dk1"/>
                </a:solidFill>
                <a:latin typeface="Roboto Condensed"/>
                <a:ea typeface="Roboto Condensed"/>
                <a:cs typeface="Roboto Condensed"/>
                <a:sym typeface="Roboto Condensed"/>
              </a:rPr>
              <a:t>b.   	Al objeto que posee el estado y comportamiento declarado en la clase instanciada.</a:t>
            </a:r>
            <a:endParaRPr sz="2100">
              <a:solidFill>
                <a:schemeClr val="dk1"/>
              </a:solidFill>
              <a:latin typeface="Roboto Condensed"/>
              <a:ea typeface="Roboto Condensed"/>
              <a:cs typeface="Roboto Condensed"/>
              <a:sym typeface="Roboto Condensed"/>
            </a:endParaRPr>
          </a:p>
          <a:p>
            <a:pPr indent="-228600" lvl="0" marL="685800" rtl="0" algn="l">
              <a:lnSpc>
                <a:spcPct val="115000"/>
              </a:lnSpc>
              <a:spcBef>
                <a:spcPts val="1200"/>
              </a:spcBef>
              <a:spcAft>
                <a:spcPts val="0"/>
              </a:spcAft>
              <a:buClr>
                <a:schemeClr val="dk1"/>
              </a:buClr>
              <a:buSzPts val="1100"/>
              <a:buFont typeface="Arial"/>
              <a:buNone/>
            </a:pPr>
            <a:r>
              <a:rPr lang="es" sz="2100">
                <a:solidFill>
                  <a:schemeClr val="dk1"/>
                </a:solidFill>
                <a:latin typeface="Roboto Condensed"/>
                <a:ea typeface="Roboto Condensed"/>
                <a:cs typeface="Roboto Condensed"/>
                <a:sym typeface="Roboto Condensed"/>
              </a:rPr>
              <a:t>c.   	Al conjunto de palabras reservadas del lenguaje para definir variables y funciones públicas y privadas</a:t>
            </a:r>
            <a:endParaRPr sz="2100">
              <a:solidFill>
                <a:schemeClr val="dk1"/>
              </a:solidFill>
              <a:latin typeface="Roboto Condensed"/>
              <a:ea typeface="Roboto Condensed"/>
              <a:cs typeface="Roboto Condensed"/>
              <a:sym typeface="Roboto Condensed"/>
            </a:endParaRPr>
          </a:p>
          <a:p>
            <a:pPr indent="-228600" lvl="0" marL="685800" rtl="0" algn="l">
              <a:lnSpc>
                <a:spcPct val="115000"/>
              </a:lnSpc>
              <a:spcBef>
                <a:spcPts val="1200"/>
              </a:spcBef>
              <a:spcAft>
                <a:spcPts val="1200"/>
              </a:spcAft>
              <a:buClr>
                <a:schemeClr val="dk1"/>
              </a:buClr>
              <a:buSzPts val="1100"/>
              <a:buFont typeface="Arial"/>
              <a:buNone/>
            </a:pPr>
            <a:r>
              <a:rPr lang="es" sz="2100">
                <a:solidFill>
                  <a:schemeClr val="dk1"/>
                </a:solidFill>
                <a:latin typeface="Roboto Condensed"/>
                <a:ea typeface="Roboto Condensed"/>
                <a:cs typeface="Roboto Condensed"/>
                <a:sym typeface="Roboto Condensed"/>
              </a:rPr>
              <a:t>d.   	Al estado privado definido en la clase</a:t>
            </a:r>
            <a:endParaRPr sz="2100">
              <a:solidFill>
                <a:schemeClr val="dk1"/>
              </a:solidFill>
              <a:latin typeface="Roboto Condensed"/>
              <a:ea typeface="Roboto Condensed"/>
              <a:cs typeface="Roboto Condensed"/>
              <a:sym typeface="Roboto Condensed"/>
            </a:endParaRPr>
          </a:p>
        </p:txBody>
      </p:sp>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Teórico - Módulo Objetos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234950" y="215900"/>
            <a:ext cx="3787800" cy="57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0" i="0" lang="es" sz="2500" u="none">
                <a:solidFill>
                  <a:srgbClr val="000000"/>
                </a:solidFill>
                <a:latin typeface="Arial"/>
                <a:ea typeface="Arial"/>
                <a:cs typeface="Arial"/>
                <a:sym typeface="Arial"/>
              </a:rPr>
              <a:t>Módulo Concurrente</a:t>
            </a:r>
            <a:endParaRPr/>
          </a:p>
        </p:txBody>
      </p:sp>
      <p:sp>
        <p:nvSpPr>
          <p:cNvPr id="97" name="Google Shape;97;p20"/>
          <p:cNvSpPr txBox="1"/>
          <p:nvPr>
            <p:ph idx="1" type="body"/>
          </p:nvPr>
        </p:nvSpPr>
        <p:spPr>
          <a:xfrm>
            <a:off x="311150" y="847725"/>
            <a:ext cx="8447100" cy="1384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b="0" i="0" lang="es" sz="2000" u="none">
                <a:solidFill>
                  <a:srgbClr val="595959"/>
                </a:solidFill>
                <a:latin typeface="Roboto"/>
                <a:ea typeface="Roboto"/>
                <a:cs typeface="Roboto"/>
                <a:sym typeface="Roboto"/>
              </a:rPr>
              <a:t>Escriba el enunciado de un ejercicio (al estilo de los enunciados de la práctica) en el cual en la resolución del mismo sería adecuado utilizar un área parcialmente compartida. JUSTIFIQUE la elección del enunciado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3440925" y="1609675"/>
            <a:ext cx="5467500" cy="2927700"/>
          </a:xfrm>
          <a:prstGeom prst="rect">
            <a:avLst/>
          </a:prstGeom>
        </p:spPr>
        <p:txBody>
          <a:bodyPr anchorCtr="0" anchor="t" bIns="91425" lIns="91425" spcFirstLastPara="1" rIns="91425" wrap="square" tIns="91425">
            <a:noAutofit/>
          </a:bodyPr>
          <a:lstStyle/>
          <a:p>
            <a:pPr indent="0" lvl="0" marL="0" rtl="0" algn="l">
              <a:lnSpc>
                <a:spcPct val="110000"/>
              </a:lnSpc>
              <a:spcBef>
                <a:spcPts val="600"/>
              </a:spcBef>
              <a:spcAft>
                <a:spcPts val="0"/>
              </a:spcAft>
              <a:buClr>
                <a:schemeClr val="dk1"/>
              </a:buClr>
              <a:buSzPts val="1100"/>
              <a:buFont typeface="Arial"/>
              <a:buNone/>
            </a:pPr>
            <a:r>
              <a:rPr lang="es" sz="1900">
                <a:solidFill>
                  <a:schemeClr val="dk1"/>
                </a:solidFill>
                <a:latin typeface="Calibri"/>
                <a:ea typeface="Calibri"/>
                <a:cs typeface="Calibri"/>
                <a:sym typeface="Calibri"/>
              </a:rPr>
              <a:t>Enviar la </a:t>
            </a:r>
            <a:r>
              <a:rPr b="1" lang="es" sz="1900">
                <a:solidFill>
                  <a:schemeClr val="dk1"/>
                </a:solidFill>
                <a:latin typeface="Calibri"/>
                <a:ea typeface="Calibri"/>
                <a:cs typeface="Calibri"/>
                <a:sym typeface="Calibri"/>
              </a:rPr>
              <a:t>foto del examen </a:t>
            </a:r>
            <a:r>
              <a:rPr lang="es" sz="1900">
                <a:solidFill>
                  <a:schemeClr val="dk1"/>
                </a:solidFill>
                <a:latin typeface="Calibri"/>
                <a:ea typeface="Calibri"/>
                <a:cs typeface="Calibri"/>
                <a:sym typeface="Calibri"/>
              </a:rPr>
              <a:t>junto con la </a:t>
            </a:r>
            <a:r>
              <a:rPr b="1" lang="es" sz="1900">
                <a:solidFill>
                  <a:schemeClr val="dk1"/>
                </a:solidFill>
                <a:latin typeface="Calibri"/>
                <a:ea typeface="Calibri"/>
                <a:cs typeface="Calibri"/>
                <a:sym typeface="Calibri"/>
              </a:rPr>
              <a:t>foto de DNI </a:t>
            </a:r>
            <a:r>
              <a:rPr lang="es" sz="1900">
                <a:solidFill>
                  <a:schemeClr val="dk1"/>
                </a:solidFill>
                <a:latin typeface="Calibri"/>
                <a:ea typeface="Calibri"/>
                <a:cs typeface="Calibri"/>
                <a:sym typeface="Calibri"/>
              </a:rPr>
              <a:t>al siguiente correo:</a:t>
            </a:r>
            <a:endParaRPr sz="1900">
              <a:solidFill>
                <a:schemeClr val="dk1"/>
              </a:solidFill>
              <a:latin typeface="Calibri"/>
              <a:ea typeface="Calibri"/>
              <a:cs typeface="Calibri"/>
              <a:sym typeface="Calibri"/>
            </a:endParaRPr>
          </a:p>
          <a:p>
            <a:pPr indent="0" lvl="0" marL="0" rtl="0" algn="ctr">
              <a:spcBef>
                <a:spcPts val="600"/>
              </a:spcBef>
              <a:spcAft>
                <a:spcPts val="0"/>
              </a:spcAft>
              <a:buClr>
                <a:schemeClr val="dk1"/>
              </a:buClr>
              <a:buSzPts val="1100"/>
              <a:buFont typeface="Arial"/>
              <a:buNone/>
            </a:pPr>
            <a:r>
              <a:rPr lang="es" sz="2300">
                <a:solidFill>
                  <a:srgbClr val="2683C6"/>
                </a:solidFill>
                <a:highlight>
                  <a:srgbClr val="FFFF00"/>
                </a:highlight>
                <a:latin typeface="Calibri"/>
                <a:ea typeface="Calibri"/>
                <a:cs typeface="Calibri"/>
                <a:sym typeface="Calibri"/>
              </a:rPr>
              <a:t>parcialtallerFI@gmail.com</a:t>
            </a:r>
            <a:endParaRPr sz="2300">
              <a:solidFill>
                <a:srgbClr val="2683C6"/>
              </a:solidFill>
              <a:highlight>
                <a:srgbClr val="FFFF00"/>
              </a:highlight>
              <a:latin typeface="Calibri"/>
              <a:ea typeface="Calibri"/>
              <a:cs typeface="Calibri"/>
              <a:sym typeface="Calibri"/>
            </a:endParaRPr>
          </a:p>
          <a:p>
            <a:pPr indent="0" lvl="0" marL="0" rtl="0" algn="l">
              <a:lnSpc>
                <a:spcPct val="110000"/>
              </a:lnSpc>
              <a:spcBef>
                <a:spcPts val="600"/>
              </a:spcBef>
              <a:spcAft>
                <a:spcPts val="0"/>
              </a:spcAft>
              <a:buClr>
                <a:schemeClr val="dk1"/>
              </a:buClr>
              <a:buSzPts val="1100"/>
              <a:buFont typeface="Arial"/>
              <a:buNone/>
            </a:pPr>
            <a:r>
              <a:t/>
            </a:r>
            <a:endParaRPr sz="1700">
              <a:solidFill>
                <a:srgbClr val="1CADE4"/>
              </a:solidFill>
            </a:endParaRPr>
          </a:p>
          <a:p>
            <a:pPr indent="0" lvl="0" marL="0" rtl="0" algn="l">
              <a:lnSpc>
                <a:spcPct val="110000"/>
              </a:lnSpc>
              <a:spcBef>
                <a:spcPts val="600"/>
              </a:spcBef>
              <a:spcAft>
                <a:spcPts val="0"/>
              </a:spcAft>
              <a:buNone/>
            </a:pPr>
            <a:r>
              <a:rPr lang="es" sz="1900">
                <a:solidFill>
                  <a:schemeClr val="dk1"/>
                </a:solidFill>
                <a:latin typeface="Calibri"/>
                <a:ea typeface="Calibri"/>
                <a:cs typeface="Calibri"/>
                <a:sym typeface="Calibri"/>
              </a:rPr>
              <a:t>En el </a:t>
            </a:r>
            <a:r>
              <a:rPr b="1" lang="es" sz="1900">
                <a:solidFill>
                  <a:schemeClr val="dk1"/>
                </a:solidFill>
                <a:latin typeface="Calibri"/>
                <a:ea typeface="Calibri"/>
                <a:cs typeface="Calibri"/>
                <a:sym typeface="Calibri"/>
              </a:rPr>
              <a:t>asunto</a:t>
            </a:r>
            <a:r>
              <a:rPr lang="es" sz="1900">
                <a:solidFill>
                  <a:schemeClr val="dk1"/>
                </a:solidFill>
                <a:latin typeface="Calibri"/>
                <a:ea typeface="Calibri"/>
                <a:cs typeface="Calibri"/>
                <a:sym typeface="Calibri"/>
              </a:rPr>
              <a:t> del correo especificar </a:t>
            </a:r>
            <a:endParaRPr sz="1900">
              <a:solidFill>
                <a:schemeClr val="dk1"/>
              </a:solidFill>
              <a:latin typeface="Calibri"/>
              <a:ea typeface="Calibri"/>
              <a:cs typeface="Calibri"/>
              <a:sym typeface="Calibri"/>
            </a:endParaRPr>
          </a:p>
          <a:p>
            <a:pPr indent="0" lvl="0" marL="0" rtl="0" algn="l">
              <a:lnSpc>
                <a:spcPct val="110000"/>
              </a:lnSpc>
              <a:spcBef>
                <a:spcPts val="600"/>
              </a:spcBef>
              <a:spcAft>
                <a:spcPts val="0"/>
              </a:spcAft>
              <a:buClr>
                <a:schemeClr val="dk1"/>
              </a:buClr>
              <a:buSzPts val="1100"/>
              <a:buFont typeface="Arial"/>
              <a:buNone/>
            </a:pPr>
            <a:r>
              <a:rPr b="1" lang="es" sz="1900">
                <a:solidFill>
                  <a:schemeClr val="dk1"/>
                </a:solidFill>
                <a:latin typeface="Calibri"/>
                <a:ea typeface="Calibri"/>
                <a:cs typeface="Calibri"/>
                <a:sym typeface="Calibri"/>
              </a:rPr>
              <a:t>  </a:t>
            </a:r>
            <a:r>
              <a:rPr b="1" lang="es" sz="1700">
                <a:solidFill>
                  <a:schemeClr val="dk1"/>
                </a:solidFill>
                <a:latin typeface="Calibri"/>
                <a:ea typeface="Calibri"/>
                <a:cs typeface="Calibri"/>
                <a:sym typeface="Calibri"/>
              </a:rPr>
              <a:t>Examen teórico - &lt;apellido y nombre&gt; - sala &lt;nro de sala&gt; </a:t>
            </a:r>
            <a:endParaRPr b="1" sz="1700">
              <a:solidFill>
                <a:schemeClr val="dk1"/>
              </a:solidFill>
              <a:latin typeface="Calibri"/>
              <a:ea typeface="Calibri"/>
              <a:cs typeface="Calibri"/>
              <a:sym typeface="Calibri"/>
            </a:endParaRPr>
          </a:p>
          <a:p>
            <a:pPr indent="0" lvl="0" marL="0" rtl="0" algn="l">
              <a:spcBef>
                <a:spcPts val="600"/>
              </a:spcBef>
              <a:spcAft>
                <a:spcPts val="1600"/>
              </a:spcAft>
              <a:buNone/>
            </a:pPr>
            <a:r>
              <a:rPr lang="es" sz="1300"/>
              <a:t> </a:t>
            </a:r>
            <a:endParaRPr sz="1300"/>
          </a:p>
        </p:txBody>
      </p:sp>
      <p:pic>
        <p:nvPicPr>
          <p:cNvPr id="103" name="Google Shape;103;p21"/>
          <p:cNvPicPr preferRelativeResize="0"/>
          <p:nvPr/>
        </p:nvPicPr>
        <p:blipFill>
          <a:blip r:embed="rId3">
            <a:alphaModFix/>
          </a:blip>
          <a:stretch>
            <a:fillRect/>
          </a:stretch>
        </p:blipFill>
        <p:spPr>
          <a:xfrm>
            <a:off x="304800" y="1703525"/>
            <a:ext cx="3059925" cy="26293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