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81" r:id="rId4"/>
    <p:sldId id="280" r:id="rId5"/>
    <p:sldId id="279" r:id="rId6"/>
    <p:sldId id="269" r:id="rId7"/>
    <p:sldId id="258" r:id="rId8"/>
    <p:sldId id="270" r:id="rId9"/>
    <p:sldId id="271" r:id="rId10"/>
    <p:sldId id="259" r:id="rId11"/>
    <p:sldId id="262" r:id="rId12"/>
    <p:sldId id="268" r:id="rId13"/>
    <p:sldId id="267" r:id="rId14"/>
    <p:sldId id="264" r:id="rId15"/>
    <p:sldId id="260" r:id="rId16"/>
    <p:sldId id="26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8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59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76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3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36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95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02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3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C136A4-7F40-42CC-B49A-F58383985594}" type="datetimeFigureOut">
              <a:rPr lang="es-ES" smtClean="0"/>
              <a:t>09/10/2019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8F92CB-DEE6-4693-90DC-8DC6255415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01752"/>
            <a:ext cx="10058400" cy="356616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Sistemas Operativos de Tiempo Real Embebidos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Sistemas de Tiempo Real </a:t>
            </a:r>
          </a:p>
          <a:p>
            <a:pPr algn="l"/>
            <a:r>
              <a:rPr lang="es-ES" dirty="0" smtClean="0"/>
              <a:t>Ingeniería en Computación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50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25238"/>
            <a:ext cx="10058400" cy="1450757"/>
          </a:xfrm>
        </p:spPr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dirty="0" err="1" smtClean="0"/>
              <a:t>xTaskCreate</a:t>
            </a:r>
            <a:r>
              <a:rPr lang="es-ES" sz="2400" dirty="0" smtClean="0"/>
              <a:t>  		Iniciar una tarea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err="1" smtClean="0"/>
              <a:t>vTaskDelete</a:t>
            </a:r>
            <a:r>
              <a:rPr lang="es-ES" sz="2400" dirty="0"/>
              <a:t>	</a:t>
            </a:r>
            <a:r>
              <a:rPr lang="es-ES" sz="2400" dirty="0" smtClean="0"/>
              <a:t>		Finalizar una tarea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err="1" smtClean="0"/>
              <a:t>vTaskDelay</a:t>
            </a:r>
            <a:r>
              <a:rPr lang="es-ES" sz="2400" dirty="0" smtClean="0"/>
              <a:t>			Detener una tarea un tiempo determinado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err="1" smtClean="0"/>
              <a:t>vTaskPrioritySet</a:t>
            </a:r>
            <a:r>
              <a:rPr lang="es-ES" sz="2400" dirty="0" smtClean="0"/>
              <a:t>		Asignar la prioridad de una tarea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err="1" smtClean="0"/>
              <a:t>uxTaskPriorityGet</a:t>
            </a:r>
            <a:r>
              <a:rPr lang="es-ES" sz="2400" dirty="0" smtClean="0"/>
              <a:t>		Obtener la prioridad de una tarea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err="1" smtClean="0"/>
              <a:t>vTaskSuspend</a:t>
            </a:r>
            <a:r>
              <a:rPr lang="es-ES" sz="2400" dirty="0" smtClean="0"/>
              <a:t>		Suspender la ejecución de una tarea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dirty="0" err="1" smtClean="0"/>
              <a:t>vTaskResume</a:t>
            </a:r>
            <a:r>
              <a:rPr lang="es-ES" sz="2400" dirty="0" smtClean="0"/>
              <a:t>		Resumir la ejecución de una tarea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487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833" y="98344"/>
            <a:ext cx="10058400" cy="1450757"/>
          </a:xfrm>
        </p:spPr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613" y="1309466"/>
            <a:ext cx="5220286" cy="53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– </a:t>
            </a:r>
            <a:r>
              <a:rPr lang="es-ES" dirty="0"/>
              <a:t>P</a:t>
            </a:r>
            <a:r>
              <a:rPr lang="es-ES" dirty="0" smtClean="0"/>
              <a:t>rograma </a:t>
            </a:r>
            <a:r>
              <a:rPr lang="es-ES" dirty="0"/>
              <a:t>P</a:t>
            </a:r>
            <a:r>
              <a:rPr lang="es-ES" dirty="0" smtClean="0"/>
              <a:t>rincipal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void</a:t>
            </a:r>
            <a:r>
              <a:rPr lang="es-ES" dirty="0"/>
              <a:t>)</a:t>
            </a:r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     </a:t>
            </a:r>
            <a:r>
              <a:rPr lang="es-ES" dirty="0" err="1" smtClean="0"/>
              <a:t>prvSetupHardware</a:t>
            </a:r>
            <a:r>
              <a:rPr lang="es-ES" dirty="0"/>
              <a:t>();</a:t>
            </a:r>
          </a:p>
          <a:p>
            <a:r>
              <a:rPr lang="es-ES" dirty="0" smtClean="0"/>
              <a:t>              </a:t>
            </a:r>
            <a:r>
              <a:rPr lang="es-ES" dirty="0" err="1"/>
              <a:t>xTaskCreate</a:t>
            </a:r>
            <a:r>
              <a:rPr lang="es-ES" dirty="0"/>
              <a:t>(Tarea1 , “Tarea 1”, 1000, </a:t>
            </a:r>
            <a:r>
              <a:rPr lang="es-ES" dirty="0" err="1"/>
              <a:t>null</a:t>
            </a:r>
            <a:r>
              <a:rPr lang="es-ES" dirty="0"/>
              <a:t>, 1 , </a:t>
            </a:r>
            <a:r>
              <a:rPr lang="es-ES" dirty="0" err="1"/>
              <a:t>null</a:t>
            </a:r>
            <a:r>
              <a:rPr lang="es-ES" dirty="0" smtClean="0"/>
              <a:t>);</a:t>
            </a:r>
          </a:p>
          <a:p>
            <a:r>
              <a:rPr lang="es-ES" dirty="0"/>
              <a:t> </a:t>
            </a:r>
            <a:r>
              <a:rPr lang="es-ES" dirty="0" smtClean="0"/>
              <a:t>              </a:t>
            </a:r>
            <a:r>
              <a:rPr lang="es-ES" dirty="0" err="1" smtClean="0"/>
              <a:t>xTaskCreate</a:t>
            </a:r>
            <a:r>
              <a:rPr lang="es-ES" dirty="0" smtClean="0"/>
              <a:t>(Tarea2, </a:t>
            </a:r>
            <a:r>
              <a:rPr lang="es-ES" dirty="0"/>
              <a:t>“Tarea </a:t>
            </a:r>
            <a:r>
              <a:rPr lang="es-ES" dirty="0" smtClean="0"/>
              <a:t>2”, </a:t>
            </a:r>
            <a:r>
              <a:rPr lang="es-ES" dirty="0"/>
              <a:t>1000, </a:t>
            </a:r>
            <a:r>
              <a:rPr lang="es-ES" dirty="0" err="1"/>
              <a:t>null</a:t>
            </a:r>
            <a:r>
              <a:rPr lang="es-ES" dirty="0"/>
              <a:t>, 1 , </a:t>
            </a:r>
            <a:r>
              <a:rPr lang="es-ES" dirty="0" err="1" smtClean="0"/>
              <a:t>null</a:t>
            </a:r>
            <a:r>
              <a:rPr lang="es-ES" dirty="0" smtClean="0"/>
              <a:t>);</a:t>
            </a:r>
            <a:endParaRPr lang="es-ES" dirty="0"/>
          </a:p>
          <a:p>
            <a:r>
              <a:rPr lang="es-ES" dirty="0" smtClean="0"/>
              <a:t>              </a:t>
            </a:r>
            <a:r>
              <a:rPr lang="es-ES" dirty="0" err="1" smtClean="0"/>
              <a:t>vTaskStartScheduler</a:t>
            </a:r>
            <a:r>
              <a:rPr lang="es-ES" dirty="0"/>
              <a:t>();</a:t>
            </a:r>
          </a:p>
          <a:p>
            <a:r>
              <a:rPr lang="es-ES" dirty="0" smtClean="0"/>
              <a:t>              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/>
              <a:t>1;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4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- </a:t>
            </a:r>
            <a:r>
              <a:rPr lang="es-ES" dirty="0" err="1" smtClean="0"/>
              <a:t>Create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xTaskCreate</a:t>
            </a:r>
            <a:r>
              <a:rPr lang="es-ES" dirty="0" smtClean="0"/>
              <a:t>(Tarea1 , “Tarea 1”, 1000, </a:t>
            </a:r>
            <a:r>
              <a:rPr lang="es-ES" dirty="0" err="1" smtClean="0"/>
              <a:t>null</a:t>
            </a:r>
            <a:r>
              <a:rPr lang="es-ES" dirty="0" smtClean="0"/>
              <a:t>, 1 , </a:t>
            </a:r>
            <a:r>
              <a:rPr lang="es-ES" dirty="0" err="1" smtClean="0"/>
              <a:t>null</a:t>
            </a:r>
            <a:r>
              <a:rPr lang="es-ES" dirty="0" smtClean="0"/>
              <a:t>)</a:t>
            </a:r>
          </a:p>
          <a:p>
            <a:pPr marL="806450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Tarea1 :		 Puntero de la función que implementa la tarea</a:t>
            </a:r>
          </a:p>
          <a:p>
            <a:pPr marL="806450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“Tarea 1”: 	Nombre de la tarea (identificador)</a:t>
            </a:r>
          </a:p>
          <a:p>
            <a:pPr marL="806450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1000:  		Tamaño de la pila de la tarea</a:t>
            </a:r>
          </a:p>
          <a:p>
            <a:pPr marL="806450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: 		Puntero a los parámetros que se le pasan a la tarea</a:t>
            </a:r>
          </a:p>
          <a:p>
            <a:pPr marL="806450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1: 		Prioridad de la tarea ( 0 </a:t>
            </a:r>
            <a:r>
              <a:rPr lang="es-ES" smtClean="0"/>
              <a:t>= Minima </a:t>
            </a:r>
            <a:r>
              <a:rPr lang="es-ES" dirty="0" smtClean="0"/>
              <a:t>prioridad)</a:t>
            </a:r>
          </a:p>
          <a:p>
            <a:pPr marL="806450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:		Manejador de la tarea</a:t>
            </a:r>
            <a:endParaRPr lang="es-ES" dirty="0"/>
          </a:p>
          <a:p>
            <a:pPr marL="201168" lvl="1" indent="0">
              <a:buNone/>
            </a:pP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5439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de Sincronización</a:t>
            </a:r>
            <a:br>
              <a:rPr lang="es-ES" dirty="0" smtClean="0"/>
            </a:br>
            <a:r>
              <a:rPr lang="es-ES" dirty="0" smtClean="0"/>
              <a:t>Semáforos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 Semáforos Binarios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 Semáforos Contadores </a:t>
            </a:r>
          </a:p>
          <a:p>
            <a:pPr marL="1055688" indent="-342900">
              <a:buFont typeface="Wingdings" panose="05000000000000000000" pitchFamily="2" charset="2"/>
              <a:buChar char="q"/>
            </a:pPr>
            <a:r>
              <a:rPr lang="es-ES" dirty="0" err="1" smtClean="0"/>
              <a:t>xSemaphoreCreateBinary</a:t>
            </a:r>
            <a:endParaRPr lang="es-ES" dirty="0" smtClean="0"/>
          </a:p>
          <a:p>
            <a:pPr marL="1055688" indent="-342900">
              <a:buFont typeface="Wingdings" panose="05000000000000000000" pitchFamily="2" charset="2"/>
              <a:buChar char="q"/>
            </a:pPr>
            <a:r>
              <a:rPr lang="es-ES" dirty="0" err="1" smtClean="0"/>
              <a:t>xSemaphoreCreateCounting</a:t>
            </a:r>
            <a:endParaRPr lang="es-ES" dirty="0" smtClean="0"/>
          </a:p>
          <a:p>
            <a:pPr marL="1055688" indent="-342900">
              <a:buFont typeface="Wingdings" panose="05000000000000000000" pitchFamily="2" charset="2"/>
              <a:buChar char="q"/>
            </a:pPr>
            <a:r>
              <a:rPr lang="es-ES" dirty="0" err="1"/>
              <a:t>vSemaphoreDelete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69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de Sincronización</a:t>
            </a:r>
            <a:br>
              <a:rPr lang="es-ES" dirty="0" smtClean="0"/>
            </a:br>
            <a:r>
              <a:rPr lang="es-ES" dirty="0" smtClean="0"/>
              <a:t>Semáforos Binarios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/>
              <a:t>xSemaphoreTake</a:t>
            </a:r>
            <a:r>
              <a:rPr lang="es-ES" dirty="0"/>
              <a:t>(</a:t>
            </a:r>
            <a:r>
              <a:rPr lang="es-ES" dirty="0" err="1"/>
              <a:t>sem</a:t>
            </a:r>
            <a:r>
              <a:rPr lang="es-ES" dirty="0"/>
              <a:t>, </a:t>
            </a:r>
            <a:r>
              <a:rPr lang="es-ES" dirty="0" err="1"/>
              <a:t>timeout</a:t>
            </a:r>
            <a:r>
              <a:rPr lang="es-ES" dirty="0"/>
              <a:t>)	</a:t>
            </a: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 smtClean="0"/>
              <a:t>		Toma el Semáforo para proteger el recurso compartido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err="1"/>
              <a:t>xSemaphoreGive</a:t>
            </a:r>
            <a:r>
              <a:rPr lang="es-ES" dirty="0"/>
              <a:t>(</a:t>
            </a:r>
            <a:r>
              <a:rPr lang="es-ES" dirty="0" err="1"/>
              <a:t>sem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Libera el Semáforo y deja el acceso al recurso para las demás tareas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	Una tarea puede tomar el semáforo “</a:t>
            </a:r>
            <a:r>
              <a:rPr lang="es-ES" dirty="0" err="1" smtClean="0"/>
              <a:t>take</a:t>
            </a:r>
            <a:r>
              <a:rPr lang="es-ES" dirty="0" smtClean="0"/>
              <a:t>”, pero es otra la tarea que se encarga de liberarlo “</a:t>
            </a:r>
            <a:r>
              <a:rPr lang="es-ES" dirty="0" err="1" smtClean="0"/>
              <a:t>give</a:t>
            </a:r>
            <a:r>
              <a:rPr lang="es-ES" dirty="0" smtClean="0"/>
              <a:t>”, sirve para un control por eventos.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0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de Sincronización</a:t>
            </a:r>
            <a:br>
              <a:rPr lang="es-ES" dirty="0" smtClean="0"/>
            </a:br>
            <a:r>
              <a:rPr lang="es-ES" dirty="0" smtClean="0"/>
              <a:t>Colas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xQueueCreate</a:t>
            </a:r>
            <a:r>
              <a:rPr lang="es-ES" dirty="0" smtClean="0"/>
              <a:t>			Crea una cola, especificando cantidad y tamaño de ítems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xQueueSend</a:t>
            </a:r>
            <a:r>
              <a:rPr lang="es-ES" dirty="0" smtClean="0"/>
              <a:t>			Pone un nuevo dato en la cola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xQueueRecieve</a:t>
            </a:r>
            <a:r>
              <a:rPr lang="es-ES" dirty="0" smtClean="0"/>
              <a:t>		Saca un dato de la cola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xQueuePeek</a:t>
            </a:r>
            <a:r>
              <a:rPr lang="es-ES" dirty="0" smtClean="0"/>
              <a:t>			Lee un dato de la cola, pero no lo saca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uxQueueSpacesAvailable</a:t>
            </a:r>
            <a:r>
              <a:rPr lang="es-ES" dirty="0" smtClean="0"/>
              <a:t>	Devuelve la cantidad de lugares libres en la cola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01752"/>
            <a:ext cx="10058400" cy="356616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FreeOSEK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Sistemas de Tiempo Real </a:t>
            </a:r>
          </a:p>
          <a:p>
            <a:pPr algn="l"/>
            <a:r>
              <a:rPr lang="es-ES" dirty="0" smtClean="0"/>
              <a:t>Ingeniería en Computación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2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s-ES" sz="2400" dirty="0"/>
              <a:t>Creado por la industria automotriz y de licencia libre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s-ES" sz="2400" dirty="0"/>
              <a:t> Basado en el estándar OSEK-VDX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Utiliza un archivo .</a:t>
            </a:r>
            <a:r>
              <a:rPr lang="es-ES" sz="2400" dirty="0" err="1"/>
              <a:t>oil</a:t>
            </a:r>
            <a:r>
              <a:rPr lang="es-ES" sz="2400" dirty="0"/>
              <a:t> para la definición de tareas y recursos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FIFO por prioridad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Técnicas de validación y verificación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 Estático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05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 .</a:t>
            </a:r>
            <a:r>
              <a:rPr lang="es-ES" dirty="0" err="1" smtClean="0"/>
              <a:t>oil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61" y="1737360"/>
            <a:ext cx="8322725" cy="47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800" dirty="0"/>
              <a:t> </a:t>
            </a:r>
            <a:r>
              <a:rPr lang="es-AR" sz="2800" dirty="0"/>
              <a:t>Los Sistemas Operativos Embebidos se caracterizan por</a:t>
            </a:r>
            <a:r>
              <a:rPr lang="es-AR" sz="2800" dirty="0" smtClean="0"/>
              <a:t>:</a:t>
            </a:r>
            <a:endParaRPr lang="es-AR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AR" sz="2400" dirty="0"/>
              <a:t>Tamaño mínimo.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AR" sz="2400" dirty="0"/>
              <a:t>Rápidos cambios de contexto.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AR" sz="2400" dirty="0"/>
              <a:t>Diseñados para ser portables a varias arquitecturas.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AR" sz="2400" dirty="0" smtClean="0"/>
              <a:t>Están </a:t>
            </a:r>
            <a:r>
              <a:rPr lang="es-AR" sz="2400" dirty="0"/>
              <a:t>diseñados para hardware orientado a la entrada/salida, mas que al procesamiento.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AR" sz="2400" dirty="0"/>
              <a:t>Bajo intercambio de datos entre memoria principal y almacenamiento secundario.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/>
          <a:lstStyle/>
          <a:p>
            <a:r>
              <a:rPr lang="es-ES" dirty="0" smtClean="0"/>
              <a:t>Archivo .c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84" y="1650769"/>
            <a:ext cx="7422832" cy="52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s-AR" sz="2000" dirty="0" smtClean="0"/>
              <a:t> </a:t>
            </a:r>
            <a:r>
              <a:rPr lang="es-AR" sz="2400" dirty="0" err="1"/>
              <a:t>ActivateTask</a:t>
            </a:r>
            <a:r>
              <a:rPr lang="es-AR" sz="2400" dirty="0"/>
              <a:t>: activa una tarea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AR" sz="2400" dirty="0" err="1"/>
              <a:t>ChainTask</a:t>
            </a:r>
            <a:r>
              <a:rPr lang="es-AR" sz="2400" dirty="0"/>
              <a:t>: realiza la combinación de </a:t>
            </a:r>
            <a:r>
              <a:rPr lang="es-AR" sz="2400" dirty="0" err="1"/>
              <a:t>ActivateTask</a:t>
            </a:r>
            <a:r>
              <a:rPr lang="es-AR" sz="2400" dirty="0"/>
              <a:t> seguido de </a:t>
            </a:r>
            <a:r>
              <a:rPr lang="es-AR" sz="2400" dirty="0" err="1"/>
              <a:t>TerminateTask</a:t>
            </a:r>
            <a:r>
              <a:rPr lang="es-AR" sz="2400" dirty="0"/>
              <a:t>.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AR" sz="2400" dirty="0" err="1"/>
              <a:t>TerminateTask</a:t>
            </a:r>
            <a:r>
              <a:rPr lang="es-AR" sz="2400" dirty="0"/>
              <a:t>: termina una tarea</a:t>
            </a:r>
            <a:endParaRPr lang="es-ES" sz="2400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6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124605"/>
            <a:ext cx="6238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  <a:buClr>
                <a:srgbClr val="990000"/>
              </a:buClr>
              <a:buFont typeface="Wingdings" panose="05000000000000000000" pitchFamily="2" charset="2"/>
              <a:buChar char="q"/>
              <a:defRPr/>
            </a:pPr>
            <a:r>
              <a:rPr lang="es-ES" sz="5100" dirty="0" smtClean="0">
                <a:ea typeface="Verdana" pitchFamily="34" charset="0"/>
                <a:cs typeface="Verdana" pitchFamily="34" charset="0"/>
              </a:rPr>
              <a:t>Estáticos</a:t>
            </a:r>
          </a:p>
          <a:p>
            <a:pPr algn="just">
              <a:lnSpc>
                <a:spcPct val="120000"/>
              </a:lnSpc>
              <a:buClr>
                <a:srgbClr val="990000"/>
              </a:buClr>
              <a:defRPr/>
            </a:pPr>
            <a:r>
              <a:rPr lang="es-ES" sz="5100" dirty="0" smtClean="0">
                <a:ea typeface="Verdana" pitchFamily="34" charset="0"/>
                <a:cs typeface="Verdana" pitchFamily="34" charset="0"/>
              </a:rPr>
              <a:t>	</a:t>
            </a:r>
            <a:r>
              <a:rPr lang="es-ES" sz="4400" dirty="0" smtClean="0">
                <a:ea typeface="Verdana" pitchFamily="34" charset="0"/>
                <a:cs typeface="Verdana" pitchFamily="34" charset="0"/>
              </a:rPr>
              <a:t>Las tareas, sus recursos, los eventos y las interrupciones, se definen en tiempo de compilación conjunto con la </a:t>
            </a:r>
            <a:r>
              <a:rPr lang="es-ES" sz="4400" dirty="0" err="1" smtClean="0">
                <a:ea typeface="Verdana" pitchFamily="34" charset="0"/>
                <a:cs typeface="Verdana" pitchFamily="34" charset="0"/>
              </a:rPr>
              <a:t>alocación</a:t>
            </a:r>
            <a:r>
              <a:rPr lang="es-ES" sz="4400" dirty="0" smtClean="0">
                <a:ea typeface="Verdana" pitchFamily="34" charset="0"/>
                <a:cs typeface="Verdana" pitchFamily="34" charset="0"/>
              </a:rPr>
              <a:t> de memoria.</a:t>
            </a:r>
          </a:p>
          <a:p>
            <a:pPr marL="342900" indent="-342900" algn="just">
              <a:lnSpc>
                <a:spcPct val="120000"/>
              </a:lnSpc>
              <a:buClr>
                <a:srgbClr val="990000"/>
              </a:buClr>
              <a:buFont typeface="Arial" panose="020B0604020202020204" pitchFamily="34" charset="0"/>
              <a:buChar char="•"/>
              <a:defRPr/>
            </a:pPr>
            <a:endParaRPr lang="es-ES" sz="5100" dirty="0"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20000"/>
              </a:lnSpc>
              <a:buClr>
                <a:srgbClr val="990000"/>
              </a:buClr>
              <a:buFont typeface="Wingdings" panose="05000000000000000000" pitchFamily="2" charset="2"/>
              <a:buChar char="q"/>
              <a:defRPr/>
            </a:pPr>
            <a:r>
              <a:rPr lang="es-ES" sz="5100" dirty="0">
                <a:ea typeface="Verdana" pitchFamily="34" charset="0"/>
                <a:cs typeface="Verdana" pitchFamily="34" charset="0"/>
              </a:rPr>
              <a:t>Dinámicos</a:t>
            </a:r>
          </a:p>
          <a:p>
            <a:pPr algn="just">
              <a:lnSpc>
                <a:spcPct val="120000"/>
              </a:lnSpc>
              <a:buClr>
                <a:srgbClr val="990000"/>
              </a:buClr>
              <a:defRPr/>
            </a:pPr>
            <a:r>
              <a:rPr lang="es-ES" sz="5100" dirty="0">
                <a:ea typeface="Verdana" pitchFamily="34" charset="0"/>
                <a:cs typeface="Verdana" pitchFamily="34" charset="0"/>
              </a:rPr>
              <a:t>	</a:t>
            </a:r>
            <a:r>
              <a:rPr lang="es-ES" sz="4400" dirty="0">
                <a:ea typeface="Verdana" pitchFamily="34" charset="0"/>
                <a:cs typeface="Verdana" pitchFamily="34" charset="0"/>
              </a:rPr>
              <a:t>La </a:t>
            </a:r>
            <a:r>
              <a:rPr lang="es-ES" sz="4400" dirty="0" err="1">
                <a:ea typeface="Verdana" pitchFamily="34" charset="0"/>
                <a:cs typeface="Verdana" pitchFamily="34" charset="0"/>
              </a:rPr>
              <a:t>alocación</a:t>
            </a:r>
            <a:r>
              <a:rPr lang="es-ES" sz="4400" dirty="0">
                <a:ea typeface="Verdana" pitchFamily="34" charset="0"/>
                <a:cs typeface="Verdana" pitchFamily="34" charset="0"/>
              </a:rPr>
              <a:t> de memoria, creación de tareas y estructuras de </a:t>
            </a:r>
            <a:r>
              <a:rPr lang="es-ES" sz="4400" dirty="0" smtClean="0">
                <a:ea typeface="Verdana" pitchFamily="34" charset="0"/>
                <a:cs typeface="Verdana" pitchFamily="34" charset="0"/>
              </a:rPr>
              <a:t>control </a:t>
            </a:r>
            <a:r>
              <a:rPr lang="es-ES" sz="4400" dirty="0">
                <a:ea typeface="Verdana" pitchFamily="34" charset="0"/>
                <a:cs typeface="Verdana" pitchFamily="34" charset="0"/>
              </a:rPr>
              <a:t>se dan en tiempo de ejecución.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5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01752"/>
            <a:ext cx="10058400" cy="356616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Sistemas de Tiempo Real </a:t>
            </a:r>
          </a:p>
          <a:p>
            <a:pPr algn="l"/>
            <a:r>
              <a:rPr lang="es-ES" dirty="0" smtClean="0"/>
              <a:t>Ingeniería en Computación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4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Código Abierto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Mayoría de archivos en 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Amplia comunidad de desarrolladores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Portado a mas de 35 arquitecturas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Mucha documentación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Probado correctamente en arquitecturas entre 8KB y 512KB de memoria Flash y 16KB a 256KB de memoria 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AR" dirty="0"/>
              <a:t>Generalmente un binario ya compilado se llevará entre 4 KB y 9 KB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0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Asignación de prioridades flexible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Manejo de colas, para el pasaje de mensaje entre tareas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Provee semáforos binarios, de conteo, recursivos y de exclusión mutua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Funciones para el control del planificador:</a:t>
            </a:r>
          </a:p>
          <a:p>
            <a:pPr marL="1171575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/>
              <a:t>T</a:t>
            </a:r>
            <a:r>
              <a:rPr lang="es-ES" dirty="0" err="1" smtClean="0"/>
              <a:t>ick</a:t>
            </a:r>
            <a:r>
              <a:rPr lang="es-ES" dirty="0" smtClean="0"/>
              <a:t> de reloj</a:t>
            </a:r>
          </a:p>
          <a:p>
            <a:pPr marL="1171575" indent="-90488"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Inactividad</a:t>
            </a:r>
            <a:endParaRPr lang="es-ES" dirty="0"/>
          </a:p>
          <a:p>
            <a:pPr marL="1171575" indent="-90488">
              <a:buFont typeface="Wingdings" panose="05000000000000000000" pitchFamily="2" charset="2"/>
              <a:buChar char="q"/>
            </a:pPr>
            <a:r>
              <a:rPr lang="es-ES" dirty="0" smtClean="0"/>
              <a:t> Chequeo de desbordamiento de pila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25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Modos de 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Cooperativo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Preemptive</a:t>
            </a: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Mixto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9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72303"/>
            <a:ext cx="10058400" cy="1450757"/>
          </a:xfrm>
        </p:spPr>
        <p:txBody>
          <a:bodyPr/>
          <a:lstStyle/>
          <a:p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dirty="0" err="1"/>
              <a:t>FreeRTOSConfig.h</a:t>
            </a:r>
            <a:r>
              <a:rPr lang="es-ES" sz="2200" dirty="0"/>
              <a:t> </a:t>
            </a:r>
          </a:p>
          <a:p>
            <a:r>
              <a:rPr lang="es-ES" sz="2200" dirty="0" err="1"/>
              <a:t>configUSE_PREEMPTION</a:t>
            </a:r>
            <a:r>
              <a:rPr lang="es-ES" sz="2200" dirty="0"/>
              <a:t> </a:t>
            </a:r>
          </a:p>
          <a:p>
            <a:pPr lvl="1"/>
            <a:r>
              <a:rPr lang="es-AR" sz="2200" dirty="0"/>
              <a:t>Se configura con 1 </a:t>
            </a:r>
            <a:r>
              <a:rPr lang="es-AR" sz="2200" dirty="0" smtClean="0"/>
              <a:t>para que </a:t>
            </a:r>
            <a:r>
              <a:rPr lang="es-AR" sz="2200" dirty="0"/>
              <a:t>funcione como un RTOS preventivo y con 0 como un RTOS cooperativo</a:t>
            </a:r>
            <a:endParaRPr lang="es-ES" sz="2200" dirty="0"/>
          </a:p>
          <a:p>
            <a:r>
              <a:rPr lang="es-ES" sz="2200" dirty="0" err="1"/>
              <a:t>configCPU_CLOCK_HZ</a:t>
            </a:r>
            <a:r>
              <a:rPr lang="es-ES" sz="2200" dirty="0"/>
              <a:t> </a:t>
            </a:r>
          </a:p>
          <a:p>
            <a:r>
              <a:rPr lang="es-ES" sz="2200" dirty="0"/>
              <a:t>   </a:t>
            </a:r>
            <a:r>
              <a:rPr lang="es-AR" sz="2200" dirty="0"/>
              <a:t>Se configura la velocidad del reloj del sistema</a:t>
            </a:r>
            <a:endParaRPr lang="es-ES" sz="2200" dirty="0"/>
          </a:p>
          <a:p>
            <a:r>
              <a:rPr lang="es-ES" sz="2200" dirty="0" err="1"/>
              <a:t>configTICK_RATE_HZ</a:t>
            </a:r>
            <a:r>
              <a:rPr lang="es-ES" sz="2200" dirty="0"/>
              <a:t> </a:t>
            </a:r>
          </a:p>
          <a:p>
            <a:pPr lvl="1"/>
            <a:r>
              <a:rPr lang="es-AR" sz="2200" dirty="0"/>
              <a:t>Se configura cada cuanto se desea que se genere un </a:t>
            </a:r>
            <a:r>
              <a:rPr lang="es-AR" sz="2200" dirty="0" err="1"/>
              <a:t>tick</a:t>
            </a:r>
            <a:r>
              <a:rPr lang="es-AR" sz="2200" dirty="0"/>
              <a:t> de sistema</a:t>
            </a:r>
            <a:endParaRPr lang="es-ES" sz="2200" dirty="0"/>
          </a:p>
          <a:p>
            <a:r>
              <a:rPr lang="es-ES" sz="2200" dirty="0" err="1"/>
              <a:t>configMAX_PRIORITIES</a:t>
            </a:r>
            <a:r>
              <a:rPr lang="es-ES" sz="2200" dirty="0"/>
              <a:t> </a:t>
            </a:r>
          </a:p>
          <a:p>
            <a:pPr lvl="1"/>
            <a:r>
              <a:rPr lang="es-ES" sz="2200" dirty="0"/>
              <a:t>Numero </a:t>
            </a:r>
            <a:r>
              <a:rPr lang="es-ES" sz="2200" dirty="0" err="1"/>
              <a:t>maximo</a:t>
            </a:r>
            <a:r>
              <a:rPr lang="es-ES" sz="2200" dirty="0"/>
              <a:t> de prioridades a utilizar</a:t>
            </a:r>
          </a:p>
        </p:txBody>
      </p:sp>
    </p:spTree>
    <p:extLst>
      <p:ext uri="{BB962C8B-B14F-4D97-AF65-F5344CB8AC3E}">
        <p14:creationId xmlns:p14="http://schemas.microsoft.com/office/powerpoint/2010/main" val="39489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72303"/>
            <a:ext cx="10058400" cy="1450757"/>
          </a:xfrm>
        </p:spPr>
        <p:txBody>
          <a:bodyPr/>
          <a:lstStyle/>
          <a:p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2800" dirty="0" err="1"/>
              <a:t>FreeRTOSConfig.h</a:t>
            </a:r>
            <a:r>
              <a:rPr lang="es-ES" sz="2800" dirty="0"/>
              <a:t> </a:t>
            </a:r>
          </a:p>
          <a:p>
            <a:r>
              <a:rPr lang="es-ES" sz="2800" dirty="0" err="1" smtClean="0"/>
              <a:t>configMINIMAL_STACK_SIZE</a:t>
            </a:r>
            <a:endParaRPr lang="es-ES" sz="2800" dirty="0" smtClean="0"/>
          </a:p>
          <a:p>
            <a:pPr marL="201168" lvl="1" indent="0">
              <a:buNone/>
            </a:pPr>
            <a:r>
              <a:rPr lang="es-ES" sz="2400" dirty="0" smtClean="0"/>
              <a:t> </a:t>
            </a:r>
            <a:r>
              <a:rPr lang="es-AR" sz="2400" dirty="0"/>
              <a:t>Tamaño de la pila </a:t>
            </a:r>
            <a:r>
              <a:rPr lang="es-AR" sz="2400" dirty="0" err="1"/>
              <a:t>minimo</a:t>
            </a:r>
            <a:endParaRPr lang="es-ES" sz="2400" dirty="0"/>
          </a:p>
          <a:p>
            <a:r>
              <a:rPr lang="es-ES" sz="2800" dirty="0" err="1"/>
              <a:t>configTOTAL_HEAP_SIZE</a:t>
            </a:r>
            <a:r>
              <a:rPr lang="es-ES" sz="2800" dirty="0"/>
              <a:t> </a:t>
            </a:r>
            <a:endParaRPr lang="es-ES" sz="2800" dirty="0" smtClean="0"/>
          </a:p>
          <a:p>
            <a:pPr lvl="1"/>
            <a:r>
              <a:rPr lang="es-AR" sz="2400" dirty="0"/>
              <a:t>Tamaño de la cola de memoria disponible para el RTOS</a:t>
            </a:r>
            <a:endParaRPr lang="es-ES" sz="2400" dirty="0"/>
          </a:p>
          <a:p>
            <a:r>
              <a:rPr lang="es-ES" sz="2800" dirty="0" err="1"/>
              <a:t>configUSE_USE_MUTEXES</a:t>
            </a:r>
            <a:r>
              <a:rPr lang="es-ES" sz="2800" dirty="0"/>
              <a:t> </a:t>
            </a:r>
            <a:endParaRPr lang="es-ES" sz="2800" dirty="0" smtClean="0"/>
          </a:p>
          <a:p>
            <a:pPr lvl="1"/>
            <a:r>
              <a:rPr lang="es-AR" sz="2400" dirty="0"/>
              <a:t>Si se </a:t>
            </a:r>
            <a:r>
              <a:rPr lang="es-AR" sz="2400" dirty="0" err="1"/>
              <a:t>setea</a:t>
            </a:r>
            <a:r>
              <a:rPr lang="es-AR" sz="2400" dirty="0"/>
              <a:t> en 1 se utilizan MUTEXES</a:t>
            </a:r>
            <a:endParaRPr lang="es-ES" sz="2400" dirty="0"/>
          </a:p>
          <a:p>
            <a:r>
              <a:rPr lang="es-ES" sz="2800" dirty="0" err="1"/>
              <a:t>configUSE_CO_ROUTINES</a:t>
            </a:r>
            <a:r>
              <a:rPr lang="es-ES" sz="2800" dirty="0"/>
              <a:t> </a:t>
            </a:r>
            <a:endParaRPr lang="es-ES" sz="2800" dirty="0" smtClean="0"/>
          </a:p>
          <a:p>
            <a:pPr lvl="1"/>
            <a:r>
              <a:rPr lang="es-AR" sz="2400" dirty="0"/>
              <a:t>Si se </a:t>
            </a:r>
            <a:r>
              <a:rPr lang="es-AR" sz="2400" dirty="0" err="1"/>
              <a:t>setea</a:t>
            </a:r>
            <a:r>
              <a:rPr lang="es-AR" sz="2400" dirty="0"/>
              <a:t> en 1 se utilizaran </a:t>
            </a:r>
            <a:r>
              <a:rPr lang="es-AR" sz="2400" dirty="0" err="1"/>
              <a:t>corutinas</a:t>
            </a:r>
            <a:r>
              <a:rPr lang="es-AR" sz="2400" dirty="0"/>
              <a:t> (debe incluirse la </a:t>
            </a:r>
            <a:r>
              <a:rPr lang="es-AR" sz="2400" dirty="0" err="1"/>
              <a:t>source</a:t>
            </a:r>
            <a:r>
              <a:rPr lang="es-AR" sz="2400" dirty="0"/>
              <a:t> </a:t>
            </a:r>
            <a:r>
              <a:rPr lang="es-AR" sz="2400" dirty="0" err="1"/>
              <a:t>corutine.c</a:t>
            </a:r>
            <a:r>
              <a:rPr lang="es-AR" sz="2400" dirty="0"/>
              <a:t>) para manejo cooperativo</a:t>
            </a:r>
            <a:endParaRPr lang="es-ES" sz="2400" dirty="0"/>
          </a:p>
          <a:p>
            <a:r>
              <a:rPr lang="es-ES" sz="2800" dirty="0"/>
              <a:t>#define </a:t>
            </a:r>
            <a:r>
              <a:rPr lang="es-ES" sz="2800" dirty="0" err="1"/>
              <a:t>INCLUDE_vTaskDelete</a:t>
            </a:r>
            <a:r>
              <a:rPr lang="es-ES" sz="2800" dirty="0"/>
              <a:t> 1 </a:t>
            </a:r>
            <a:endParaRPr lang="es-ES" sz="2800" dirty="0" smtClean="0"/>
          </a:p>
          <a:p>
            <a:pPr lvl="1"/>
            <a:r>
              <a:rPr lang="es-AR" sz="2400" dirty="0" err="1"/>
              <a:t>Aqui</a:t>
            </a:r>
            <a:r>
              <a:rPr lang="es-AR" sz="2400" dirty="0"/>
              <a:t> se incluye en el proceso de </a:t>
            </a:r>
            <a:r>
              <a:rPr lang="es-AR" sz="2400" dirty="0" err="1"/>
              <a:t>build</a:t>
            </a:r>
            <a:r>
              <a:rPr lang="es-AR" sz="2400" dirty="0"/>
              <a:t> a la tarea "borrar Tarea"</a:t>
            </a:r>
            <a:endParaRPr lang="es-ES" sz="2400" dirty="0"/>
          </a:p>
          <a:p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19075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482</Words>
  <Application>Microsoft Office PowerPoint</Application>
  <PresentationFormat>Panorámica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Retrospección</vt:lpstr>
      <vt:lpstr> Sistemas Operativos de Tiempo Real Embebidos</vt:lpstr>
      <vt:lpstr>Características </vt:lpstr>
      <vt:lpstr>Clasificación </vt:lpstr>
      <vt:lpstr> FreeRTOS</vt:lpstr>
      <vt:lpstr>Características </vt:lpstr>
      <vt:lpstr>Características </vt:lpstr>
      <vt:lpstr>Modos de Funcionamiento</vt:lpstr>
      <vt:lpstr>Configuración </vt:lpstr>
      <vt:lpstr>Configuración </vt:lpstr>
      <vt:lpstr>Tareas</vt:lpstr>
      <vt:lpstr>Tareas</vt:lpstr>
      <vt:lpstr>Tareas – Programa Principal</vt:lpstr>
      <vt:lpstr>Tareas - Create</vt:lpstr>
      <vt:lpstr>Herramientas de Sincronización Semáforos </vt:lpstr>
      <vt:lpstr>Herramientas de Sincronización Semáforos Binarios</vt:lpstr>
      <vt:lpstr>Herramientas de Sincronización Colas</vt:lpstr>
      <vt:lpstr> FreeOSEK</vt:lpstr>
      <vt:lpstr>Características </vt:lpstr>
      <vt:lpstr>Archivo .oil</vt:lpstr>
      <vt:lpstr>Archivo .c</vt:lpstr>
      <vt:lpstr>Tareas</vt:lpstr>
      <vt:lpstr>Tareas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santiago medina</dc:creator>
  <cp:lastModifiedBy>santiago medina</cp:lastModifiedBy>
  <cp:revision>39</cp:revision>
  <dcterms:created xsi:type="dcterms:W3CDTF">2015-10-24T20:57:34Z</dcterms:created>
  <dcterms:modified xsi:type="dcterms:W3CDTF">2019-10-09T14:33:33Z</dcterms:modified>
</cp:coreProperties>
</file>