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4" r:id="rId3"/>
    <p:sldId id="265" r:id="rId4"/>
    <p:sldId id="274" r:id="rId5"/>
    <p:sldId id="273" r:id="rId6"/>
    <p:sldId id="275" r:id="rId7"/>
    <p:sldId id="266" r:id="rId8"/>
    <p:sldId id="281" r:id="rId9"/>
    <p:sldId id="267" r:id="rId10"/>
    <p:sldId id="277" r:id="rId11"/>
    <p:sldId id="278" r:id="rId12"/>
    <p:sldId id="276" r:id="rId13"/>
    <p:sldId id="279" r:id="rId14"/>
    <p:sldId id="268" r:id="rId15"/>
    <p:sldId id="269" r:id="rId16"/>
    <p:sldId id="280" r:id="rId17"/>
    <p:sldId id="270" r:id="rId18"/>
    <p:sldId id="271" r:id="rId19"/>
    <p:sldId id="272"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571" autoAdjust="0"/>
  </p:normalViewPr>
  <p:slideViewPr>
    <p:cSldViewPr snapToGrid="0">
      <p:cViewPr varScale="1">
        <p:scale>
          <a:sx n="66" d="100"/>
          <a:sy n="66" d="100"/>
        </p:scale>
        <p:origin x="96" y="2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65759" y="2166364"/>
            <a:ext cx="11471565" cy="1739347"/>
          </a:xfrm>
        </p:spPr>
        <p:txBody>
          <a:bodyPr tIns="45720" bIns="45720" anchor="ctr">
            <a:normAutofit/>
          </a:bodyPr>
          <a:lstStyle>
            <a:lvl1pPr algn="ctr">
              <a:lnSpc>
                <a:spcPct val="80000"/>
              </a:lnSpc>
              <a:defRPr sz="6000" spc="150" baseline="0"/>
            </a:lvl1pPr>
          </a:lstStyle>
          <a:p>
            <a:r>
              <a:rPr lang="en-US"/>
              <a:t>Click to edit Master title style</a:t>
            </a:r>
            <a:endParaRPr lang="en-US" dirty="0"/>
          </a:p>
        </p:txBody>
      </p:sp>
      <p:sp>
        <p:nvSpPr>
          <p:cNvPr id="3" name="Subtitle 2"/>
          <p:cNvSpPr>
            <a:spLocks noGrp="1"/>
          </p:cNvSpPr>
          <p:nvPr>
            <p:ph type="subTitle" idx="1"/>
          </p:nvPr>
        </p:nvSpPr>
        <p:spPr>
          <a:xfrm>
            <a:off x="1524000" y="3996250"/>
            <a:ext cx="9144000" cy="1309255"/>
          </a:xfrm>
        </p:spPr>
        <p:txBody>
          <a:bodyPr>
            <a:normAutofit/>
          </a:bodyPr>
          <a:lstStyle>
            <a:lvl1pPr marL="0" indent="0" algn="ctr">
              <a:buNone/>
              <a:defRPr sz="2000"/>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D2D47DD-9AEF-4629-9BB2-F8C6FA5AA427}" type="datetimeFigureOut">
              <a:rPr lang="en-US" smtClean="0"/>
              <a:t>3/14/2018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203E5C-C233-4E53-BF54-3A6EAB9B901C}" type="slidenum">
              <a:rPr lang="en-US" smtClean="0"/>
              <a:t>‹#›</a:t>
            </a:fld>
            <a:endParaRPr lang="en-US"/>
          </a:p>
        </p:txBody>
      </p:sp>
    </p:spTree>
    <p:extLst>
      <p:ext uri="{BB962C8B-B14F-4D97-AF65-F5344CB8AC3E}">
        <p14:creationId xmlns:p14="http://schemas.microsoft.com/office/powerpoint/2010/main" val="4297112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D2D47DD-9AEF-4629-9BB2-F8C6FA5AA427}" type="datetimeFigureOut">
              <a:rPr lang="en-US" smtClean="0"/>
              <a:t>3/14/2018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203E5C-C233-4E53-BF54-3A6EAB9B901C}" type="slidenum">
              <a:rPr lang="en-US" smtClean="0"/>
              <a:t>‹#›</a:t>
            </a:fld>
            <a:endParaRPr lang="en-US"/>
          </a:p>
        </p:txBody>
      </p:sp>
    </p:spTree>
    <p:extLst>
      <p:ext uri="{BB962C8B-B14F-4D97-AF65-F5344CB8AC3E}">
        <p14:creationId xmlns:p14="http://schemas.microsoft.com/office/powerpoint/2010/main" val="26670798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38200" y="6422854"/>
            <a:ext cx="2743196" cy="365125"/>
          </a:xfrm>
        </p:spPr>
        <p:txBody>
          <a:bodyPr/>
          <a:lstStyle/>
          <a:p>
            <a:fld id="{3D2D47DD-9AEF-4629-9BB2-F8C6FA5AA427}" type="datetimeFigureOut">
              <a:rPr lang="en-US" smtClean="0"/>
              <a:t>3/14/2018</a:t>
            </a:fld>
            <a:endParaRPr lang="en-US"/>
          </a:p>
        </p:txBody>
      </p:sp>
      <p:sp>
        <p:nvSpPr>
          <p:cNvPr id="5" name="Footer Placeholder 4"/>
          <p:cNvSpPr>
            <a:spLocks noGrp="1"/>
          </p:cNvSpPr>
          <p:nvPr>
            <p:ph type="ftr" sz="quarter" idx="11"/>
          </p:nvPr>
        </p:nvSpPr>
        <p:spPr>
          <a:xfrm>
            <a:off x="3776135" y="6422854"/>
            <a:ext cx="4279669" cy="365125"/>
          </a:xfrm>
        </p:spPr>
        <p:txBody>
          <a:bodyPr/>
          <a:lstStyle/>
          <a:p>
            <a:endParaRPr lang="en-US"/>
          </a:p>
        </p:txBody>
      </p:sp>
      <p:sp>
        <p:nvSpPr>
          <p:cNvPr id="6" name="Slide Number Placeholder 5"/>
          <p:cNvSpPr>
            <a:spLocks noGrp="1"/>
          </p:cNvSpPr>
          <p:nvPr>
            <p:ph type="sldNum" sz="quarter" idx="12"/>
          </p:nvPr>
        </p:nvSpPr>
        <p:spPr>
          <a:xfrm>
            <a:off x="8073048" y="6422854"/>
            <a:ext cx="879759" cy="365125"/>
          </a:xfrm>
        </p:spPr>
        <p:txBody>
          <a:bodyPr/>
          <a:lstStyle/>
          <a:p>
            <a:fld id="{20203E5C-C233-4E53-BF54-3A6EAB9B901C}" type="slidenum">
              <a:rPr lang="en-US" smtClean="0"/>
              <a:t>‹#›</a:t>
            </a:fld>
            <a:endParaRPr lang="en-US"/>
          </a:p>
        </p:txBody>
      </p:sp>
    </p:spTree>
    <p:extLst>
      <p:ext uri="{BB962C8B-B14F-4D97-AF65-F5344CB8AC3E}">
        <p14:creationId xmlns:p14="http://schemas.microsoft.com/office/powerpoint/2010/main" val="15181531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D2D47DD-9AEF-4629-9BB2-F8C6FA5AA427}" type="datetimeFigureOut">
              <a:rPr lang="en-US" smtClean="0"/>
              <a:t>3/14/2018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203E5C-C233-4E53-BF54-3A6EAB9B901C}" type="slidenum">
              <a:rPr lang="en-US" smtClean="0"/>
              <a:t>‹#›</a:t>
            </a:fld>
            <a:endParaRPr lang="en-US"/>
          </a:p>
        </p:txBody>
      </p:sp>
    </p:spTree>
    <p:extLst>
      <p:ext uri="{BB962C8B-B14F-4D97-AF65-F5344CB8AC3E}">
        <p14:creationId xmlns:p14="http://schemas.microsoft.com/office/powerpoint/2010/main" val="36550761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191" y="2208879"/>
            <a:ext cx="10515600" cy="1676400"/>
          </a:xfrm>
        </p:spPr>
        <p:txBody>
          <a:bodyPr anchor="ctr">
            <a:noAutofit/>
          </a:bodyPr>
          <a:lstStyle>
            <a:lvl1pPr algn="ctr">
              <a:lnSpc>
                <a:spcPct val="80000"/>
              </a:lnSpc>
              <a:defRPr sz="6000" b="0" spc="150" baseline="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833191" y="4010334"/>
            <a:ext cx="10515600" cy="1174639"/>
          </a:xfrm>
        </p:spPr>
        <p:txBody>
          <a:bodyPr anchor="t">
            <a:normAutofit/>
          </a:bodyPr>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tx2"/>
                </a:solidFill>
              </a:defRPr>
            </a:lvl1pPr>
          </a:lstStyle>
          <a:p>
            <a:fld id="{3D2D47DD-9AEF-4629-9BB2-F8C6FA5AA427}" type="datetimeFigureOut">
              <a:rPr lang="en-US" smtClean="0"/>
              <a:t>3/14/2018</a:t>
            </a:fld>
            <a:endParaRPr lang="en-US"/>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20203E5C-C233-4E53-BF54-3A6EAB9B901C}" type="slidenum">
              <a:rPr lang="en-US" smtClean="0"/>
              <a:t>‹#›</a:t>
            </a:fld>
            <a:endParaRPr lang="en-US"/>
          </a:p>
        </p:txBody>
      </p:sp>
    </p:spTree>
    <p:extLst>
      <p:ext uri="{BB962C8B-B14F-4D97-AF65-F5344CB8AC3E}">
        <p14:creationId xmlns:p14="http://schemas.microsoft.com/office/powerpoint/2010/main" val="3269708473"/>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D2D47DD-9AEF-4629-9BB2-F8C6FA5AA427}" type="datetimeFigureOut">
              <a:rPr lang="en-US" smtClean="0"/>
              <a:t>3/14/2018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203E5C-C233-4E53-BF54-3A6EAB9B901C}" type="slidenum">
              <a:rPr lang="en-US" smtClean="0"/>
              <a:t>‹#›</a:t>
            </a:fld>
            <a:endParaRPr lang="en-US"/>
          </a:p>
        </p:txBody>
      </p:sp>
    </p:spTree>
    <p:extLst>
      <p:ext uri="{BB962C8B-B14F-4D97-AF65-F5344CB8AC3E}">
        <p14:creationId xmlns:p14="http://schemas.microsoft.com/office/powerpoint/2010/main" val="2757366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D2D47DD-9AEF-4629-9BB2-F8C6FA5AA427}" type="datetimeFigureOut">
              <a:rPr lang="en-US" smtClean="0"/>
              <a:t>3/14/2018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0203E5C-C233-4E53-BF54-3A6EAB9B901C}" type="slidenum">
              <a:rPr lang="en-US" smtClean="0"/>
              <a:t>‹#›</a:t>
            </a:fld>
            <a:endParaRPr lang="en-US"/>
          </a:p>
        </p:txBody>
      </p:sp>
    </p:spTree>
    <p:extLst>
      <p:ext uri="{BB962C8B-B14F-4D97-AF65-F5344CB8AC3E}">
        <p14:creationId xmlns:p14="http://schemas.microsoft.com/office/powerpoint/2010/main" val="30782314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D2D47DD-9AEF-4629-9BB2-F8C6FA5AA427}" type="datetimeFigureOut">
              <a:rPr lang="en-US" smtClean="0"/>
              <a:t>3/14/2018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0203E5C-C233-4E53-BF54-3A6EAB9B901C}" type="slidenum">
              <a:rPr lang="en-US" smtClean="0"/>
              <a:t>‹#›</a:t>
            </a:fld>
            <a:endParaRPr lang="en-US"/>
          </a:p>
        </p:txBody>
      </p:sp>
    </p:spTree>
    <p:extLst>
      <p:ext uri="{BB962C8B-B14F-4D97-AF65-F5344CB8AC3E}">
        <p14:creationId xmlns:p14="http://schemas.microsoft.com/office/powerpoint/2010/main" val="744745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2D47DD-9AEF-4629-9BB2-F8C6FA5AA427}" type="datetimeFigureOut">
              <a:rPr lang="en-US" smtClean="0"/>
              <a:t>3/14/2018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0203E5C-C233-4E53-BF54-3A6EAB9B901C}" type="slidenum">
              <a:rPr lang="en-US" smtClean="0"/>
              <a:t>‹#›</a:t>
            </a:fld>
            <a:endParaRPr lang="en-US"/>
          </a:p>
        </p:txBody>
      </p:sp>
    </p:spTree>
    <p:extLst>
      <p:ext uri="{BB962C8B-B14F-4D97-AF65-F5344CB8AC3E}">
        <p14:creationId xmlns:p14="http://schemas.microsoft.com/office/powerpoint/2010/main" val="1562364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D2D47DD-9AEF-4629-9BB2-F8C6FA5AA427}" type="datetimeFigureOut">
              <a:rPr lang="en-US" smtClean="0"/>
              <a:t>3/14/2018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203E5C-C233-4E53-BF54-3A6EAB9B901C}" type="slidenum">
              <a:rPr lang="en-US" smtClean="0"/>
              <a:t>‹#›</a:t>
            </a:fld>
            <a:endParaRPr lang="en-US"/>
          </a:p>
        </p:txBody>
      </p:sp>
    </p:spTree>
    <p:extLst>
      <p:ext uri="{BB962C8B-B14F-4D97-AF65-F5344CB8AC3E}">
        <p14:creationId xmlns:p14="http://schemas.microsoft.com/office/powerpoint/2010/main" val="22782498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D2D47DD-9AEF-4629-9BB2-F8C6FA5AA427}" type="datetimeFigureOut">
              <a:rPr lang="en-US" smtClean="0"/>
              <a:t>3/14/2018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203E5C-C233-4E53-BF54-3A6EAB9B901C}" type="slidenum">
              <a:rPr lang="en-US" smtClean="0"/>
              <a:t>‹#›</a:t>
            </a:fld>
            <a:endParaRPr lang="en-US"/>
          </a:p>
        </p:txBody>
      </p:sp>
    </p:spTree>
    <p:extLst>
      <p:ext uri="{BB962C8B-B14F-4D97-AF65-F5344CB8AC3E}">
        <p14:creationId xmlns:p14="http://schemas.microsoft.com/office/powerpoint/2010/main" val="35276737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fld id="{3D2D47DD-9AEF-4629-9BB2-F8C6FA5AA427}" type="datetimeFigureOut">
              <a:rPr lang="en-US" smtClean="0"/>
              <a:t>3/14/2018</a:t>
            </a:fld>
            <a:endParaRPr lang="en-US"/>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endParaRPr lang="en-US"/>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20203E5C-C233-4E53-BF54-3A6EAB9B901C}" type="slidenum">
              <a:rPr lang="en-US" smtClean="0"/>
              <a:t>‹#›</a:t>
            </a:fld>
            <a:endParaRPr lang="en-US"/>
          </a:p>
        </p:txBody>
      </p:sp>
    </p:spTree>
    <p:extLst>
      <p:ext uri="{BB962C8B-B14F-4D97-AF65-F5344CB8AC3E}">
        <p14:creationId xmlns:p14="http://schemas.microsoft.com/office/powerpoint/2010/main" val="395433656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CFD69-DD2B-4E2C-93B3-CFCACE65B36A}"/>
              </a:ext>
            </a:extLst>
          </p:cNvPr>
          <p:cNvSpPr>
            <a:spLocks noGrp="1"/>
          </p:cNvSpPr>
          <p:nvPr>
            <p:ph type="ctrTitle"/>
          </p:nvPr>
        </p:nvSpPr>
        <p:spPr/>
        <p:txBody>
          <a:bodyPr/>
          <a:lstStyle/>
          <a:p>
            <a:r>
              <a:rPr lang="en-US" dirty="0"/>
              <a:t>Java part one</a:t>
            </a:r>
          </a:p>
        </p:txBody>
      </p:sp>
      <p:sp>
        <p:nvSpPr>
          <p:cNvPr id="3" name="Subtitle 2">
            <a:extLst>
              <a:ext uri="{FF2B5EF4-FFF2-40B4-BE49-F238E27FC236}">
                <a16:creationId xmlns:a16="http://schemas.microsoft.com/office/drawing/2014/main" id="{71F7A5AD-2039-45F4-A9AC-169E034DE6D8}"/>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9668972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50FF86-42EA-489B-BCBC-E165C957DD6A}"/>
              </a:ext>
            </a:extLst>
          </p:cNvPr>
          <p:cNvSpPr>
            <a:spLocks noGrp="1"/>
          </p:cNvSpPr>
          <p:nvPr>
            <p:ph type="title"/>
          </p:nvPr>
        </p:nvSpPr>
        <p:spPr/>
        <p:txBody>
          <a:bodyPr/>
          <a:lstStyle/>
          <a:p>
            <a:r>
              <a:rPr lang="en-US" dirty="0"/>
              <a:t>datatypes</a:t>
            </a:r>
          </a:p>
        </p:txBody>
      </p:sp>
      <p:sp>
        <p:nvSpPr>
          <p:cNvPr id="3" name="Content Placeholder 2">
            <a:extLst>
              <a:ext uri="{FF2B5EF4-FFF2-40B4-BE49-F238E27FC236}">
                <a16:creationId xmlns:a16="http://schemas.microsoft.com/office/drawing/2014/main" id="{7AD26592-B84A-4413-BCB8-3D85512C2140}"/>
              </a:ext>
            </a:extLst>
          </p:cNvPr>
          <p:cNvSpPr>
            <a:spLocks noGrp="1"/>
          </p:cNvSpPr>
          <p:nvPr>
            <p:ph idx="1"/>
          </p:nvPr>
        </p:nvSpPr>
        <p:spPr>
          <a:xfrm>
            <a:off x="1202919" y="2011680"/>
            <a:ext cx="3601310" cy="4206240"/>
          </a:xfrm>
        </p:spPr>
        <p:txBody>
          <a:bodyPr/>
          <a:lstStyle/>
          <a:p>
            <a:r>
              <a:rPr lang="en-US" dirty="0"/>
              <a:t>Primitive Data Types:</a:t>
            </a:r>
          </a:p>
          <a:p>
            <a:pPr lvl="1"/>
            <a:r>
              <a:rPr lang="en-US" dirty="0"/>
              <a:t>Byte</a:t>
            </a:r>
          </a:p>
          <a:p>
            <a:pPr lvl="1"/>
            <a:r>
              <a:rPr lang="en-US" dirty="0"/>
              <a:t>Short</a:t>
            </a:r>
          </a:p>
          <a:p>
            <a:pPr lvl="1"/>
            <a:r>
              <a:rPr lang="en-US" dirty="0" err="1"/>
              <a:t>Int</a:t>
            </a:r>
            <a:endParaRPr lang="en-US" dirty="0"/>
          </a:p>
          <a:p>
            <a:pPr lvl="1"/>
            <a:r>
              <a:rPr lang="en-US" dirty="0"/>
              <a:t>Long</a:t>
            </a:r>
            <a:br>
              <a:rPr lang="en-US" dirty="0"/>
            </a:br>
            <a:endParaRPr lang="en-US" dirty="0"/>
          </a:p>
          <a:p>
            <a:pPr lvl="1"/>
            <a:r>
              <a:rPr lang="en-US" dirty="0"/>
              <a:t>Float</a:t>
            </a:r>
          </a:p>
          <a:p>
            <a:pPr lvl="1"/>
            <a:r>
              <a:rPr lang="en-US" dirty="0"/>
              <a:t>Double</a:t>
            </a:r>
            <a:br>
              <a:rPr lang="en-US" dirty="0"/>
            </a:br>
            <a:endParaRPr lang="en-US" dirty="0"/>
          </a:p>
          <a:p>
            <a:pPr lvl="1"/>
            <a:r>
              <a:rPr lang="en-US" dirty="0"/>
              <a:t>Boolean </a:t>
            </a:r>
          </a:p>
          <a:p>
            <a:pPr lvl="1"/>
            <a:r>
              <a:rPr lang="en-US" dirty="0"/>
              <a:t>Char</a:t>
            </a:r>
          </a:p>
          <a:p>
            <a:pPr lvl="1"/>
            <a:endParaRPr lang="en-US" dirty="0"/>
          </a:p>
          <a:p>
            <a:endParaRPr lang="en-US" dirty="0"/>
          </a:p>
          <a:p>
            <a:endParaRPr lang="en-US" dirty="0"/>
          </a:p>
        </p:txBody>
      </p:sp>
      <p:sp>
        <p:nvSpPr>
          <p:cNvPr id="4" name="Content Placeholder 2">
            <a:extLst>
              <a:ext uri="{FF2B5EF4-FFF2-40B4-BE49-F238E27FC236}">
                <a16:creationId xmlns:a16="http://schemas.microsoft.com/office/drawing/2014/main" id="{FA38744F-889F-4CBF-BFC8-C66AACC6AC6E}"/>
              </a:ext>
            </a:extLst>
          </p:cNvPr>
          <p:cNvSpPr txBox="1">
            <a:spLocks/>
          </p:cNvSpPr>
          <p:nvPr/>
        </p:nvSpPr>
        <p:spPr>
          <a:xfrm>
            <a:off x="4804229" y="2020389"/>
            <a:ext cx="6749142" cy="4206240"/>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a:lstStyle>
          <a:p>
            <a:r>
              <a:rPr lang="en-US" dirty="0"/>
              <a:t>Reference Datatypes:</a:t>
            </a:r>
          </a:p>
          <a:p>
            <a:r>
              <a:rPr lang="en-US" dirty="0"/>
              <a:t>Class objects and various type of array variables come under reference datatype.</a:t>
            </a:r>
          </a:p>
          <a:p>
            <a:r>
              <a:rPr lang="en-US" dirty="0"/>
              <a:t>Default value of any reference variable is null.</a:t>
            </a:r>
          </a:p>
          <a:p>
            <a:r>
              <a:rPr lang="en-US" dirty="0"/>
              <a:t>A reference variable can be used to refer any object of the declared type or any compatible type.</a:t>
            </a:r>
          </a:p>
          <a:p>
            <a:r>
              <a:rPr lang="en-US" dirty="0"/>
              <a:t>Example: Animal </a:t>
            </a:r>
            <a:r>
              <a:rPr lang="en-US" dirty="0" err="1"/>
              <a:t>animal</a:t>
            </a:r>
            <a:r>
              <a:rPr lang="en-US" dirty="0"/>
              <a:t> = new Animal("giraffe");</a:t>
            </a:r>
          </a:p>
          <a:p>
            <a:pPr lvl="1"/>
            <a:endParaRPr lang="en-US" dirty="0"/>
          </a:p>
          <a:p>
            <a:endParaRPr lang="en-US" dirty="0"/>
          </a:p>
          <a:p>
            <a:endParaRPr lang="en-US" dirty="0"/>
          </a:p>
        </p:txBody>
      </p:sp>
    </p:spTree>
    <p:extLst>
      <p:ext uri="{BB962C8B-B14F-4D97-AF65-F5344CB8AC3E}">
        <p14:creationId xmlns:p14="http://schemas.microsoft.com/office/powerpoint/2010/main" val="12679025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8D463-7618-4595-A520-E2D52DFB1413}"/>
              </a:ext>
            </a:extLst>
          </p:cNvPr>
          <p:cNvSpPr>
            <a:spLocks noGrp="1"/>
          </p:cNvSpPr>
          <p:nvPr>
            <p:ph type="title"/>
          </p:nvPr>
        </p:nvSpPr>
        <p:spPr/>
        <p:txBody>
          <a:bodyPr/>
          <a:lstStyle/>
          <a:p>
            <a:r>
              <a:rPr lang="en-US" dirty="0"/>
              <a:t>Local variable</a:t>
            </a:r>
          </a:p>
        </p:txBody>
      </p:sp>
      <p:sp>
        <p:nvSpPr>
          <p:cNvPr id="3" name="Content Placeholder 2">
            <a:extLst>
              <a:ext uri="{FF2B5EF4-FFF2-40B4-BE49-F238E27FC236}">
                <a16:creationId xmlns:a16="http://schemas.microsoft.com/office/drawing/2014/main" id="{17244141-6AD8-45F2-89D7-B63D90B940F7}"/>
              </a:ext>
            </a:extLst>
          </p:cNvPr>
          <p:cNvSpPr>
            <a:spLocks noGrp="1"/>
          </p:cNvSpPr>
          <p:nvPr>
            <p:ph idx="1"/>
          </p:nvPr>
        </p:nvSpPr>
        <p:spPr/>
        <p:txBody>
          <a:bodyPr/>
          <a:lstStyle/>
          <a:p>
            <a:r>
              <a:rPr lang="en-US" dirty="0"/>
              <a:t>Local variables are declared in methods, constructors, or blocks.</a:t>
            </a:r>
          </a:p>
          <a:p>
            <a:r>
              <a:rPr lang="en-US" dirty="0"/>
              <a:t>Local variables are created when the method, constructor or block is entered and the variable will be destroyed once it exits the method, constructor, or block.</a:t>
            </a:r>
          </a:p>
          <a:p>
            <a:r>
              <a:rPr lang="en-US" dirty="0"/>
              <a:t>Access modifiers cannot be used for local variables.</a:t>
            </a:r>
          </a:p>
          <a:p>
            <a:r>
              <a:rPr lang="en-US" dirty="0"/>
              <a:t>Local variables are visible only within the declared method, constructor, or block.</a:t>
            </a:r>
          </a:p>
          <a:p>
            <a:r>
              <a:rPr lang="en-US" dirty="0"/>
              <a:t>There is no default value for local variables, so local variables should be declared and an initial value should be assigned before the first use.</a:t>
            </a:r>
            <a:br>
              <a:rPr lang="en-US" dirty="0"/>
            </a:br>
            <a:endParaRPr lang="en-US" dirty="0"/>
          </a:p>
        </p:txBody>
      </p:sp>
    </p:spTree>
    <p:extLst>
      <p:ext uri="{BB962C8B-B14F-4D97-AF65-F5344CB8AC3E}">
        <p14:creationId xmlns:p14="http://schemas.microsoft.com/office/powerpoint/2010/main" val="21224383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6A457-349C-44BD-8554-9419FEA41EA3}"/>
              </a:ext>
            </a:extLst>
          </p:cNvPr>
          <p:cNvSpPr>
            <a:spLocks noGrp="1"/>
          </p:cNvSpPr>
          <p:nvPr>
            <p:ph type="title"/>
          </p:nvPr>
        </p:nvSpPr>
        <p:spPr/>
        <p:txBody>
          <a:bodyPr/>
          <a:lstStyle/>
          <a:p>
            <a:r>
              <a:rPr lang="en-US" dirty="0"/>
              <a:t>Instance Variables</a:t>
            </a:r>
          </a:p>
        </p:txBody>
      </p:sp>
      <p:sp>
        <p:nvSpPr>
          <p:cNvPr id="3" name="Content Placeholder 2">
            <a:extLst>
              <a:ext uri="{FF2B5EF4-FFF2-40B4-BE49-F238E27FC236}">
                <a16:creationId xmlns:a16="http://schemas.microsoft.com/office/drawing/2014/main" id="{F86048E3-A950-45A7-84B4-CE605E404795}"/>
              </a:ext>
            </a:extLst>
          </p:cNvPr>
          <p:cNvSpPr>
            <a:spLocks noGrp="1"/>
          </p:cNvSpPr>
          <p:nvPr>
            <p:ph idx="1"/>
          </p:nvPr>
        </p:nvSpPr>
        <p:spPr/>
        <p:txBody>
          <a:bodyPr>
            <a:normAutofit fontScale="92500"/>
          </a:bodyPr>
          <a:lstStyle/>
          <a:p>
            <a:r>
              <a:rPr lang="en-US" dirty="0"/>
              <a:t>Instance variables are declared in a class, but outside a method, constructor or any block.</a:t>
            </a:r>
          </a:p>
          <a:p>
            <a:r>
              <a:rPr lang="en-US" dirty="0"/>
              <a:t>Instance variables are created when an object is created with the use of the keyword 'new' and destroyed when the object is destroyed.</a:t>
            </a:r>
          </a:p>
          <a:p>
            <a:r>
              <a:rPr lang="en-US" dirty="0"/>
              <a:t>Instance variables hold values that must be referenced by more than one method, constructor or block.</a:t>
            </a:r>
          </a:p>
          <a:p>
            <a:r>
              <a:rPr lang="en-US" dirty="0"/>
              <a:t>Access modifiers can be given for instance variables.</a:t>
            </a:r>
          </a:p>
          <a:p>
            <a:r>
              <a:rPr lang="en-US" dirty="0"/>
              <a:t>The instance variables are visible for all methods, constructors and block in the</a:t>
            </a:r>
          </a:p>
          <a:p>
            <a:r>
              <a:rPr lang="en-US" dirty="0"/>
              <a:t>Instance variables have default values. For numbers, the default value is 0, for Booleans it is false, and for object references it is null. Values can be assigned during the declaration or within the constructor.</a:t>
            </a:r>
          </a:p>
          <a:p>
            <a:r>
              <a:rPr lang="en-US" dirty="0"/>
              <a:t>Instance variables can be accessed directly by calling the variable name inside the class. </a:t>
            </a:r>
          </a:p>
        </p:txBody>
      </p:sp>
    </p:spTree>
    <p:extLst>
      <p:ext uri="{BB962C8B-B14F-4D97-AF65-F5344CB8AC3E}">
        <p14:creationId xmlns:p14="http://schemas.microsoft.com/office/powerpoint/2010/main" val="4828898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7F47CE-FFEA-49C4-B4CC-BCB35B24F7EF}"/>
              </a:ext>
            </a:extLst>
          </p:cNvPr>
          <p:cNvSpPr>
            <a:spLocks noGrp="1"/>
          </p:cNvSpPr>
          <p:nvPr>
            <p:ph type="title"/>
          </p:nvPr>
        </p:nvSpPr>
        <p:spPr/>
        <p:txBody>
          <a:bodyPr/>
          <a:lstStyle/>
          <a:p>
            <a:r>
              <a:rPr lang="en-US" dirty="0"/>
              <a:t>Class/Static Variables</a:t>
            </a:r>
          </a:p>
        </p:txBody>
      </p:sp>
      <p:sp>
        <p:nvSpPr>
          <p:cNvPr id="3" name="Content Placeholder 2">
            <a:extLst>
              <a:ext uri="{FF2B5EF4-FFF2-40B4-BE49-F238E27FC236}">
                <a16:creationId xmlns:a16="http://schemas.microsoft.com/office/drawing/2014/main" id="{CB8673BF-4D02-4592-8777-E286BAEC7E7C}"/>
              </a:ext>
            </a:extLst>
          </p:cNvPr>
          <p:cNvSpPr>
            <a:spLocks noGrp="1"/>
          </p:cNvSpPr>
          <p:nvPr>
            <p:ph idx="1"/>
          </p:nvPr>
        </p:nvSpPr>
        <p:spPr/>
        <p:txBody>
          <a:bodyPr>
            <a:normAutofit fontScale="92500" lnSpcReduction="20000"/>
          </a:bodyPr>
          <a:lstStyle/>
          <a:p>
            <a:r>
              <a:rPr lang="en-US" dirty="0"/>
              <a:t>Class variables also known as static variables are declared with the static keyword in a class..</a:t>
            </a:r>
          </a:p>
          <a:p>
            <a:r>
              <a:rPr lang="en-US" dirty="0"/>
              <a:t>There would only be one copy of each class variable per class, regardless of how many objects are created from it.</a:t>
            </a:r>
          </a:p>
          <a:p>
            <a:r>
              <a:rPr lang="en-US" dirty="0"/>
              <a:t>Static variables are rarely used other than being declared as constants. Constants are variables that are declared as public/private, final, and static. Constant variables never change from their initial value.</a:t>
            </a:r>
          </a:p>
          <a:p>
            <a:r>
              <a:rPr lang="en-US" dirty="0"/>
              <a:t>Static variables are created when the program starts and destroyed when the program stops.</a:t>
            </a:r>
          </a:p>
          <a:p>
            <a:r>
              <a:rPr lang="en-US" dirty="0"/>
              <a:t>Visibility is similar to instance variables.  Default values also.</a:t>
            </a:r>
          </a:p>
          <a:p>
            <a:r>
              <a:rPr lang="en-US" dirty="0"/>
              <a:t>Static variables can be accessed by calling with the class name </a:t>
            </a:r>
            <a:r>
              <a:rPr lang="en-US" i="1" dirty="0" err="1"/>
              <a:t>ClassName.VariableName</a:t>
            </a:r>
            <a:r>
              <a:rPr lang="en-US" dirty="0"/>
              <a:t>.</a:t>
            </a:r>
          </a:p>
          <a:p>
            <a:r>
              <a:rPr lang="en-US" dirty="0"/>
              <a:t>When declaring class variables as public static final, then variable names (constants) are all in upper case. </a:t>
            </a:r>
          </a:p>
        </p:txBody>
      </p:sp>
    </p:spTree>
    <p:extLst>
      <p:ext uri="{BB962C8B-B14F-4D97-AF65-F5344CB8AC3E}">
        <p14:creationId xmlns:p14="http://schemas.microsoft.com/office/powerpoint/2010/main" val="20022530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E40FC-D92B-42D1-BFAD-8189FA6B9809}"/>
              </a:ext>
            </a:extLst>
          </p:cNvPr>
          <p:cNvSpPr>
            <a:spLocks noGrp="1"/>
          </p:cNvSpPr>
          <p:nvPr>
            <p:ph type="title"/>
          </p:nvPr>
        </p:nvSpPr>
        <p:spPr/>
        <p:txBody>
          <a:bodyPr/>
          <a:lstStyle/>
          <a:p>
            <a:r>
              <a:rPr lang="en-US" dirty="0"/>
              <a:t>Access modifiers</a:t>
            </a:r>
          </a:p>
        </p:txBody>
      </p:sp>
      <p:sp>
        <p:nvSpPr>
          <p:cNvPr id="3" name="Content Placeholder 2">
            <a:extLst>
              <a:ext uri="{FF2B5EF4-FFF2-40B4-BE49-F238E27FC236}">
                <a16:creationId xmlns:a16="http://schemas.microsoft.com/office/drawing/2014/main" id="{36F22201-512B-4FB4-8017-4F55BD54EDDC}"/>
              </a:ext>
            </a:extLst>
          </p:cNvPr>
          <p:cNvSpPr>
            <a:spLocks noGrp="1"/>
          </p:cNvSpPr>
          <p:nvPr>
            <p:ph idx="1"/>
          </p:nvPr>
        </p:nvSpPr>
        <p:spPr/>
        <p:txBody>
          <a:bodyPr/>
          <a:lstStyle/>
          <a:p>
            <a:r>
              <a:rPr lang="en-US" dirty="0"/>
              <a:t>Visible to the package, the default. No modifiers are needed.</a:t>
            </a:r>
          </a:p>
          <a:p>
            <a:r>
              <a:rPr lang="en-US" dirty="0"/>
              <a:t>Visible to the class only (private).</a:t>
            </a:r>
          </a:p>
          <a:p>
            <a:r>
              <a:rPr lang="en-US" dirty="0"/>
              <a:t>Visible to the world (public).</a:t>
            </a:r>
          </a:p>
          <a:p>
            <a:r>
              <a:rPr lang="en-US" dirty="0"/>
              <a:t>Visible to the package and all subclasses (protected).</a:t>
            </a:r>
          </a:p>
          <a:p>
            <a:endParaRPr lang="en-US" dirty="0"/>
          </a:p>
        </p:txBody>
      </p:sp>
    </p:spTree>
    <p:extLst>
      <p:ext uri="{BB962C8B-B14F-4D97-AF65-F5344CB8AC3E}">
        <p14:creationId xmlns:p14="http://schemas.microsoft.com/office/powerpoint/2010/main" val="8401967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1F808-C3BB-4247-91BD-CEF6DA47E1DB}"/>
              </a:ext>
            </a:extLst>
          </p:cNvPr>
          <p:cNvSpPr>
            <a:spLocks noGrp="1"/>
          </p:cNvSpPr>
          <p:nvPr>
            <p:ph type="title"/>
          </p:nvPr>
        </p:nvSpPr>
        <p:spPr/>
        <p:txBody>
          <a:bodyPr/>
          <a:lstStyle/>
          <a:p>
            <a:r>
              <a:rPr lang="en-US" dirty="0"/>
              <a:t>Arrays</a:t>
            </a:r>
          </a:p>
        </p:txBody>
      </p:sp>
      <p:sp>
        <p:nvSpPr>
          <p:cNvPr id="3" name="Content Placeholder 2">
            <a:extLst>
              <a:ext uri="{FF2B5EF4-FFF2-40B4-BE49-F238E27FC236}">
                <a16:creationId xmlns:a16="http://schemas.microsoft.com/office/drawing/2014/main" id="{C527084E-7A31-410B-9454-4067D793D756}"/>
              </a:ext>
            </a:extLst>
          </p:cNvPr>
          <p:cNvSpPr>
            <a:spLocks noGrp="1"/>
          </p:cNvSpPr>
          <p:nvPr>
            <p:ph idx="1"/>
          </p:nvPr>
        </p:nvSpPr>
        <p:spPr/>
        <p:txBody>
          <a:bodyPr/>
          <a:lstStyle/>
          <a:p>
            <a:r>
              <a:rPr lang="en-US" dirty="0"/>
              <a:t>Java provides a data structure, the </a:t>
            </a:r>
            <a:r>
              <a:rPr lang="en-US" b="1" dirty="0"/>
              <a:t>array</a:t>
            </a:r>
            <a:r>
              <a:rPr lang="en-US" dirty="0"/>
              <a:t>, which stores a fixed-size sequential collection of elements of the same type. An array is used to store a collection of data, but it is often more useful to think of an array as a collection of variables of the same type.</a:t>
            </a:r>
          </a:p>
          <a:p>
            <a:r>
              <a:rPr lang="en-US" dirty="0"/>
              <a:t>Instead of declaring individual variables, such as number0, number1, ..., and number99, you declare one array variable such as numbers and use numbers[0], numbers[1], and ..., numbers[99] to represent individual variables.</a:t>
            </a:r>
          </a:p>
        </p:txBody>
      </p:sp>
    </p:spTree>
    <p:extLst>
      <p:ext uri="{BB962C8B-B14F-4D97-AF65-F5344CB8AC3E}">
        <p14:creationId xmlns:p14="http://schemas.microsoft.com/office/powerpoint/2010/main" val="23140263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B8749-6FCD-44F7-8D1A-43C3EF888741}"/>
              </a:ext>
            </a:extLst>
          </p:cNvPr>
          <p:cNvSpPr>
            <a:spLocks noGrp="1"/>
          </p:cNvSpPr>
          <p:nvPr>
            <p:ph type="title"/>
          </p:nvPr>
        </p:nvSpPr>
        <p:spPr/>
        <p:txBody>
          <a:bodyPr/>
          <a:lstStyle/>
          <a:p>
            <a:r>
              <a:rPr lang="en-US" dirty="0"/>
              <a:t>arrays</a:t>
            </a:r>
          </a:p>
        </p:txBody>
      </p:sp>
      <p:sp>
        <p:nvSpPr>
          <p:cNvPr id="3" name="Content Placeholder 2">
            <a:extLst>
              <a:ext uri="{FF2B5EF4-FFF2-40B4-BE49-F238E27FC236}">
                <a16:creationId xmlns:a16="http://schemas.microsoft.com/office/drawing/2014/main" id="{F6FD66EB-CE0B-436D-BC04-CFEE313BCD03}"/>
              </a:ext>
            </a:extLst>
          </p:cNvPr>
          <p:cNvSpPr>
            <a:spLocks noGrp="1"/>
          </p:cNvSpPr>
          <p:nvPr>
            <p:ph idx="1"/>
          </p:nvPr>
        </p:nvSpPr>
        <p:spPr/>
        <p:txBody>
          <a:bodyPr/>
          <a:lstStyle/>
          <a:p>
            <a:r>
              <a:rPr lang="en-US" dirty="0"/>
              <a:t>To use an array in a program, you must declare a variable to reference the array, and you must specify the type of array the variable can reference.</a:t>
            </a:r>
          </a:p>
          <a:p>
            <a:endParaRPr lang="en-US" dirty="0"/>
          </a:p>
          <a:p>
            <a:endParaRPr lang="en-US" dirty="0"/>
          </a:p>
          <a:p>
            <a:r>
              <a:rPr lang="en-US" dirty="0"/>
              <a:t>Alternatively you can create arrays as follows:</a:t>
            </a:r>
          </a:p>
          <a:p>
            <a:endParaRPr lang="en-US" dirty="0"/>
          </a:p>
          <a:p>
            <a:endParaRPr lang="en-US" dirty="0"/>
          </a:p>
          <a:p>
            <a:r>
              <a:rPr lang="en-US" dirty="0"/>
              <a:t>To access element of an array:</a:t>
            </a:r>
          </a:p>
        </p:txBody>
      </p:sp>
      <p:pic>
        <p:nvPicPr>
          <p:cNvPr id="5" name="Picture 4">
            <a:extLst>
              <a:ext uri="{FF2B5EF4-FFF2-40B4-BE49-F238E27FC236}">
                <a16:creationId xmlns:a16="http://schemas.microsoft.com/office/drawing/2014/main" id="{F63D2330-59F6-415B-8834-851101900020}"/>
              </a:ext>
            </a:extLst>
          </p:cNvPr>
          <p:cNvPicPr>
            <a:picLocks noChangeAspect="1"/>
          </p:cNvPicPr>
          <p:nvPr/>
        </p:nvPicPr>
        <p:blipFill>
          <a:blip r:embed="rId2"/>
          <a:stretch>
            <a:fillRect/>
          </a:stretch>
        </p:blipFill>
        <p:spPr>
          <a:xfrm>
            <a:off x="1390875" y="2855912"/>
            <a:ext cx="7736796" cy="787174"/>
          </a:xfrm>
          <a:prstGeom prst="rect">
            <a:avLst/>
          </a:prstGeom>
        </p:spPr>
      </p:pic>
      <p:pic>
        <p:nvPicPr>
          <p:cNvPr id="6" name="Picture 5">
            <a:extLst>
              <a:ext uri="{FF2B5EF4-FFF2-40B4-BE49-F238E27FC236}">
                <a16:creationId xmlns:a16="http://schemas.microsoft.com/office/drawing/2014/main" id="{10E1AC7E-7AFD-479B-867B-4CB2DCA66C32}"/>
              </a:ext>
            </a:extLst>
          </p:cNvPr>
          <p:cNvPicPr>
            <a:picLocks noChangeAspect="1"/>
          </p:cNvPicPr>
          <p:nvPr/>
        </p:nvPicPr>
        <p:blipFill>
          <a:blip r:embed="rId3"/>
          <a:stretch>
            <a:fillRect/>
          </a:stretch>
        </p:blipFill>
        <p:spPr>
          <a:xfrm>
            <a:off x="1390875" y="4258763"/>
            <a:ext cx="9714379" cy="671739"/>
          </a:xfrm>
          <a:prstGeom prst="rect">
            <a:avLst/>
          </a:prstGeom>
        </p:spPr>
      </p:pic>
      <p:pic>
        <p:nvPicPr>
          <p:cNvPr id="8" name="Picture 7">
            <a:extLst>
              <a:ext uri="{FF2B5EF4-FFF2-40B4-BE49-F238E27FC236}">
                <a16:creationId xmlns:a16="http://schemas.microsoft.com/office/drawing/2014/main" id="{60BBC334-B95C-4511-A698-45A85D5D03DA}"/>
              </a:ext>
            </a:extLst>
          </p:cNvPr>
          <p:cNvPicPr>
            <a:picLocks noChangeAspect="1"/>
          </p:cNvPicPr>
          <p:nvPr/>
        </p:nvPicPr>
        <p:blipFill>
          <a:blip r:embed="rId4"/>
          <a:stretch>
            <a:fillRect/>
          </a:stretch>
        </p:blipFill>
        <p:spPr>
          <a:xfrm>
            <a:off x="1390875" y="5779316"/>
            <a:ext cx="2309845" cy="613805"/>
          </a:xfrm>
          <a:prstGeom prst="rect">
            <a:avLst/>
          </a:prstGeom>
        </p:spPr>
      </p:pic>
    </p:spTree>
    <p:extLst>
      <p:ext uri="{BB962C8B-B14F-4D97-AF65-F5344CB8AC3E}">
        <p14:creationId xmlns:p14="http://schemas.microsoft.com/office/powerpoint/2010/main" val="13506071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3C438-194F-4451-885F-E4DA4AFBC2D6}"/>
              </a:ext>
            </a:extLst>
          </p:cNvPr>
          <p:cNvSpPr>
            <a:spLocks noGrp="1"/>
          </p:cNvSpPr>
          <p:nvPr>
            <p:ph type="title"/>
          </p:nvPr>
        </p:nvSpPr>
        <p:spPr/>
        <p:txBody>
          <a:bodyPr/>
          <a:lstStyle/>
          <a:p>
            <a:r>
              <a:rPr lang="en-US" dirty="0"/>
              <a:t>Collections</a:t>
            </a:r>
          </a:p>
        </p:txBody>
      </p:sp>
      <p:sp>
        <p:nvSpPr>
          <p:cNvPr id="3" name="Content Placeholder 2">
            <a:extLst>
              <a:ext uri="{FF2B5EF4-FFF2-40B4-BE49-F238E27FC236}">
                <a16:creationId xmlns:a16="http://schemas.microsoft.com/office/drawing/2014/main" id="{EC558A08-6525-4D1D-A69F-F6F82739713D}"/>
              </a:ext>
            </a:extLst>
          </p:cNvPr>
          <p:cNvSpPr>
            <a:spLocks noGrp="1"/>
          </p:cNvSpPr>
          <p:nvPr>
            <p:ph idx="1"/>
          </p:nvPr>
        </p:nvSpPr>
        <p:spPr/>
        <p:txBody>
          <a:bodyPr>
            <a:normAutofit/>
          </a:bodyPr>
          <a:lstStyle/>
          <a:p>
            <a:r>
              <a:rPr lang="en-US" dirty="0"/>
              <a:t>The collections framework was mainly designed:</a:t>
            </a:r>
          </a:p>
          <a:p>
            <a:pPr lvl="1"/>
            <a:r>
              <a:rPr lang="en-US" dirty="0"/>
              <a:t>The framework had to be high-performance. The implementations for the fundamental collections (dynamic arrays, linked lists, trees, and </a:t>
            </a:r>
            <a:r>
              <a:rPr lang="en-US" dirty="0" err="1"/>
              <a:t>hashtables</a:t>
            </a:r>
            <a:r>
              <a:rPr lang="en-US" dirty="0"/>
              <a:t>) were to be highly efficient.</a:t>
            </a:r>
          </a:p>
          <a:p>
            <a:r>
              <a:rPr lang="en-US" dirty="0"/>
              <a:t>Java provides a set of standard collection classes that implement Collection interfaces. </a:t>
            </a:r>
          </a:p>
          <a:p>
            <a:r>
              <a:rPr lang="en-US" dirty="0"/>
              <a:t>Java provides a set of standard collection classes:</a:t>
            </a:r>
          </a:p>
          <a:p>
            <a:pPr lvl="1"/>
            <a:r>
              <a:rPr lang="en-US" dirty="0"/>
              <a:t>The most common are</a:t>
            </a:r>
          </a:p>
          <a:p>
            <a:pPr lvl="1"/>
            <a:r>
              <a:rPr lang="en-US" dirty="0"/>
              <a:t>Map&lt;String, String&gt; map = new </a:t>
            </a:r>
            <a:r>
              <a:rPr lang="en-US" dirty="0" err="1"/>
              <a:t>HashMap</a:t>
            </a:r>
            <a:r>
              <a:rPr lang="en-US" dirty="0"/>
              <a:t>();</a:t>
            </a:r>
          </a:p>
          <a:p>
            <a:pPr lvl="1"/>
            <a:r>
              <a:rPr lang="en-US" dirty="0"/>
              <a:t>Set&lt;String&gt; set = new </a:t>
            </a:r>
            <a:r>
              <a:rPr lang="en-US" dirty="0" err="1"/>
              <a:t>HashSet</a:t>
            </a:r>
            <a:r>
              <a:rPr lang="en-US" dirty="0"/>
              <a:t>();</a:t>
            </a:r>
          </a:p>
          <a:p>
            <a:pPr lvl="1"/>
            <a:r>
              <a:rPr lang="en-US" dirty="0"/>
              <a:t>List&lt;String&gt; list = new </a:t>
            </a:r>
            <a:r>
              <a:rPr lang="en-US" dirty="0" err="1"/>
              <a:t>ArrayList</a:t>
            </a:r>
            <a:r>
              <a:rPr lang="en-US" dirty="0"/>
              <a:t>();</a:t>
            </a:r>
          </a:p>
          <a:p>
            <a:pPr marL="228600" lvl="1" indent="0">
              <a:buNone/>
            </a:pPr>
            <a:endParaRPr lang="en-US" dirty="0"/>
          </a:p>
          <a:p>
            <a:pPr lvl="1"/>
            <a:endParaRPr lang="en-US" dirty="0"/>
          </a:p>
        </p:txBody>
      </p:sp>
    </p:spTree>
    <p:extLst>
      <p:ext uri="{BB962C8B-B14F-4D97-AF65-F5344CB8AC3E}">
        <p14:creationId xmlns:p14="http://schemas.microsoft.com/office/powerpoint/2010/main" val="6078833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AC854-2CF3-42BE-8A7C-D9F206830E13}"/>
              </a:ext>
            </a:extLst>
          </p:cNvPr>
          <p:cNvSpPr>
            <a:spLocks noGrp="1"/>
          </p:cNvSpPr>
          <p:nvPr>
            <p:ph type="title"/>
          </p:nvPr>
        </p:nvSpPr>
        <p:spPr/>
        <p:txBody>
          <a:bodyPr/>
          <a:lstStyle/>
          <a:p>
            <a:r>
              <a:rPr lang="en-US" dirty="0"/>
              <a:t>Enumerators</a:t>
            </a:r>
          </a:p>
        </p:txBody>
      </p:sp>
      <p:sp>
        <p:nvSpPr>
          <p:cNvPr id="3" name="Content Placeholder 2">
            <a:extLst>
              <a:ext uri="{FF2B5EF4-FFF2-40B4-BE49-F238E27FC236}">
                <a16:creationId xmlns:a16="http://schemas.microsoft.com/office/drawing/2014/main" id="{D3389363-406F-4134-8D19-AA1559AFA604}"/>
              </a:ext>
            </a:extLst>
          </p:cNvPr>
          <p:cNvSpPr>
            <a:spLocks noGrp="1"/>
          </p:cNvSpPr>
          <p:nvPr>
            <p:ph idx="1"/>
          </p:nvPr>
        </p:nvSpPr>
        <p:spPr/>
        <p:txBody>
          <a:bodyPr/>
          <a:lstStyle/>
          <a:p>
            <a:r>
              <a:rPr lang="en-US" dirty="0"/>
              <a:t>An </a:t>
            </a:r>
            <a:r>
              <a:rPr lang="en-US" i="1" dirty="0" err="1"/>
              <a:t>enum</a:t>
            </a:r>
            <a:r>
              <a:rPr lang="en-US" i="1" dirty="0"/>
              <a:t> type</a:t>
            </a:r>
            <a:r>
              <a:rPr lang="en-US" dirty="0"/>
              <a:t> is a special data type that enables for a variable to be a set of predefined constants. The variable must be equal to one of the values that have been predefined for it. Common examples include compass directions (values of NORTH, SOUTH, EAST, and WEST) and the days of the week.</a:t>
            </a:r>
          </a:p>
        </p:txBody>
      </p:sp>
      <p:pic>
        <p:nvPicPr>
          <p:cNvPr id="4" name="Picture 3">
            <a:extLst>
              <a:ext uri="{FF2B5EF4-FFF2-40B4-BE49-F238E27FC236}">
                <a16:creationId xmlns:a16="http://schemas.microsoft.com/office/drawing/2014/main" id="{9A50C710-6F2D-4CE2-BBCC-AB63CAED2D48}"/>
              </a:ext>
            </a:extLst>
          </p:cNvPr>
          <p:cNvPicPr>
            <a:picLocks noChangeAspect="1"/>
          </p:cNvPicPr>
          <p:nvPr/>
        </p:nvPicPr>
        <p:blipFill>
          <a:blip r:embed="rId2"/>
          <a:stretch>
            <a:fillRect/>
          </a:stretch>
        </p:blipFill>
        <p:spPr>
          <a:xfrm>
            <a:off x="1465307" y="3773713"/>
            <a:ext cx="5667108" cy="1654630"/>
          </a:xfrm>
          <a:prstGeom prst="rect">
            <a:avLst/>
          </a:prstGeom>
        </p:spPr>
      </p:pic>
    </p:spTree>
    <p:extLst>
      <p:ext uri="{BB962C8B-B14F-4D97-AF65-F5344CB8AC3E}">
        <p14:creationId xmlns:p14="http://schemas.microsoft.com/office/powerpoint/2010/main" val="35418141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F2694A-8ABC-4529-B897-76373948B4D5}"/>
              </a:ext>
            </a:extLst>
          </p:cNvPr>
          <p:cNvSpPr>
            <a:spLocks noGrp="1"/>
          </p:cNvSpPr>
          <p:nvPr>
            <p:ph type="title"/>
          </p:nvPr>
        </p:nvSpPr>
        <p:spPr/>
        <p:txBody>
          <a:bodyPr/>
          <a:lstStyle/>
          <a:p>
            <a:r>
              <a:rPr lang="en-US" dirty="0"/>
              <a:t>Break</a:t>
            </a:r>
          </a:p>
        </p:txBody>
      </p:sp>
      <p:sp>
        <p:nvSpPr>
          <p:cNvPr id="3" name="Content Placeholder 2">
            <a:extLst>
              <a:ext uri="{FF2B5EF4-FFF2-40B4-BE49-F238E27FC236}">
                <a16:creationId xmlns:a16="http://schemas.microsoft.com/office/drawing/2014/main" id="{DC7BFF18-D639-4DBE-AD63-367A4A64ACB5}"/>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3445089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606DB-9FCC-464A-9CC9-88D44118EB44}"/>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86328FC6-D032-4FE6-8682-B26822EFFF1A}"/>
              </a:ext>
            </a:extLst>
          </p:cNvPr>
          <p:cNvSpPr>
            <a:spLocks noGrp="1"/>
          </p:cNvSpPr>
          <p:nvPr>
            <p:ph idx="1"/>
          </p:nvPr>
        </p:nvSpPr>
        <p:spPr/>
        <p:txBody>
          <a:bodyPr>
            <a:normAutofit/>
          </a:bodyPr>
          <a:lstStyle/>
          <a:p>
            <a:pPr lvl="2"/>
            <a:r>
              <a:rPr lang="en-US" sz="2200" dirty="0"/>
              <a:t>Class (and Object)</a:t>
            </a:r>
          </a:p>
          <a:p>
            <a:pPr lvl="2"/>
            <a:r>
              <a:rPr lang="en-US" sz="2200" dirty="0"/>
              <a:t>Method </a:t>
            </a:r>
          </a:p>
          <a:p>
            <a:pPr lvl="2"/>
            <a:r>
              <a:rPr lang="en-US" sz="2200" dirty="0"/>
              <a:t>Fields\Variables (talk about possible types, static, final)</a:t>
            </a:r>
          </a:p>
          <a:p>
            <a:pPr lvl="2"/>
            <a:r>
              <a:rPr lang="en-US" sz="2200" dirty="0"/>
              <a:t>Access modifiers</a:t>
            </a:r>
          </a:p>
          <a:p>
            <a:pPr lvl="2"/>
            <a:r>
              <a:rPr lang="en-US" sz="2200" dirty="0"/>
              <a:t>Arrays</a:t>
            </a:r>
          </a:p>
          <a:p>
            <a:pPr lvl="2"/>
            <a:r>
              <a:rPr lang="en-US" sz="2200" dirty="0"/>
              <a:t>Collections </a:t>
            </a:r>
          </a:p>
          <a:p>
            <a:pPr lvl="2"/>
            <a:r>
              <a:rPr lang="en-US" sz="2200" dirty="0"/>
              <a:t>Enumerators</a:t>
            </a:r>
          </a:p>
          <a:p>
            <a:endParaRPr lang="en-US" dirty="0"/>
          </a:p>
        </p:txBody>
      </p:sp>
    </p:spTree>
    <p:extLst>
      <p:ext uri="{BB962C8B-B14F-4D97-AF65-F5344CB8AC3E}">
        <p14:creationId xmlns:p14="http://schemas.microsoft.com/office/powerpoint/2010/main" val="40582242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D6908E-1C6F-410D-9EAE-EE4C91AB4A7B}"/>
              </a:ext>
            </a:extLst>
          </p:cNvPr>
          <p:cNvSpPr>
            <a:spLocks noGrp="1"/>
          </p:cNvSpPr>
          <p:nvPr>
            <p:ph type="title"/>
          </p:nvPr>
        </p:nvSpPr>
        <p:spPr/>
        <p:txBody>
          <a:bodyPr/>
          <a:lstStyle/>
          <a:p>
            <a:r>
              <a:rPr lang="en-US" dirty="0"/>
              <a:t>Class</a:t>
            </a:r>
          </a:p>
        </p:txBody>
      </p:sp>
      <p:sp>
        <p:nvSpPr>
          <p:cNvPr id="3" name="Content Placeholder 2">
            <a:extLst>
              <a:ext uri="{FF2B5EF4-FFF2-40B4-BE49-F238E27FC236}">
                <a16:creationId xmlns:a16="http://schemas.microsoft.com/office/drawing/2014/main" id="{A4F4C591-2896-44A7-A344-27B377434E80}"/>
              </a:ext>
            </a:extLst>
          </p:cNvPr>
          <p:cNvSpPr>
            <a:spLocks noGrp="1"/>
          </p:cNvSpPr>
          <p:nvPr>
            <p:ph idx="1"/>
          </p:nvPr>
        </p:nvSpPr>
        <p:spPr/>
        <p:txBody>
          <a:bodyPr>
            <a:normAutofit/>
          </a:bodyPr>
          <a:lstStyle/>
          <a:p>
            <a:r>
              <a:rPr lang="en-US" dirty="0"/>
              <a:t>A class is a blueprint from </a:t>
            </a:r>
            <a:br>
              <a:rPr lang="en-US" dirty="0"/>
            </a:br>
            <a:r>
              <a:rPr lang="en-US" dirty="0"/>
              <a:t>which individual objects are created.</a:t>
            </a:r>
          </a:p>
          <a:p>
            <a:pPr marL="0" indent="0">
              <a:buNone/>
            </a:pPr>
            <a:endParaRPr lang="en-US" dirty="0"/>
          </a:p>
        </p:txBody>
      </p:sp>
      <p:pic>
        <p:nvPicPr>
          <p:cNvPr id="4" name="Picture 3">
            <a:extLst>
              <a:ext uri="{FF2B5EF4-FFF2-40B4-BE49-F238E27FC236}">
                <a16:creationId xmlns:a16="http://schemas.microsoft.com/office/drawing/2014/main" id="{96F4B60E-2388-485C-A3CA-B70AC85590A8}"/>
              </a:ext>
            </a:extLst>
          </p:cNvPr>
          <p:cNvPicPr>
            <a:picLocks noChangeAspect="1"/>
          </p:cNvPicPr>
          <p:nvPr/>
        </p:nvPicPr>
        <p:blipFill>
          <a:blip r:embed="rId2"/>
          <a:stretch>
            <a:fillRect/>
          </a:stretch>
        </p:blipFill>
        <p:spPr>
          <a:xfrm>
            <a:off x="8506602" y="2011680"/>
            <a:ext cx="3242397" cy="4774081"/>
          </a:xfrm>
          <a:prstGeom prst="rect">
            <a:avLst/>
          </a:prstGeom>
        </p:spPr>
      </p:pic>
    </p:spTree>
    <p:extLst>
      <p:ext uri="{BB962C8B-B14F-4D97-AF65-F5344CB8AC3E}">
        <p14:creationId xmlns:p14="http://schemas.microsoft.com/office/powerpoint/2010/main" val="17981847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3C7F3-230A-40A7-AF37-B0E682EAB212}"/>
              </a:ext>
            </a:extLst>
          </p:cNvPr>
          <p:cNvSpPr>
            <a:spLocks noGrp="1"/>
          </p:cNvSpPr>
          <p:nvPr>
            <p:ph type="title"/>
          </p:nvPr>
        </p:nvSpPr>
        <p:spPr/>
        <p:txBody>
          <a:bodyPr/>
          <a:lstStyle/>
          <a:p>
            <a:r>
              <a:rPr lang="en-US" dirty="0"/>
              <a:t>Constructors</a:t>
            </a:r>
          </a:p>
        </p:txBody>
      </p:sp>
      <p:sp>
        <p:nvSpPr>
          <p:cNvPr id="3" name="Content Placeholder 2">
            <a:extLst>
              <a:ext uri="{FF2B5EF4-FFF2-40B4-BE49-F238E27FC236}">
                <a16:creationId xmlns:a16="http://schemas.microsoft.com/office/drawing/2014/main" id="{5C25B6CD-22D3-4463-BEAD-ED6E60B7B1E6}"/>
              </a:ext>
            </a:extLst>
          </p:cNvPr>
          <p:cNvSpPr>
            <a:spLocks noGrp="1"/>
          </p:cNvSpPr>
          <p:nvPr>
            <p:ph idx="1"/>
          </p:nvPr>
        </p:nvSpPr>
        <p:spPr>
          <a:xfrm>
            <a:off x="1202918" y="2011680"/>
            <a:ext cx="10199373" cy="4206240"/>
          </a:xfrm>
        </p:spPr>
        <p:txBody>
          <a:bodyPr/>
          <a:lstStyle/>
          <a:p>
            <a:r>
              <a:rPr lang="en-US" dirty="0"/>
              <a:t>When discussing about classes, one of the most important sub topic would be constructors. Every class has a constructor. If we do not explicitly write a constructor for a class, the Java compiler builds a default constructor for that class.</a:t>
            </a:r>
          </a:p>
          <a:p>
            <a:r>
              <a:rPr lang="en-US" dirty="0"/>
              <a:t>Each time a new object is created, at least one constructor will be invoked. </a:t>
            </a:r>
          </a:p>
          <a:p>
            <a:r>
              <a:rPr lang="en-US" dirty="0"/>
              <a:t>The main rule of constructors is </a:t>
            </a:r>
            <a:br>
              <a:rPr lang="en-US" dirty="0"/>
            </a:br>
            <a:r>
              <a:rPr lang="en-US" dirty="0"/>
              <a:t>that they should have the</a:t>
            </a:r>
            <a:br>
              <a:rPr lang="en-US" dirty="0"/>
            </a:br>
            <a:r>
              <a:rPr lang="en-US" dirty="0"/>
              <a:t> same name as the class. </a:t>
            </a:r>
          </a:p>
          <a:p>
            <a:r>
              <a:rPr lang="en-US" dirty="0"/>
              <a:t>A class can have more </a:t>
            </a:r>
            <a:br>
              <a:rPr lang="en-US" dirty="0"/>
            </a:br>
            <a:r>
              <a:rPr lang="en-US" dirty="0"/>
              <a:t>than one constructor.</a:t>
            </a:r>
          </a:p>
          <a:p>
            <a:endParaRPr lang="en-US" dirty="0"/>
          </a:p>
        </p:txBody>
      </p:sp>
      <p:pic>
        <p:nvPicPr>
          <p:cNvPr id="4" name="Picture 3">
            <a:extLst>
              <a:ext uri="{FF2B5EF4-FFF2-40B4-BE49-F238E27FC236}">
                <a16:creationId xmlns:a16="http://schemas.microsoft.com/office/drawing/2014/main" id="{09A20C5F-894B-437D-BCEA-3D15BB72EAF3}"/>
              </a:ext>
            </a:extLst>
          </p:cNvPr>
          <p:cNvPicPr>
            <a:picLocks noChangeAspect="1"/>
          </p:cNvPicPr>
          <p:nvPr/>
        </p:nvPicPr>
        <p:blipFill>
          <a:blip r:embed="rId2"/>
          <a:stretch>
            <a:fillRect/>
          </a:stretch>
        </p:blipFill>
        <p:spPr>
          <a:xfrm>
            <a:off x="5353050" y="4114800"/>
            <a:ext cx="6700966" cy="2609850"/>
          </a:xfrm>
          <a:prstGeom prst="rect">
            <a:avLst/>
          </a:prstGeom>
        </p:spPr>
      </p:pic>
    </p:spTree>
    <p:extLst>
      <p:ext uri="{BB962C8B-B14F-4D97-AF65-F5344CB8AC3E}">
        <p14:creationId xmlns:p14="http://schemas.microsoft.com/office/powerpoint/2010/main" val="34559636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9125BB-51F4-4AF7-8BA9-6881A380CC9F}"/>
              </a:ext>
            </a:extLst>
          </p:cNvPr>
          <p:cNvSpPr>
            <a:spLocks noGrp="1"/>
          </p:cNvSpPr>
          <p:nvPr>
            <p:ph type="title"/>
          </p:nvPr>
        </p:nvSpPr>
        <p:spPr/>
        <p:txBody>
          <a:bodyPr/>
          <a:lstStyle/>
          <a:p>
            <a:r>
              <a:rPr lang="en-US" dirty="0"/>
              <a:t>Object</a:t>
            </a:r>
          </a:p>
        </p:txBody>
      </p:sp>
      <p:sp>
        <p:nvSpPr>
          <p:cNvPr id="3" name="Content Placeholder 2">
            <a:extLst>
              <a:ext uri="{FF2B5EF4-FFF2-40B4-BE49-F238E27FC236}">
                <a16:creationId xmlns:a16="http://schemas.microsoft.com/office/drawing/2014/main" id="{43829083-6735-4652-A9D4-738F90DB7AF1}"/>
              </a:ext>
            </a:extLst>
          </p:cNvPr>
          <p:cNvSpPr>
            <a:spLocks noGrp="1"/>
          </p:cNvSpPr>
          <p:nvPr>
            <p:ph idx="1"/>
          </p:nvPr>
        </p:nvSpPr>
        <p:spPr>
          <a:xfrm>
            <a:off x="1202919" y="2011680"/>
            <a:ext cx="8813918" cy="4206240"/>
          </a:xfrm>
        </p:spPr>
        <p:txBody>
          <a:bodyPr/>
          <a:lstStyle/>
          <a:p>
            <a:r>
              <a:rPr lang="en-US" dirty="0"/>
              <a:t>Objects have states and behaviors. </a:t>
            </a:r>
          </a:p>
          <a:p>
            <a:r>
              <a:rPr lang="en-US" dirty="0"/>
              <a:t>In Java, the new keyword is used to create new objects.</a:t>
            </a:r>
          </a:p>
          <a:p>
            <a:r>
              <a:rPr lang="en-US" dirty="0"/>
              <a:t>There are three steps when creating an object from a class:</a:t>
            </a:r>
          </a:p>
          <a:p>
            <a:r>
              <a:rPr lang="en-US" b="1" dirty="0"/>
              <a:t>Declaration</a:t>
            </a:r>
            <a:r>
              <a:rPr lang="en-US" dirty="0"/>
              <a:t> − A variable declaration with a variable name with an object type.</a:t>
            </a:r>
          </a:p>
          <a:p>
            <a:r>
              <a:rPr lang="en-US" b="1" dirty="0"/>
              <a:t>Instantiation</a:t>
            </a:r>
            <a:r>
              <a:rPr lang="en-US" dirty="0"/>
              <a:t> − The 'new' keyword is used to create the object.</a:t>
            </a:r>
          </a:p>
          <a:p>
            <a:r>
              <a:rPr lang="en-US" b="1" dirty="0"/>
              <a:t>Initialization</a:t>
            </a:r>
            <a:r>
              <a:rPr lang="en-US" dirty="0"/>
              <a:t> − The 'new' keyword is followed by a call to a constructor. This call initializes the new object.</a:t>
            </a:r>
          </a:p>
          <a:p>
            <a:endParaRPr lang="en-US" dirty="0"/>
          </a:p>
        </p:txBody>
      </p:sp>
    </p:spTree>
    <p:extLst>
      <p:ext uri="{BB962C8B-B14F-4D97-AF65-F5344CB8AC3E}">
        <p14:creationId xmlns:p14="http://schemas.microsoft.com/office/powerpoint/2010/main" val="35807142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628E2-37BE-4076-885E-27122A3ADAE0}"/>
              </a:ext>
            </a:extLst>
          </p:cNvPr>
          <p:cNvSpPr>
            <a:spLocks noGrp="1"/>
          </p:cNvSpPr>
          <p:nvPr>
            <p:ph type="title"/>
          </p:nvPr>
        </p:nvSpPr>
        <p:spPr/>
        <p:txBody>
          <a:bodyPr/>
          <a:lstStyle/>
          <a:p>
            <a:r>
              <a:rPr lang="en-US" dirty="0"/>
              <a:t>object</a:t>
            </a:r>
          </a:p>
        </p:txBody>
      </p:sp>
      <p:sp>
        <p:nvSpPr>
          <p:cNvPr id="3" name="Content Placeholder 2">
            <a:extLst>
              <a:ext uri="{FF2B5EF4-FFF2-40B4-BE49-F238E27FC236}">
                <a16:creationId xmlns:a16="http://schemas.microsoft.com/office/drawing/2014/main" id="{C85D0522-3BD3-4203-B0D4-857BEE1BCE54}"/>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D4DFA4DF-3B4C-4460-95D0-DB213E76C415}"/>
              </a:ext>
            </a:extLst>
          </p:cNvPr>
          <p:cNvPicPr>
            <a:picLocks noChangeAspect="1"/>
          </p:cNvPicPr>
          <p:nvPr/>
        </p:nvPicPr>
        <p:blipFill>
          <a:blip r:embed="rId2"/>
          <a:stretch>
            <a:fillRect/>
          </a:stretch>
        </p:blipFill>
        <p:spPr>
          <a:xfrm>
            <a:off x="1484461" y="2286331"/>
            <a:ext cx="9220995" cy="3931589"/>
          </a:xfrm>
          <a:prstGeom prst="rect">
            <a:avLst/>
          </a:prstGeom>
        </p:spPr>
      </p:pic>
    </p:spTree>
    <p:extLst>
      <p:ext uri="{BB962C8B-B14F-4D97-AF65-F5344CB8AC3E}">
        <p14:creationId xmlns:p14="http://schemas.microsoft.com/office/powerpoint/2010/main" val="37000184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51140-E28C-4710-86DA-085EE748BD84}"/>
              </a:ext>
            </a:extLst>
          </p:cNvPr>
          <p:cNvSpPr>
            <a:spLocks noGrp="1"/>
          </p:cNvSpPr>
          <p:nvPr>
            <p:ph type="title"/>
          </p:nvPr>
        </p:nvSpPr>
        <p:spPr/>
        <p:txBody>
          <a:bodyPr/>
          <a:lstStyle/>
          <a:p>
            <a:r>
              <a:rPr lang="en-US" dirty="0"/>
              <a:t>Method</a:t>
            </a:r>
          </a:p>
        </p:txBody>
      </p:sp>
      <p:sp>
        <p:nvSpPr>
          <p:cNvPr id="3" name="Content Placeholder 2">
            <a:extLst>
              <a:ext uri="{FF2B5EF4-FFF2-40B4-BE49-F238E27FC236}">
                <a16:creationId xmlns:a16="http://schemas.microsoft.com/office/drawing/2014/main" id="{54AD408F-B69F-47D2-81C2-EE96A6236285}"/>
              </a:ext>
            </a:extLst>
          </p:cNvPr>
          <p:cNvSpPr>
            <a:spLocks noGrp="1"/>
          </p:cNvSpPr>
          <p:nvPr>
            <p:ph idx="1"/>
          </p:nvPr>
        </p:nvSpPr>
        <p:spPr/>
        <p:txBody>
          <a:bodyPr/>
          <a:lstStyle/>
          <a:p>
            <a:r>
              <a:rPr lang="en-US" dirty="0"/>
              <a:t>A method is basically a behavior. A class can contain many methods. It is in methods where the logics are written, data is manipulated and all the actions are executed.</a:t>
            </a:r>
          </a:p>
          <a:p>
            <a:r>
              <a:rPr lang="en-US" dirty="0"/>
              <a:t>Methods could be void or non-void, static and non-static</a:t>
            </a:r>
          </a:p>
        </p:txBody>
      </p:sp>
      <p:pic>
        <p:nvPicPr>
          <p:cNvPr id="4" name="Picture 3">
            <a:extLst>
              <a:ext uri="{FF2B5EF4-FFF2-40B4-BE49-F238E27FC236}">
                <a16:creationId xmlns:a16="http://schemas.microsoft.com/office/drawing/2014/main" id="{8AF0E850-109C-4794-80F5-37E66F1EDA22}"/>
              </a:ext>
            </a:extLst>
          </p:cNvPr>
          <p:cNvPicPr>
            <a:picLocks noChangeAspect="1"/>
          </p:cNvPicPr>
          <p:nvPr/>
        </p:nvPicPr>
        <p:blipFill>
          <a:blip r:embed="rId2"/>
          <a:stretch>
            <a:fillRect/>
          </a:stretch>
        </p:blipFill>
        <p:spPr>
          <a:xfrm>
            <a:off x="550399" y="3936855"/>
            <a:ext cx="11089119" cy="1438708"/>
          </a:xfrm>
          <a:prstGeom prst="rect">
            <a:avLst/>
          </a:prstGeom>
        </p:spPr>
      </p:pic>
    </p:spTree>
    <p:extLst>
      <p:ext uri="{BB962C8B-B14F-4D97-AF65-F5344CB8AC3E}">
        <p14:creationId xmlns:p14="http://schemas.microsoft.com/office/powerpoint/2010/main" val="40689244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993DF-4B03-4D0C-97B6-5A89EB6D2306}"/>
              </a:ext>
            </a:extLst>
          </p:cNvPr>
          <p:cNvSpPr>
            <a:spLocks noGrp="1"/>
          </p:cNvSpPr>
          <p:nvPr>
            <p:ph type="title"/>
          </p:nvPr>
        </p:nvSpPr>
        <p:spPr/>
        <p:txBody>
          <a:bodyPr/>
          <a:lstStyle/>
          <a:p>
            <a:r>
              <a:rPr lang="en-US" dirty="0"/>
              <a:t>Method</a:t>
            </a:r>
          </a:p>
        </p:txBody>
      </p:sp>
      <p:sp>
        <p:nvSpPr>
          <p:cNvPr id="3" name="Content Placeholder 2">
            <a:extLst>
              <a:ext uri="{FF2B5EF4-FFF2-40B4-BE49-F238E27FC236}">
                <a16:creationId xmlns:a16="http://schemas.microsoft.com/office/drawing/2014/main" id="{435125F2-35B0-4E1A-9FE6-014F74EB5286}"/>
              </a:ext>
            </a:extLst>
          </p:cNvPr>
          <p:cNvSpPr>
            <a:spLocks noGrp="1"/>
          </p:cNvSpPr>
          <p:nvPr>
            <p:ph idx="1"/>
          </p:nvPr>
        </p:nvSpPr>
        <p:spPr/>
        <p:txBody>
          <a:bodyPr/>
          <a:lstStyle/>
          <a:p>
            <a:r>
              <a:rPr lang="en-US" dirty="0"/>
              <a:t>Static method means that method could be called without creating a class instance. Non-static method are depending on Object instances.</a:t>
            </a:r>
          </a:p>
          <a:p>
            <a:r>
              <a:rPr lang="en-US" dirty="0"/>
              <a:t>“Return” statement returns value from a method. Non void methods MUST have return value.</a:t>
            </a:r>
          </a:p>
          <a:p>
            <a:r>
              <a:rPr lang="en-US" dirty="0"/>
              <a:t>If method is “void”, return statement just breaks method execution</a:t>
            </a:r>
          </a:p>
          <a:p>
            <a:r>
              <a:rPr lang="en-US" dirty="0"/>
              <a:t>There will be NO code executed after return statement </a:t>
            </a:r>
          </a:p>
          <a:p>
            <a:endParaRPr lang="en-US" dirty="0"/>
          </a:p>
        </p:txBody>
      </p:sp>
    </p:spTree>
    <p:extLst>
      <p:ext uri="{BB962C8B-B14F-4D97-AF65-F5344CB8AC3E}">
        <p14:creationId xmlns:p14="http://schemas.microsoft.com/office/powerpoint/2010/main" val="42201535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D3A2F3-2011-49A8-BE8D-1A1998425525}"/>
              </a:ext>
            </a:extLst>
          </p:cNvPr>
          <p:cNvSpPr>
            <a:spLocks noGrp="1"/>
          </p:cNvSpPr>
          <p:nvPr>
            <p:ph type="title"/>
          </p:nvPr>
        </p:nvSpPr>
        <p:spPr/>
        <p:txBody>
          <a:bodyPr/>
          <a:lstStyle/>
          <a:p>
            <a:r>
              <a:rPr lang="en-US" dirty="0"/>
              <a:t>Variable</a:t>
            </a:r>
          </a:p>
        </p:txBody>
      </p:sp>
      <p:sp>
        <p:nvSpPr>
          <p:cNvPr id="3" name="Content Placeholder 2">
            <a:extLst>
              <a:ext uri="{FF2B5EF4-FFF2-40B4-BE49-F238E27FC236}">
                <a16:creationId xmlns:a16="http://schemas.microsoft.com/office/drawing/2014/main" id="{70D79269-3AC8-49E4-9948-25EA37A33094}"/>
              </a:ext>
            </a:extLst>
          </p:cNvPr>
          <p:cNvSpPr>
            <a:spLocks noGrp="1"/>
          </p:cNvSpPr>
          <p:nvPr>
            <p:ph idx="1"/>
          </p:nvPr>
        </p:nvSpPr>
        <p:spPr/>
        <p:txBody>
          <a:bodyPr/>
          <a:lstStyle/>
          <a:p>
            <a:r>
              <a:rPr lang="en-US" b="1" dirty="0"/>
              <a:t>Local variables</a:t>
            </a:r>
            <a:r>
              <a:rPr lang="en-US" dirty="0"/>
              <a:t> − Variables defined inside methods, constructors or blocks are called local variables. The variable will be declared and initialized within the method and the variable will be destroyed when the method has completed.</a:t>
            </a:r>
          </a:p>
          <a:p>
            <a:r>
              <a:rPr lang="en-US" b="1" dirty="0"/>
              <a:t>Instance variables</a:t>
            </a:r>
            <a:r>
              <a:rPr lang="en-US" dirty="0"/>
              <a:t> − Instance variables are variables within a class but outside any method. These variables are initialized when the class is instantiated. Instance variables can be accessed from inside any method, constructor or blocks of that particular class.</a:t>
            </a:r>
          </a:p>
          <a:p>
            <a:r>
              <a:rPr lang="en-US" b="1" dirty="0"/>
              <a:t>Class variables</a:t>
            </a:r>
            <a:r>
              <a:rPr lang="en-US" dirty="0"/>
              <a:t> − Class variables are variables declared within a class, outside any method, with the static keyword.</a:t>
            </a:r>
          </a:p>
          <a:p>
            <a:endParaRPr lang="en-US" dirty="0"/>
          </a:p>
        </p:txBody>
      </p:sp>
    </p:spTree>
    <p:extLst>
      <p:ext uri="{BB962C8B-B14F-4D97-AF65-F5344CB8AC3E}">
        <p14:creationId xmlns:p14="http://schemas.microsoft.com/office/powerpoint/2010/main" val="169878147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nded">
  <a:themeElements>
    <a:clrScheme name="Banded">
      <a:dk1>
        <a:srgbClr val="2C2C2C"/>
      </a:dk1>
      <a:lt1>
        <a:srgbClr val="FFFFFF"/>
      </a:lt1>
      <a:dk2>
        <a:srgbClr val="099BDD"/>
      </a:dk2>
      <a:lt2>
        <a:srgbClr val="F2F2F2"/>
      </a:lt2>
      <a:accent1>
        <a:srgbClr val="FFC000"/>
      </a:accent1>
      <a:accent2>
        <a:srgbClr val="A5D028"/>
      </a:accent2>
      <a:accent3>
        <a:srgbClr val="08CC78"/>
      </a:accent3>
      <a:accent4>
        <a:srgbClr val="F24099"/>
      </a:accent4>
      <a:accent5>
        <a:srgbClr val="828288"/>
      </a:accent5>
      <a:accent6>
        <a:srgbClr val="F56617"/>
      </a:accent6>
      <a:hlink>
        <a:srgbClr val="005DBA"/>
      </a:hlink>
      <a:folHlink>
        <a:srgbClr val="6C606A"/>
      </a:folHlink>
    </a:clrScheme>
    <a:fontScheme name="Banded">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nded">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9792607F-9579-4224-82FF-9C88C3E1E53D}"/>
    </a:ext>
  </a:extLst>
</a:theme>
</file>

<file path=docProps/app.xml><?xml version="1.0" encoding="utf-8"?>
<Properties xmlns="http://schemas.openxmlformats.org/officeDocument/2006/extended-properties" xmlns:vt="http://schemas.openxmlformats.org/officeDocument/2006/docPropsVTypes">
  <Template>Banded</Template>
  <TotalTime>304</TotalTime>
  <Words>815</Words>
  <Application>Microsoft Office PowerPoint</Application>
  <PresentationFormat>Widescreen</PresentationFormat>
  <Paragraphs>103</Paragraphs>
  <Slides>19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19</vt:i4>
      </vt:variant>
    </vt:vector>
  </HeadingPairs>
  <TitlesOfParts>
    <vt:vector size="22" baseType="lpstr">
      <vt:lpstr>Corbel</vt:lpstr>
      <vt:lpstr>Wingdings</vt:lpstr>
      <vt:lpstr>Banded</vt:lpstr>
      <vt:lpstr>Java part one</vt:lpstr>
      <vt:lpstr>agenda</vt:lpstr>
      <vt:lpstr>Class</vt:lpstr>
      <vt:lpstr>Constructors</vt:lpstr>
      <vt:lpstr>Object</vt:lpstr>
      <vt:lpstr>object</vt:lpstr>
      <vt:lpstr>Method</vt:lpstr>
      <vt:lpstr>Method</vt:lpstr>
      <vt:lpstr>Variable</vt:lpstr>
      <vt:lpstr>datatypes</vt:lpstr>
      <vt:lpstr>Local variable</vt:lpstr>
      <vt:lpstr>Instance Variables</vt:lpstr>
      <vt:lpstr>Class/Static Variables</vt:lpstr>
      <vt:lpstr>Access modifiers</vt:lpstr>
      <vt:lpstr>Arrays</vt:lpstr>
      <vt:lpstr>arrays</vt:lpstr>
      <vt:lpstr>Collections</vt:lpstr>
      <vt:lpstr>Enumerators</vt:lpstr>
      <vt:lpstr>Break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 to java</dc:title>
  <dc:creator>Epaneshnikov, V.</dc:creator>
  <cp:lastModifiedBy>Epaneshnikov, V.</cp:lastModifiedBy>
  <cp:revision>20</cp:revision>
  <dcterms:created xsi:type="dcterms:W3CDTF">2018-03-12T11:15:42Z</dcterms:created>
  <dcterms:modified xsi:type="dcterms:W3CDTF">2018-03-14T09:22:56Z</dcterms:modified>
</cp:coreProperties>
</file>