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72" r:id="rId5"/>
    <p:sldId id="273" r:id="rId6"/>
    <p:sldId id="274" r:id="rId7"/>
    <p:sldId id="275" r:id="rId8"/>
    <p:sldId id="278" r:id="rId9"/>
    <p:sldId id="266" r:id="rId10"/>
    <p:sldId id="276" r:id="rId11"/>
    <p:sldId id="267" r:id="rId12"/>
    <p:sldId id="269" r:id="rId13"/>
    <p:sldId id="277"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71" autoAdjust="0"/>
  </p:normalViewPr>
  <p:slideViewPr>
    <p:cSldViewPr snapToGrid="0">
      <p:cViewPr varScale="1">
        <p:scale>
          <a:sx n="66" d="100"/>
          <a:sy n="66" d="100"/>
        </p:scale>
        <p:origin x="96"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2D47DD-9AEF-4629-9BB2-F8C6FA5AA427}"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03E5C-C233-4E53-BF54-3A6EAB9B901C}" type="slidenum">
              <a:rPr lang="en-US" smtClean="0"/>
              <a:t>‹#›</a:t>
            </a:fld>
            <a:endParaRPr lang="en-US"/>
          </a:p>
        </p:txBody>
      </p:sp>
    </p:spTree>
    <p:extLst>
      <p:ext uri="{BB962C8B-B14F-4D97-AF65-F5344CB8AC3E}">
        <p14:creationId xmlns:p14="http://schemas.microsoft.com/office/powerpoint/2010/main" val="429711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2D47DD-9AEF-4629-9BB2-F8C6FA5AA427}"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03E5C-C233-4E53-BF54-3A6EAB9B901C}" type="slidenum">
              <a:rPr lang="en-US" smtClean="0"/>
              <a:t>‹#›</a:t>
            </a:fld>
            <a:endParaRPr lang="en-US"/>
          </a:p>
        </p:txBody>
      </p:sp>
    </p:spTree>
    <p:extLst>
      <p:ext uri="{BB962C8B-B14F-4D97-AF65-F5344CB8AC3E}">
        <p14:creationId xmlns:p14="http://schemas.microsoft.com/office/powerpoint/2010/main" val="2667079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3D2D47DD-9AEF-4629-9BB2-F8C6FA5AA427}" type="datetimeFigureOut">
              <a:rPr lang="en-US" smtClean="0"/>
              <a:t>3/14/2018</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20203E5C-C233-4E53-BF54-3A6EAB9B901C}" type="slidenum">
              <a:rPr lang="en-US" smtClean="0"/>
              <a:t>‹#›</a:t>
            </a:fld>
            <a:endParaRPr lang="en-US"/>
          </a:p>
        </p:txBody>
      </p:sp>
    </p:spTree>
    <p:extLst>
      <p:ext uri="{BB962C8B-B14F-4D97-AF65-F5344CB8AC3E}">
        <p14:creationId xmlns:p14="http://schemas.microsoft.com/office/powerpoint/2010/main" val="1518153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2D47DD-9AEF-4629-9BB2-F8C6FA5AA427}"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03E5C-C233-4E53-BF54-3A6EAB9B901C}" type="slidenum">
              <a:rPr lang="en-US" smtClean="0"/>
              <a:t>‹#›</a:t>
            </a:fld>
            <a:endParaRPr lang="en-US"/>
          </a:p>
        </p:txBody>
      </p:sp>
    </p:spTree>
    <p:extLst>
      <p:ext uri="{BB962C8B-B14F-4D97-AF65-F5344CB8AC3E}">
        <p14:creationId xmlns:p14="http://schemas.microsoft.com/office/powerpoint/2010/main" val="3655076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3D2D47DD-9AEF-4629-9BB2-F8C6FA5AA427}" type="datetimeFigureOut">
              <a:rPr lang="en-US" smtClean="0"/>
              <a:t>3/14/2018</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0203E5C-C233-4E53-BF54-3A6EAB9B901C}" type="slidenum">
              <a:rPr lang="en-US" smtClean="0"/>
              <a:t>‹#›</a:t>
            </a:fld>
            <a:endParaRPr lang="en-US"/>
          </a:p>
        </p:txBody>
      </p:sp>
    </p:spTree>
    <p:extLst>
      <p:ext uri="{BB962C8B-B14F-4D97-AF65-F5344CB8AC3E}">
        <p14:creationId xmlns:p14="http://schemas.microsoft.com/office/powerpoint/2010/main" val="326970847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2D47DD-9AEF-4629-9BB2-F8C6FA5AA427}"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203E5C-C233-4E53-BF54-3A6EAB9B901C}" type="slidenum">
              <a:rPr lang="en-US" smtClean="0"/>
              <a:t>‹#›</a:t>
            </a:fld>
            <a:endParaRPr lang="en-US"/>
          </a:p>
        </p:txBody>
      </p:sp>
    </p:spTree>
    <p:extLst>
      <p:ext uri="{BB962C8B-B14F-4D97-AF65-F5344CB8AC3E}">
        <p14:creationId xmlns:p14="http://schemas.microsoft.com/office/powerpoint/2010/main" val="275736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2D47DD-9AEF-4629-9BB2-F8C6FA5AA427}" type="datetimeFigureOut">
              <a:rPr lang="en-US" smtClean="0"/>
              <a:t>3/14/2018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203E5C-C233-4E53-BF54-3A6EAB9B901C}" type="slidenum">
              <a:rPr lang="en-US" smtClean="0"/>
              <a:t>‹#›</a:t>
            </a:fld>
            <a:endParaRPr lang="en-US"/>
          </a:p>
        </p:txBody>
      </p:sp>
    </p:spTree>
    <p:extLst>
      <p:ext uri="{BB962C8B-B14F-4D97-AF65-F5344CB8AC3E}">
        <p14:creationId xmlns:p14="http://schemas.microsoft.com/office/powerpoint/2010/main" val="307823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2D47DD-9AEF-4629-9BB2-F8C6FA5AA427}" type="datetimeFigureOut">
              <a:rPr lang="en-US" smtClean="0"/>
              <a:t>3/14/2018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203E5C-C233-4E53-BF54-3A6EAB9B901C}" type="slidenum">
              <a:rPr lang="en-US" smtClean="0"/>
              <a:t>‹#›</a:t>
            </a:fld>
            <a:endParaRPr lang="en-US"/>
          </a:p>
        </p:txBody>
      </p:sp>
    </p:spTree>
    <p:extLst>
      <p:ext uri="{BB962C8B-B14F-4D97-AF65-F5344CB8AC3E}">
        <p14:creationId xmlns:p14="http://schemas.microsoft.com/office/powerpoint/2010/main" val="744745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D47DD-9AEF-4629-9BB2-F8C6FA5AA427}" type="datetimeFigureOut">
              <a:rPr lang="en-US" smtClean="0"/>
              <a:t>3/14/2018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203E5C-C233-4E53-BF54-3A6EAB9B901C}" type="slidenum">
              <a:rPr lang="en-US" smtClean="0"/>
              <a:t>‹#›</a:t>
            </a:fld>
            <a:endParaRPr lang="en-US"/>
          </a:p>
        </p:txBody>
      </p:sp>
    </p:spTree>
    <p:extLst>
      <p:ext uri="{BB962C8B-B14F-4D97-AF65-F5344CB8AC3E}">
        <p14:creationId xmlns:p14="http://schemas.microsoft.com/office/powerpoint/2010/main" val="156236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D2D47DD-9AEF-4629-9BB2-F8C6FA5AA427}"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203E5C-C233-4E53-BF54-3A6EAB9B901C}" type="slidenum">
              <a:rPr lang="en-US" smtClean="0"/>
              <a:t>‹#›</a:t>
            </a:fld>
            <a:endParaRPr lang="en-US"/>
          </a:p>
        </p:txBody>
      </p:sp>
    </p:spTree>
    <p:extLst>
      <p:ext uri="{BB962C8B-B14F-4D97-AF65-F5344CB8AC3E}">
        <p14:creationId xmlns:p14="http://schemas.microsoft.com/office/powerpoint/2010/main" val="2278249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D2D47DD-9AEF-4629-9BB2-F8C6FA5AA427}"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203E5C-C233-4E53-BF54-3A6EAB9B901C}" type="slidenum">
              <a:rPr lang="en-US" smtClean="0"/>
              <a:t>‹#›</a:t>
            </a:fld>
            <a:endParaRPr lang="en-US"/>
          </a:p>
        </p:txBody>
      </p:sp>
    </p:spTree>
    <p:extLst>
      <p:ext uri="{BB962C8B-B14F-4D97-AF65-F5344CB8AC3E}">
        <p14:creationId xmlns:p14="http://schemas.microsoft.com/office/powerpoint/2010/main" val="3527673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3D2D47DD-9AEF-4629-9BB2-F8C6FA5AA427}" type="datetimeFigureOut">
              <a:rPr lang="en-US" smtClean="0"/>
              <a:t>3/14/2018</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20203E5C-C233-4E53-BF54-3A6EAB9B901C}" type="slidenum">
              <a:rPr lang="en-US" smtClean="0"/>
              <a:t>‹#›</a:t>
            </a:fld>
            <a:endParaRPr lang="en-US"/>
          </a:p>
        </p:txBody>
      </p:sp>
    </p:spTree>
    <p:extLst>
      <p:ext uri="{BB962C8B-B14F-4D97-AF65-F5344CB8AC3E}">
        <p14:creationId xmlns:p14="http://schemas.microsoft.com/office/powerpoint/2010/main" val="39543365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CFD69-DD2B-4E2C-93B3-CFCACE65B36A}"/>
              </a:ext>
            </a:extLst>
          </p:cNvPr>
          <p:cNvSpPr>
            <a:spLocks noGrp="1"/>
          </p:cNvSpPr>
          <p:nvPr>
            <p:ph type="ctrTitle"/>
          </p:nvPr>
        </p:nvSpPr>
        <p:spPr/>
        <p:txBody>
          <a:bodyPr/>
          <a:lstStyle/>
          <a:p>
            <a:r>
              <a:rPr lang="en-US" dirty="0"/>
              <a:t>Java part three</a:t>
            </a:r>
          </a:p>
        </p:txBody>
      </p:sp>
      <p:sp>
        <p:nvSpPr>
          <p:cNvPr id="3" name="Subtitle 2">
            <a:extLst>
              <a:ext uri="{FF2B5EF4-FFF2-40B4-BE49-F238E27FC236}">
                <a16:creationId xmlns:a16="http://schemas.microsoft.com/office/drawing/2014/main" id="{71F7A5AD-2039-45F4-A9AC-169E034DE6D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66897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2F100-47FA-4561-B08D-398EE3DD36DE}"/>
              </a:ext>
            </a:extLst>
          </p:cNvPr>
          <p:cNvSpPr>
            <a:spLocks noGrp="1"/>
          </p:cNvSpPr>
          <p:nvPr>
            <p:ph type="title"/>
          </p:nvPr>
        </p:nvSpPr>
        <p:spPr/>
        <p:txBody>
          <a:bodyPr/>
          <a:lstStyle/>
          <a:p>
            <a:r>
              <a:rPr lang="en-US" dirty="0"/>
              <a:t>exceptions</a:t>
            </a:r>
          </a:p>
        </p:txBody>
      </p:sp>
      <p:sp>
        <p:nvSpPr>
          <p:cNvPr id="3" name="Content Placeholder 2">
            <a:extLst>
              <a:ext uri="{FF2B5EF4-FFF2-40B4-BE49-F238E27FC236}">
                <a16:creationId xmlns:a16="http://schemas.microsoft.com/office/drawing/2014/main" id="{7F530BF9-0068-43C4-B5C6-5F5840FA4B01}"/>
              </a:ext>
            </a:extLst>
          </p:cNvPr>
          <p:cNvSpPr>
            <a:spLocks noGrp="1"/>
          </p:cNvSpPr>
          <p:nvPr>
            <p:ph idx="1"/>
          </p:nvPr>
        </p:nvSpPr>
        <p:spPr/>
        <p:txBody>
          <a:bodyPr/>
          <a:lstStyle/>
          <a:p>
            <a:r>
              <a:rPr lang="en-US" b="1" dirty="0"/>
              <a:t>Errors</a:t>
            </a:r>
            <a:r>
              <a:rPr lang="en-US" dirty="0"/>
              <a:t> − These are not exceptions at all, but problems that arise beyond the control of the user or the programmer. Errors are typically ignored in your code because you can rarely do anything about an error. For example, if a stack overflow occurs, an error will arise. They are also ignored at the time of compilation.</a:t>
            </a:r>
          </a:p>
        </p:txBody>
      </p:sp>
      <p:pic>
        <p:nvPicPr>
          <p:cNvPr id="4" name="Picture 3">
            <a:extLst>
              <a:ext uri="{FF2B5EF4-FFF2-40B4-BE49-F238E27FC236}">
                <a16:creationId xmlns:a16="http://schemas.microsoft.com/office/drawing/2014/main" id="{9446D0D8-353C-4362-B88C-8AC35199433A}"/>
              </a:ext>
            </a:extLst>
          </p:cNvPr>
          <p:cNvPicPr>
            <a:picLocks noChangeAspect="1"/>
          </p:cNvPicPr>
          <p:nvPr/>
        </p:nvPicPr>
        <p:blipFill>
          <a:blip r:embed="rId2"/>
          <a:stretch>
            <a:fillRect/>
          </a:stretch>
        </p:blipFill>
        <p:spPr>
          <a:xfrm>
            <a:off x="1420320" y="4114800"/>
            <a:ext cx="8858515" cy="911906"/>
          </a:xfrm>
          <a:prstGeom prst="rect">
            <a:avLst/>
          </a:prstGeom>
        </p:spPr>
      </p:pic>
    </p:spTree>
    <p:extLst>
      <p:ext uri="{BB962C8B-B14F-4D97-AF65-F5344CB8AC3E}">
        <p14:creationId xmlns:p14="http://schemas.microsoft.com/office/powerpoint/2010/main" val="1968153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F28FA-DD33-4463-83E8-0A4E98338886}"/>
              </a:ext>
            </a:extLst>
          </p:cNvPr>
          <p:cNvSpPr>
            <a:spLocks noGrp="1"/>
          </p:cNvSpPr>
          <p:nvPr>
            <p:ph type="title"/>
          </p:nvPr>
        </p:nvSpPr>
        <p:spPr/>
        <p:txBody>
          <a:bodyPr/>
          <a:lstStyle/>
          <a:p>
            <a:r>
              <a:rPr lang="en-US" dirty="0"/>
              <a:t>Try\catch</a:t>
            </a:r>
          </a:p>
        </p:txBody>
      </p:sp>
      <p:sp>
        <p:nvSpPr>
          <p:cNvPr id="3" name="Content Placeholder 2">
            <a:extLst>
              <a:ext uri="{FF2B5EF4-FFF2-40B4-BE49-F238E27FC236}">
                <a16:creationId xmlns:a16="http://schemas.microsoft.com/office/drawing/2014/main" id="{F5A8A45A-88CA-46F0-BBC0-B2D22B30CEA3}"/>
              </a:ext>
            </a:extLst>
          </p:cNvPr>
          <p:cNvSpPr>
            <a:spLocks noGrp="1"/>
          </p:cNvSpPr>
          <p:nvPr>
            <p:ph idx="1"/>
          </p:nvPr>
        </p:nvSpPr>
        <p:spPr/>
        <p:txBody>
          <a:bodyPr/>
          <a:lstStyle/>
          <a:p>
            <a:r>
              <a:rPr lang="en-US" dirty="0"/>
              <a:t>You associate exception handlers with a try block by providing one or more catch blocks directly after the try block. No code can be between the end of the try block and the beginning of the first catch block.</a:t>
            </a:r>
          </a:p>
        </p:txBody>
      </p:sp>
      <p:pic>
        <p:nvPicPr>
          <p:cNvPr id="4" name="Picture 3">
            <a:extLst>
              <a:ext uri="{FF2B5EF4-FFF2-40B4-BE49-F238E27FC236}">
                <a16:creationId xmlns:a16="http://schemas.microsoft.com/office/drawing/2014/main" id="{9B01416B-088F-4954-850A-674DE278AB77}"/>
              </a:ext>
            </a:extLst>
          </p:cNvPr>
          <p:cNvPicPr>
            <a:picLocks noChangeAspect="1"/>
          </p:cNvPicPr>
          <p:nvPr/>
        </p:nvPicPr>
        <p:blipFill>
          <a:blip r:embed="rId2"/>
          <a:stretch>
            <a:fillRect/>
          </a:stretch>
        </p:blipFill>
        <p:spPr>
          <a:xfrm>
            <a:off x="5742353" y="3566562"/>
            <a:ext cx="5244646" cy="2870102"/>
          </a:xfrm>
          <a:prstGeom prst="rect">
            <a:avLst/>
          </a:prstGeom>
        </p:spPr>
      </p:pic>
    </p:spTree>
    <p:extLst>
      <p:ext uri="{BB962C8B-B14F-4D97-AF65-F5344CB8AC3E}">
        <p14:creationId xmlns:p14="http://schemas.microsoft.com/office/powerpoint/2010/main" val="773666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E418-9726-415D-9AB5-9E38A09A1872}"/>
              </a:ext>
            </a:extLst>
          </p:cNvPr>
          <p:cNvSpPr>
            <a:spLocks noGrp="1"/>
          </p:cNvSpPr>
          <p:nvPr>
            <p:ph type="title"/>
          </p:nvPr>
        </p:nvSpPr>
        <p:spPr/>
        <p:txBody>
          <a:bodyPr/>
          <a:lstStyle/>
          <a:p>
            <a:r>
              <a:rPr lang="en-US" dirty="0"/>
              <a:t>This keyword</a:t>
            </a:r>
          </a:p>
        </p:txBody>
      </p:sp>
      <p:sp>
        <p:nvSpPr>
          <p:cNvPr id="3" name="Content Placeholder 2">
            <a:extLst>
              <a:ext uri="{FF2B5EF4-FFF2-40B4-BE49-F238E27FC236}">
                <a16:creationId xmlns:a16="http://schemas.microsoft.com/office/drawing/2014/main" id="{E83477A1-1A97-4AC6-B381-2F9A97E45ED7}"/>
              </a:ext>
            </a:extLst>
          </p:cNvPr>
          <p:cNvSpPr>
            <a:spLocks noGrp="1"/>
          </p:cNvSpPr>
          <p:nvPr>
            <p:ph idx="1"/>
          </p:nvPr>
        </p:nvSpPr>
        <p:spPr/>
        <p:txBody>
          <a:bodyPr/>
          <a:lstStyle/>
          <a:p>
            <a:r>
              <a:rPr lang="en-US" dirty="0"/>
              <a:t>Within an instance method or a constructor, this is a reference to the current object — the object whose method or constructor is being called. You can refer to any member of the current object from within an instance method or a constructor by using this.</a:t>
            </a:r>
          </a:p>
          <a:p>
            <a:endParaRPr lang="en-US" dirty="0"/>
          </a:p>
        </p:txBody>
      </p:sp>
      <p:pic>
        <p:nvPicPr>
          <p:cNvPr id="5" name="Picture 4">
            <a:extLst>
              <a:ext uri="{FF2B5EF4-FFF2-40B4-BE49-F238E27FC236}">
                <a16:creationId xmlns:a16="http://schemas.microsoft.com/office/drawing/2014/main" id="{CC027C2A-F6FC-474A-A128-2A4AFA47A1A7}"/>
              </a:ext>
            </a:extLst>
          </p:cNvPr>
          <p:cNvPicPr>
            <a:picLocks noChangeAspect="1"/>
          </p:cNvPicPr>
          <p:nvPr/>
        </p:nvPicPr>
        <p:blipFill>
          <a:blip r:embed="rId2"/>
          <a:stretch>
            <a:fillRect/>
          </a:stretch>
        </p:blipFill>
        <p:spPr>
          <a:xfrm>
            <a:off x="7298919" y="4114800"/>
            <a:ext cx="3834995" cy="1755321"/>
          </a:xfrm>
          <a:prstGeom prst="rect">
            <a:avLst/>
          </a:prstGeom>
        </p:spPr>
      </p:pic>
    </p:spTree>
    <p:extLst>
      <p:ext uri="{BB962C8B-B14F-4D97-AF65-F5344CB8AC3E}">
        <p14:creationId xmlns:p14="http://schemas.microsoft.com/office/powerpoint/2010/main" val="3934421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BDDB8-6A81-4C38-91BF-DA4BF7888332}"/>
              </a:ext>
            </a:extLst>
          </p:cNvPr>
          <p:cNvSpPr>
            <a:spLocks noGrp="1"/>
          </p:cNvSpPr>
          <p:nvPr>
            <p:ph type="title"/>
          </p:nvPr>
        </p:nvSpPr>
        <p:spPr/>
        <p:txBody>
          <a:bodyPr/>
          <a:lstStyle/>
          <a:p>
            <a:r>
              <a:rPr lang="en-US" dirty="0"/>
              <a:t>This keyword</a:t>
            </a:r>
          </a:p>
        </p:txBody>
      </p:sp>
      <p:sp>
        <p:nvSpPr>
          <p:cNvPr id="3" name="Content Placeholder 2">
            <a:extLst>
              <a:ext uri="{FF2B5EF4-FFF2-40B4-BE49-F238E27FC236}">
                <a16:creationId xmlns:a16="http://schemas.microsoft.com/office/drawing/2014/main" id="{0841EEDD-6C65-4596-A0D0-1520DCBC7D6C}"/>
              </a:ext>
            </a:extLst>
          </p:cNvPr>
          <p:cNvSpPr>
            <a:spLocks noGrp="1"/>
          </p:cNvSpPr>
          <p:nvPr>
            <p:ph idx="1"/>
          </p:nvPr>
        </p:nvSpPr>
        <p:spPr/>
        <p:txBody>
          <a:bodyPr/>
          <a:lstStyle/>
          <a:p>
            <a:r>
              <a:rPr lang="en-US" dirty="0"/>
              <a:t>From within a constructor, you can also use the this keyword to call another constructor in the same class.</a:t>
            </a:r>
          </a:p>
        </p:txBody>
      </p:sp>
      <p:pic>
        <p:nvPicPr>
          <p:cNvPr id="4" name="Picture 3">
            <a:extLst>
              <a:ext uri="{FF2B5EF4-FFF2-40B4-BE49-F238E27FC236}">
                <a16:creationId xmlns:a16="http://schemas.microsoft.com/office/drawing/2014/main" id="{082A77B7-D61D-40C4-A5A5-8E4282CA19AC}"/>
              </a:ext>
            </a:extLst>
          </p:cNvPr>
          <p:cNvPicPr>
            <a:picLocks noChangeAspect="1"/>
          </p:cNvPicPr>
          <p:nvPr/>
        </p:nvPicPr>
        <p:blipFill>
          <a:blip r:embed="rId2"/>
          <a:stretch>
            <a:fillRect/>
          </a:stretch>
        </p:blipFill>
        <p:spPr>
          <a:xfrm>
            <a:off x="5129667" y="2789674"/>
            <a:ext cx="7062333" cy="4068326"/>
          </a:xfrm>
          <a:prstGeom prst="rect">
            <a:avLst/>
          </a:prstGeom>
        </p:spPr>
      </p:pic>
    </p:spTree>
    <p:extLst>
      <p:ext uri="{BB962C8B-B14F-4D97-AF65-F5344CB8AC3E}">
        <p14:creationId xmlns:p14="http://schemas.microsoft.com/office/powerpoint/2010/main" val="1907064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CF1D4-BF1D-4ADE-9F13-E8F75583D688}"/>
              </a:ext>
            </a:extLst>
          </p:cNvPr>
          <p:cNvSpPr>
            <a:spLocks noGrp="1"/>
          </p:cNvSpPr>
          <p:nvPr>
            <p:ph type="title"/>
          </p:nvPr>
        </p:nvSpPr>
        <p:spPr/>
        <p:txBody>
          <a:bodyPr/>
          <a:lstStyle/>
          <a:p>
            <a:r>
              <a:rPr lang="en-US" dirty="0"/>
              <a:t>How to run java app</a:t>
            </a:r>
          </a:p>
        </p:txBody>
      </p:sp>
      <p:sp>
        <p:nvSpPr>
          <p:cNvPr id="3" name="Content Placeholder 2">
            <a:extLst>
              <a:ext uri="{FF2B5EF4-FFF2-40B4-BE49-F238E27FC236}">
                <a16:creationId xmlns:a16="http://schemas.microsoft.com/office/drawing/2014/main" id="{88ECF9A5-C657-4F10-8EF4-6479D4CAA97B}"/>
              </a:ext>
            </a:extLst>
          </p:cNvPr>
          <p:cNvSpPr>
            <a:spLocks noGrp="1"/>
          </p:cNvSpPr>
          <p:nvPr>
            <p:ph idx="1"/>
          </p:nvPr>
        </p:nvSpPr>
        <p:spPr/>
        <p:txBody>
          <a:bodyPr/>
          <a:lstStyle/>
          <a:p>
            <a:r>
              <a:rPr lang="en-US" dirty="0"/>
              <a:t>Java application is .jar file.</a:t>
            </a:r>
          </a:p>
          <a:p>
            <a:r>
              <a:rPr lang="en-US" dirty="0"/>
              <a:t>You can create .jar file from the project using “Build” tab in IDE</a:t>
            </a:r>
          </a:p>
          <a:p>
            <a:r>
              <a:rPr lang="en-US" dirty="0"/>
              <a:t>To run .jar you have to install Java.</a:t>
            </a:r>
          </a:p>
          <a:p>
            <a:endParaRPr lang="en-US" dirty="0"/>
          </a:p>
          <a:p>
            <a:r>
              <a:rPr lang="en-US" dirty="0"/>
              <a:t>To Run:</a:t>
            </a:r>
          </a:p>
          <a:p>
            <a:pPr lvl="1"/>
            <a:r>
              <a:rPr lang="en-US" dirty="0"/>
              <a:t>Double click on your .jar file (the most primitive way)</a:t>
            </a:r>
          </a:p>
          <a:p>
            <a:pPr lvl="1"/>
            <a:r>
              <a:rPr lang="en-US" dirty="0"/>
              <a:t>But, if you need to pass some arguments and see the output from for Java program,</a:t>
            </a:r>
            <a:br>
              <a:rPr lang="en-US" dirty="0"/>
            </a:br>
            <a:r>
              <a:rPr lang="en-US" dirty="0"/>
              <a:t>use Command Line, typing here     </a:t>
            </a:r>
            <a:r>
              <a:rPr lang="en-US" b="1" dirty="0"/>
              <a:t>java -jar TheJavaFile.jar</a:t>
            </a:r>
          </a:p>
        </p:txBody>
      </p:sp>
    </p:spTree>
    <p:extLst>
      <p:ext uri="{BB962C8B-B14F-4D97-AF65-F5344CB8AC3E}">
        <p14:creationId xmlns:p14="http://schemas.microsoft.com/office/powerpoint/2010/main" val="686979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071E-749D-4F2A-BF77-0F5E7ED50B08}"/>
              </a:ext>
            </a:extLst>
          </p:cNvPr>
          <p:cNvSpPr>
            <a:spLocks noGrp="1"/>
          </p:cNvSpPr>
          <p:nvPr>
            <p:ph type="title"/>
          </p:nvPr>
        </p:nvSpPr>
        <p:spPr/>
        <p:txBody>
          <a:bodyPr/>
          <a:lstStyle/>
          <a:p>
            <a:r>
              <a:rPr lang="en-US" dirty="0"/>
              <a:t>break</a:t>
            </a:r>
          </a:p>
        </p:txBody>
      </p:sp>
      <p:sp>
        <p:nvSpPr>
          <p:cNvPr id="3" name="Content Placeholder 2">
            <a:extLst>
              <a:ext uri="{FF2B5EF4-FFF2-40B4-BE49-F238E27FC236}">
                <a16:creationId xmlns:a16="http://schemas.microsoft.com/office/drawing/2014/main" id="{4321E90B-75AA-4099-A1A5-C6AC0483E1E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66152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06DB-9FCC-464A-9CC9-88D44118EB4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6328FC6-D032-4FE6-8682-B26822EFFF1A}"/>
              </a:ext>
            </a:extLst>
          </p:cNvPr>
          <p:cNvSpPr>
            <a:spLocks noGrp="1"/>
          </p:cNvSpPr>
          <p:nvPr>
            <p:ph idx="1"/>
          </p:nvPr>
        </p:nvSpPr>
        <p:spPr/>
        <p:txBody>
          <a:bodyPr/>
          <a:lstStyle/>
          <a:p>
            <a:r>
              <a:rPr lang="en-US" dirty="0"/>
              <a:t>Strings</a:t>
            </a:r>
          </a:p>
          <a:p>
            <a:r>
              <a:rPr lang="en-US" dirty="0"/>
              <a:t>Exceptions</a:t>
            </a:r>
          </a:p>
          <a:p>
            <a:r>
              <a:rPr lang="en-US" dirty="0"/>
              <a:t>Try-catch</a:t>
            </a:r>
          </a:p>
          <a:p>
            <a:r>
              <a:rPr lang="en-US" dirty="0"/>
              <a:t>This keyword</a:t>
            </a:r>
          </a:p>
          <a:p>
            <a:r>
              <a:rPr lang="en-US" dirty="0"/>
              <a:t>How to run Java files</a:t>
            </a:r>
          </a:p>
          <a:p>
            <a:endParaRPr lang="en-US" dirty="0"/>
          </a:p>
        </p:txBody>
      </p:sp>
    </p:spTree>
    <p:extLst>
      <p:ext uri="{BB962C8B-B14F-4D97-AF65-F5344CB8AC3E}">
        <p14:creationId xmlns:p14="http://schemas.microsoft.com/office/powerpoint/2010/main" val="4058224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DE4A-20D1-426C-A050-690EEC46D2D0}"/>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DFA8F0E9-6BD7-4FDB-9094-BC8A7AE36176}"/>
              </a:ext>
            </a:extLst>
          </p:cNvPr>
          <p:cNvSpPr>
            <a:spLocks noGrp="1"/>
          </p:cNvSpPr>
          <p:nvPr>
            <p:ph idx="1"/>
          </p:nvPr>
        </p:nvSpPr>
        <p:spPr/>
        <p:txBody>
          <a:bodyPr/>
          <a:lstStyle/>
          <a:p>
            <a:r>
              <a:rPr lang="en-US" dirty="0"/>
              <a:t>Strings, which are widely used in Java programming, are a sequence of characters. In Java programming language, strings are treated as objects.</a:t>
            </a:r>
          </a:p>
          <a:p>
            <a:r>
              <a:rPr lang="en-US" dirty="0"/>
              <a:t>The Java platform provides the String class to create and manipulate strings.</a:t>
            </a:r>
          </a:p>
          <a:p>
            <a:endParaRPr lang="en-US" dirty="0"/>
          </a:p>
        </p:txBody>
      </p:sp>
      <p:pic>
        <p:nvPicPr>
          <p:cNvPr id="4" name="Picture 3">
            <a:extLst>
              <a:ext uri="{FF2B5EF4-FFF2-40B4-BE49-F238E27FC236}">
                <a16:creationId xmlns:a16="http://schemas.microsoft.com/office/drawing/2014/main" id="{609BF9F1-B1E1-480A-9029-11213870F996}"/>
              </a:ext>
            </a:extLst>
          </p:cNvPr>
          <p:cNvPicPr>
            <a:picLocks noChangeAspect="1"/>
          </p:cNvPicPr>
          <p:nvPr/>
        </p:nvPicPr>
        <p:blipFill>
          <a:blip r:embed="rId2"/>
          <a:stretch>
            <a:fillRect/>
          </a:stretch>
        </p:blipFill>
        <p:spPr>
          <a:xfrm>
            <a:off x="1202919" y="3489324"/>
            <a:ext cx="6207047" cy="792389"/>
          </a:xfrm>
          <a:prstGeom prst="rect">
            <a:avLst/>
          </a:prstGeom>
        </p:spPr>
      </p:pic>
      <p:pic>
        <p:nvPicPr>
          <p:cNvPr id="6" name="Picture 5">
            <a:extLst>
              <a:ext uri="{FF2B5EF4-FFF2-40B4-BE49-F238E27FC236}">
                <a16:creationId xmlns:a16="http://schemas.microsoft.com/office/drawing/2014/main" id="{43331C68-26BE-4064-A880-8BCB4372A50B}"/>
              </a:ext>
            </a:extLst>
          </p:cNvPr>
          <p:cNvPicPr>
            <a:picLocks noChangeAspect="1"/>
          </p:cNvPicPr>
          <p:nvPr/>
        </p:nvPicPr>
        <p:blipFill>
          <a:blip r:embed="rId3"/>
          <a:stretch>
            <a:fillRect/>
          </a:stretch>
        </p:blipFill>
        <p:spPr>
          <a:xfrm>
            <a:off x="1202919" y="4500457"/>
            <a:ext cx="8173440" cy="739200"/>
          </a:xfrm>
          <a:prstGeom prst="rect">
            <a:avLst/>
          </a:prstGeom>
        </p:spPr>
      </p:pic>
    </p:spTree>
    <p:extLst>
      <p:ext uri="{BB962C8B-B14F-4D97-AF65-F5344CB8AC3E}">
        <p14:creationId xmlns:p14="http://schemas.microsoft.com/office/powerpoint/2010/main" val="2143841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F4F8A-10FF-43FA-BB2C-281216ED27EF}"/>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649786C2-676C-4507-B400-FA8F6E224493}"/>
              </a:ext>
            </a:extLst>
          </p:cNvPr>
          <p:cNvSpPr>
            <a:spLocks noGrp="1"/>
          </p:cNvSpPr>
          <p:nvPr>
            <p:ph idx="1"/>
          </p:nvPr>
        </p:nvSpPr>
        <p:spPr/>
        <p:txBody>
          <a:bodyPr/>
          <a:lstStyle/>
          <a:p>
            <a:r>
              <a:rPr lang="en-US" dirty="0"/>
              <a:t>Methods used to obtain information about an object are known as </a:t>
            </a:r>
            <a:r>
              <a:rPr lang="en-US" b="1" dirty="0"/>
              <a:t>accessor methods</a:t>
            </a:r>
            <a:r>
              <a:rPr lang="en-US" dirty="0"/>
              <a:t>. One accessor method that you can use with strings is the length() method, which returns the number of characters contained in the string object.</a:t>
            </a:r>
          </a:p>
        </p:txBody>
      </p:sp>
      <p:pic>
        <p:nvPicPr>
          <p:cNvPr id="5" name="Picture 4">
            <a:extLst>
              <a:ext uri="{FF2B5EF4-FFF2-40B4-BE49-F238E27FC236}">
                <a16:creationId xmlns:a16="http://schemas.microsoft.com/office/drawing/2014/main" id="{1DC4062D-4CB1-4A6B-8B72-169F5ABB19DF}"/>
              </a:ext>
            </a:extLst>
          </p:cNvPr>
          <p:cNvPicPr>
            <a:picLocks noChangeAspect="1"/>
          </p:cNvPicPr>
          <p:nvPr/>
        </p:nvPicPr>
        <p:blipFill>
          <a:blip r:embed="rId2"/>
          <a:stretch>
            <a:fillRect/>
          </a:stretch>
        </p:blipFill>
        <p:spPr>
          <a:xfrm>
            <a:off x="1202919" y="3321503"/>
            <a:ext cx="9512883" cy="1265011"/>
          </a:xfrm>
          <a:prstGeom prst="rect">
            <a:avLst/>
          </a:prstGeom>
        </p:spPr>
      </p:pic>
      <p:pic>
        <p:nvPicPr>
          <p:cNvPr id="6" name="Picture 5">
            <a:extLst>
              <a:ext uri="{FF2B5EF4-FFF2-40B4-BE49-F238E27FC236}">
                <a16:creationId xmlns:a16="http://schemas.microsoft.com/office/drawing/2014/main" id="{5E092631-B519-4318-A8EB-DB9992AE91CC}"/>
              </a:ext>
            </a:extLst>
          </p:cNvPr>
          <p:cNvPicPr>
            <a:picLocks noChangeAspect="1"/>
          </p:cNvPicPr>
          <p:nvPr/>
        </p:nvPicPr>
        <p:blipFill>
          <a:blip r:embed="rId3"/>
          <a:stretch>
            <a:fillRect/>
          </a:stretch>
        </p:blipFill>
        <p:spPr>
          <a:xfrm>
            <a:off x="1202919" y="5149759"/>
            <a:ext cx="5696859" cy="1068161"/>
          </a:xfrm>
          <a:prstGeom prst="rect">
            <a:avLst/>
          </a:prstGeom>
        </p:spPr>
      </p:pic>
    </p:spTree>
    <p:extLst>
      <p:ext uri="{BB962C8B-B14F-4D97-AF65-F5344CB8AC3E}">
        <p14:creationId xmlns:p14="http://schemas.microsoft.com/office/powerpoint/2010/main" val="3550272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199DE-4205-4542-ABAF-914DA7A6BE7C}"/>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2B6E7E91-7210-45B7-8B2E-C7436B3E257A}"/>
              </a:ext>
            </a:extLst>
          </p:cNvPr>
          <p:cNvSpPr>
            <a:spLocks noGrp="1"/>
          </p:cNvSpPr>
          <p:nvPr>
            <p:ph idx="1"/>
          </p:nvPr>
        </p:nvSpPr>
        <p:spPr/>
        <p:txBody>
          <a:bodyPr/>
          <a:lstStyle/>
          <a:p>
            <a:r>
              <a:rPr lang="en-US" dirty="0"/>
              <a:t>The String class includes a method for concatenating two strings</a:t>
            </a:r>
          </a:p>
          <a:p>
            <a:r>
              <a:rPr lang="en-US" dirty="0"/>
              <a:t>Strings are more commonly concatenated with the + operator</a:t>
            </a:r>
          </a:p>
          <a:p>
            <a:endParaRPr lang="en-US" dirty="0"/>
          </a:p>
          <a:p>
            <a:endParaRPr lang="en-US" dirty="0"/>
          </a:p>
          <a:p>
            <a:r>
              <a:rPr lang="en-US" dirty="0"/>
              <a:t>Result:</a:t>
            </a:r>
          </a:p>
        </p:txBody>
      </p:sp>
      <p:pic>
        <p:nvPicPr>
          <p:cNvPr id="4" name="Picture 3">
            <a:extLst>
              <a:ext uri="{FF2B5EF4-FFF2-40B4-BE49-F238E27FC236}">
                <a16:creationId xmlns:a16="http://schemas.microsoft.com/office/drawing/2014/main" id="{3106F341-4D12-456D-A435-839C4681300D}"/>
              </a:ext>
            </a:extLst>
          </p:cNvPr>
          <p:cNvPicPr>
            <a:picLocks noChangeAspect="1"/>
          </p:cNvPicPr>
          <p:nvPr/>
        </p:nvPicPr>
        <p:blipFill>
          <a:blip r:embed="rId2"/>
          <a:stretch>
            <a:fillRect/>
          </a:stretch>
        </p:blipFill>
        <p:spPr>
          <a:xfrm>
            <a:off x="1314591" y="3063648"/>
            <a:ext cx="3848639" cy="666524"/>
          </a:xfrm>
          <a:prstGeom prst="rect">
            <a:avLst/>
          </a:prstGeom>
        </p:spPr>
      </p:pic>
      <p:pic>
        <p:nvPicPr>
          <p:cNvPr id="5" name="Picture 4">
            <a:extLst>
              <a:ext uri="{FF2B5EF4-FFF2-40B4-BE49-F238E27FC236}">
                <a16:creationId xmlns:a16="http://schemas.microsoft.com/office/drawing/2014/main" id="{6D4B628A-95C9-41CA-B63F-A6AD48D7CC95}"/>
              </a:ext>
            </a:extLst>
          </p:cNvPr>
          <p:cNvPicPr>
            <a:picLocks noChangeAspect="1"/>
          </p:cNvPicPr>
          <p:nvPr/>
        </p:nvPicPr>
        <p:blipFill>
          <a:blip r:embed="rId3"/>
          <a:stretch>
            <a:fillRect/>
          </a:stretch>
        </p:blipFill>
        <p:spPr>
          <a:xfrm>
            <a:off x="1314592" y="4408671"/>
            <a:ext cx="2531694" cy="748500"/>
          </a:xfrm>
          <a:prstGeom prst="rect">
            <a:avLst/>
          </a:prstGeom>
        </p:spPr>
      </p:pic>
    </p:spTree>
    <p:extLst>
      <p:ext uri="{BB962C8B-B14F-4D97-AF65-F5344CB8AC3E}">
        <p14:creationId xmlns:p14="http://schemas.microsoft.com/office/powerpoint/2010/main" val="1283708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EDD1-C08F-49FC-B567-0AF3F517AA16}"/>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91CDE9C0-B97F-47A1-AE85-827116A11C85}"/>
              </a:ext>
            </a:extLst>
          </p:cNvPr>
          <p:cNvSpPr>
            <a:spLocks noGrp="1"/>
          </p:cNvSpPr>
          <p:nvPr>
            <p:ph idx="1"/>
          </p:nvPr>
        </p:nvSpPr>
        <p:spPr/>
        <p:txBody>
          <a:bodyPr/>
          <a:lstStyle/>
          <a:p>
            <a:r>
              <a:rPr lang="en-US" dirty="0"/>
              <a:t>You have </a:t>
            </a:r>
            <a:r>
              <a:rPr lang="en-US" dirty="0" err="1"/>
              <a:t>printf</a:t>
            </a:r>
            <a:r>
              <a:rPr lang="en-US" dirty="0"/>
              <a:t>() and format() methods to print output with formatted numbers.</a:t>
            </a:r>
          </a:p>
          <a:p>
            <a:endParaRPr lang="en-US" dirty="0"/>
          </a:p>
          <a:p>
            <a:endParaRPr lang="en-US" dirty="0"/>
          </a:p>
          <a:p>
            <a:endParaRPr lang="en-US" dirty="0"/>
          </a:p>
          <a:p>
            <a:r>
              <a:rPr lang="en-US" dirty="0"/>
              <a:t>Using String's static format() method allows you to create a formatted string that you can reuse, as opposed to a one-time print statement.</a:t>
            </a:r>
          </a:p>
          <a:p>
            <a:endParaRPr lang="en-US" dirty="0"/>
          </a:p>
        </p:txBody>
      </p:sp>
      <p:pic>
        <p:nvPicPr>
          <p:cNvPr id="4" name="Picture 3">
            <a:extLst>
              <a:ext uri="{FF2B5EF4-FFF2-40B4-BE49-F238E27FC236}">
                <a16:creationId xmlns:a16="http://schemas.microsoft.com/office/drawing/2014/main" id="{C4766F73-CD4E-430B-A21D-311F4A519210}"/>
              </a:ext>
            </a:extLst>
          </p:cNvPr>
          <p:cNvPicPr>
            <a:picLocks noChangeAspect="1"/>
          </p:cNvPicPr>
          <p:nvPr/>
        </p:nvPicPr>
        <p:blipFill>
          <a:blip r:embed="rId2"/>
          <a:stretch>
            <a:fillRect/>
          </a:stretch>
        </p:blipFill>
        <p:spPr>
          <a:xfrm>
            <a:off x="1202919" y="2602819"/>
            <a:ext cx="6863162" cy="1257981"/>
          </a:xfrm>
          <a:prstGeom prst="rect">
            <a:avLst/>
          </a:prstGeom>
        </p:spPr>
      </p:pic>
      <p:pic>
        <p:nvPicPr>
          <p:cNvPr id="5" name="Picture 4">
            <a:extLst>
              <a:ext uri="{FF2B5EF4-FFF2-40B4-BE49-F238E27FC236}">
                <a16:creationId xmlns:a16="http://schemas.microsoft.com/office/drawing/2014/main" id="{F9964D3F-FAB8-4D6B-BFC2-0E979B15F807}"/>
              </a:ext>
            </a:extLst>
          </p:cNvPr>
          <p:cNvPicPr>
            <a:picLocks noChangeAspect="1"/>
          </p:cNvPicPr>
          <p:nvPr/>
        </p:nvPicPr>
        <p:blipFill>
          <a:blip r:embed="rId3"/>
          <a:stretch>
            <a:fillRect/>
          </a:stretch>
        </p:blipFill>
        <p:spPr>
          <a:xfrm>
            <a:off x="1202919" y="4703359"/>
            <a:ext cx="7133680" cy="1734335"/>
          </a:xfrm>
          <a:prstGeom prst="rect">
            <a:avLst/>
          </a:prstGeom>
        </p:spPr>
      </p:pic>
    </p:spTree>
    <p:extLst>
      <p:ext uri="{BB962C8B-B14F-4D97-AF65-F5344CB8AC3E}">
        <p14:creationId xmlns:p14="http://schemas.microsoft.com/office/powerpoint/2010/main" val="198763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9843-05BD-43AA-8747-479C3C664934}"/>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5234AD0F-7B57-4E12-8D3D-AF1762A3982B}"/>
              </a:ext>
            </a:extLst>
          </p:cNvPr>
          <p:cNvSpPr>
            <a:spLocks noGrp="1"/>
          </p:cNvSpPr>
          <p:nvPr>
            <p:ph idx="1"/>
          </p:nvPr>
        </p:nvSpPr>
        <p:spPr/>
        <p:txBody>
          <a:bodyPr/>
          <a:lstStyle/>
          <a:p>
            <a:r>
              <a:rPr lang="en-US" b="1" dirty="0"/>
              <a:t>char </a:t>
            </a:r>
            <a:r>
              <a:rPr lang="en-US" b="1" dirty="0" err="1"/>
              <a:t>charAt</a:t>
            </a:r>
            <a:r>
              <a:rPr lang="en-US" b="1" dirty="0"/>
              <a:t>(</a:t>
            </a:r>
            <a:r>
              <a:rPr lang="en-US" b="1" dirty="0" err="1"/>
              <a:t>int</a:t>
            </a:r>
            <a:r>
              <a:rPr lang="en-US" b="1" dirty="0"/>
              <a:t> index) </a:t>
            </a:r>
            <a:r>
              <a:rPr lang="en-US" dirty="0"/>
              <a:t>Returns the character at the specified index.</a:t>
            </a:r>
          </a:p>
          <a:p>
            <a:r>
              <a:rPr lang="en-US" b="1" dirty="0" err="1"/>
              <a:t>boolean</a:t>
            </a:r>
            <a:r>
              <a:rPr lang="en-US" b="1" dirty="0"/>
              <a:t> </a:t>
            </a:r>
            <a:r>
              <a:rPr lang="en-US" b="1" dirty="0" err="1"/>
              <a:t>endsWith</a:t>
            </a:r>
            <a:r>
              <a:rPr lang="en-US" b="1" dirty="0"/>
              <a:t>(String suffix) </a:t>
            </a:r>
            <a:r>
              <a:rPr lang="en-US" dirty="0"/>
              <a:t>Tests if this string ends with the specified suffix.</a:t>
            </a:r>
          </a:p>
          <a:p>
            <a:r>
              <a:rPr lang="en-US" b="1" dirty="0" err="1"/>
              <a:t>boolean</a:t>
            </a:r>
            <a:r>
              <a:rPr lang="en-US" b="1" dirty="0"/>
              <a:t> equals(Object </a:t>
            </a:r>
            <a:r>
              <a:rPr lang="en-US" b="1" dirty="0" err="1"/>
              <a:t>anObject</a:t>
            </a:r>
            <a:r>
              <a:rPr lang="en-US" b="1" dirty="0"/>
              <a:t>) </a:t>
            </a:r>
            <a:r>
              <a:rPr lang="en-US" dirty="0"/>
              <a:t>Compares this string to the specified object.</a:t>
            </a:r>
          </a:p>
          <a:p>
            <a:r>
              <a:rPr lang="en-US" b="1" dirty="0" err="1"/>
              <a:t>boolean</a:t>
            </a:r>
            <a:r>
              <a:rPr lang="en-US" b="1" dirty="0"/>
              <a:t> </a:t>
            </a:r>
            <a:r>
              <a:rPr lang="en-US" b="1" dirty="0" err="1"/>
              <a:t>equalsIgnoreCase</a:t>
            </a:r>
            <a:r>
              <a:rPr lang="en-US" b="1" dirty="0"/>
              <a:t>(String </a:t>
            </a:r>
            <a:r>
              <a:rPr lang="en-US" b="1" dirty="0" err="1"/>
              <a:t>anotherString</a:t>
            </a:r>
            <a:r>
              <a:rPr lang="en-US" b="1" dirty="0"/>
              <a:t>) </a:t>
            </a:r>
            <a:r>
              <a:rPr lang="en-US" dirty="0"/>
              <a:t>Compares this String to another String, ignoring case considerations.</a:t>
            </a:r>
          </a:p>
          <a:p>
            <a:r>
              <a:rPr lang="en-US" b="1" dirty="0" err="1"/>
              <a:t>int</a:t>
            </a:r>
            <a:r>
              <a:rPr lang="en-US" b="1" dirty="0"/>
              <a:t> </a:t>
            </a:r>
            <a:r>
              <a:rPr lang="en-US" b="1" dirty="0" err="1"/>
              <a:t>indexOf</a:t>
            </a:r>
            <a:r>
              <a:rPr lang="en-US" b="1" dirty="0"/>
              <a:t>(</a:t>
            </a:r>
            <a:r>
              <a:rPr lang="en-US" b="1" dirty="0" err="1"/>
              <a:t>int</a:t>
            </a:r>
            <a:r>
              <a:rPr lang="en-US" b="1" dirty="0"/>
              <a:t> </a:t>
            </a:r>
            <a:r>
              <a:rPr lang="en-US" b="1" dirty="0" err="1"/>
              <a:t>ch</a:t>
            </a:r>
            <a:r>
              <a:rPr lang="en-US" b="1" dirty="0"/>
              <a:t>) </a:t>
            </a:r>
            <a:r>
              <a:rPr lang="en-US" dirty="0"/>
              <a:t>Returns the index within this string of the first occurrence of the specified character.</a:t>
            </a:r>
          </a:p>
          <a:p>
            <a:r>
              <a:rPr lang="en-US" b="1" dirty="0" err="1"/>
              <a:t>int</a:t>
            </a:r>
            <a:r>
              <a:rPr lang="en-US" b="1" dirty="0"/>
              <a:t> length() </a:t>
            </a:r>
            <a:r>
              <a:rPr lang="en-US" dirty="0"/>
              <a:t>Returns the length of this string.</a:t>
            </a:r>
          </a:p>
          <a:p>
            <a:r>
              <a:rPr lang="en-US" b="1" dirty="0"/>
              <a:t>String replace(char </a:t>
            </a:r>
            <a:r>
              <a:rPr lang="en-US" b="1" dirty="0" err="1"/>
              <a:t>oldChar</a:t>
            </a:r>
            <a:r>
              <a:rPr lang="en-US" b="1" dirty="0"/>
              <a:t>, char </a:t>
            </a:r>
            <a:r>
              <a:rPr lang="en-US" b="1" dirty="0" err="1"/>
              <a:t>newChar</a:t>
            </a:r>
            <a:r>
              <a:rPr lang="en-US" b="1" dirty="0"/>
              <a:t>) </a:t>
            </a:r>
            <a:r>
              <a:rPr lang="en-US" dirty="0"/>
              <a:t>Returns a new string resulting from replacing all occurrences of </a:t>
            </a:r>
            <a:r>
              <a:rPr lang="en-US" dirty="0" err="1"/>
              <a:t>oldChar</a:t>
            </a:r>
            <a:r>
              <a:rPr lang="en-US" dirty="0"/>
              <a:t> in this string with </a:t>
            </a:r>
            <a:r>
              <a:rPr lang="en-US" dirty="0" err="1"/>
              <a:t>newChar</a:t>
            </a:r>
            <a:r>
              <a:rPr lang="en-US" dirty="0"/>
              <a:t>.</a:t>
            </a:r>
          </a:p>
          <a:p>
            <a:endParaRPr lang="en-US" dirty="0"/>
          </a:p>
          <a:p>
            <a:endParaRPr lang="en-US" dirty="0"/>
          </a:p>
        </p:txBody>
      </p:sp>
    </p:spTree>
    <p:extLst>
      <p:ext uri="{BB962C8B-B14F-4D97-AF65-F5344CB8AC3E}">
        <p14:creationId xmlns:p14="http://schemas.microsoft.com/office/powerpoint/2010/main" val="232103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59191-2745-4ED9-8841-D6ED2C0D3FA0}"/>
              </a:ext>
            </a:extLst>
          </p:cNvPr>
          <p:cNvSpPr>
            <a:spLocks noGrp="1"/>
          </p:cNvSpPr>
          <p:nvPr>
            <p:ph type="title"/>
          </p:nvPr>
        </p:nvSpPr>
        <p:spPr/>
        <p:txBody>
          <a:bodyPr/>
          <a:lstStyle/>
          <a:p>
            <a:r>
              <a:rPr lang="en-US" dirty="0"/>
              <a:t>Strings </a:t>
            </a:r>
          </a:p>
        </p:txBody>
      </p:sp>
      <p:sp>
        <p:nvSpPr>
          <p:cNvPr id="3" name="Content Placeholder 2">
            <a:extLst>
              <a:ext uri="{FF2B5EF4-FFF2-40B4-BE49-F238E27FC236}">
                <a16:creationId xmlns:a16="http://schemas.microsoft.com/office/drawing/2014/main" id="{329A1596-33F9-49A4-A2B6-869216438438}"/>
              </a:ext>
            </a:extLst>
          </p:cNvPr>
          <p:cNvSpPr>
            <a:spLocks noGrp="1"/>
          </p:cNvSpPr>
          <p:nvPr>
            <p:ph idx="1"/>
          </p:nvPr>
        </p:nvSpPr>
        <p:spPr/>
        <p:txBody>
          <a:bodyPr/>
          <a:lstStyle/>
          <a:p>
            <a:r>
              <a:rPr lang="en-US" dirty="0"/>
              <a:t>Strings in Java has special </a:t>
            </a:r>
            <a:br>
              <a:rPr lang="en-US" dirty="0"/>
            </a:br>
            <a:r>
              <a:rPr lang="en-US" dirty="0"/>
              <a:t>combination of characters, </a:t>
            </a:r>
            <a:br>
              <a:rPr lang="en-US" dirty="0"/>
            </a:br>
            <a:r>
              <a:rPr lang="en-US" dirty="0"/>
              <a:t>which won’t be displayed as</a:t>
            </a:r>
            <a:br>
              <a:rPr lang="en-US" dirty="0"/>
            </a:br>
            <a:r>
              <a:rPr lang="en-US" dirty="0"/>
              <a:t> it is. Instead they transforms to</a:t>
            </a:r>
          </a:p>
          <a:p>
            <a:endParaRPr lang="en-US" dirty="0"/>
          </a:p>
        </p:txBody>
      </p:sp>
      <p:graphicFrame>
        <p:nvGraphicFramePr>
          <p:cNvPr id="4" name="Table 3">
            <a:extLst>
              <a:ext uri="{FF2B5EF4-FFF2-40B4-BE49-F238E27FC236}">
                <a16:creationId xmlns:a16="http://schemas.microsoft.com/office/drawing/2014/main" id="{23F57AAC-FBAD-48BA-8A02-CC9D3C021784}"/>
              </a:ext>
            </a:extLst>
          </p:cNvPr>
          <p:cNvGraphicFramePr>
            <a:graphicFrameLocks noGrp="1"/>
          </p:cNvGraphicFramePr>
          <p:nvPr>
            <p:extLst>
              <p:ext uri="{D42A27DB-BD31-4B8C-83A1-F6EECF244321}">
                <p14:modId xmlns:p14="http://schemas.microsoft.com/office/powerpoint/2010/main" val="173428425"/>
              </p:ext>
            </p:extLst>
          </p:nvPr>
        </p:nvGraphicFramePr>
        <p:xfrm>
          <a:off x="5602514" y="0"/>
          <a:ext cx="6589486" cy="6905552"/>
        </p:xfrm>
        <a:graphic>
          <a:graphicData uri="http://schemas.openxmlformats.org/drawingml/2006/table">
            <a:tbl>
              <a:tblPr firstRow="1" firstCol="1" bandRow="1">
                <a:tableStyleId>{5C22544A-7EE6-4342-B048-85BDC9FD1C3A}</a:tableStyleId>
              </a:tblPr>
              <a:tblGrid>
                <a:gridCol w="3294743">
                  <a:extLst>
                    <a:ext uri="{9D8B030D-6E8A-4147-A177-3AD203B41FA5}">
                      <a16:colId xmlns:a16="http://schemas.microsoft.com/office/drawing/2014/main" val="3355966645"/>
                    </a:ext>
                  </a:extLst>
                </a:gridCol>
                <a:gridCol w="3294743">
                  <a:extLst>
                    <a:ext uri="{9D8B030D-6E8A-4147-A177-3AD203B41FA5}">
                      <a16:colId xmlns:a16="http://schemas.microsoft.com/office/drawing/2014/main" val="3117667792"/>
                    </a:ext>
                  </a:extLst>
                </a:gridCol>
              </a:tblGrid>
              <a:tr h="761864">
                <a:tc>
                  <a:txBody>
                    <a:bodyPr/>
                    <a:lstStyle/>
                    <a:p>
                      <a:pPr marL="0" marR="0" algn="ctr">
                        <a:lnSpc>
                          <a:spcPct val="107000"/>
                        </a:lnSpc>
                        <a:spcBef>
                          <a:spcPts val="0"/>
                        </a:spcBef>
                        <a:spcAft>
                          <a:spcPts val="1500"/>
                        </a:spcAft>
                      </a:pPr>
                      <a:r>
                        <a:rPr lang="en-US" sz="2000" dirty="0">
                          <a:effectLst/>
                        </a:rPr>
                        <a:t>Notation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1500"/>
                        </a:spcAft>
                      </a:pPr>
                      <a:r>
                        <a:rPr lang="en-US" sz="2000">
                          <a:effectLst/>
                        </a:rPr>
                        <a:t>Character represented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645601190"/>
                  </a:ext>
                </a:extLst>
              </a:tr>
              <a:tr h="761864">
                <a:tc>
                  <a:txBody>
                    <a:bodyPr/>
                    <a:lstStyle/>
                    <a:p>
                      <a:pPr marL="0" marR="0" algn="ctr">
                        <a:lnSpc>
                          <a:spcPct val="107000"/>
                        </a:lnSpc>
                        <a:spcBef>
                          <a:spcPts val="0"/>
                        </a:spcBef>
                        <a:spcAft>
                          <a:spcPts val="1500"/>
                        </a:spcAft>
                      </a:pPr>
                      <a:r>
                        <a:rPr lang="en-US" sz="2000" dirty="0">
                          <a:effectLst/>
                        </a:rPr>
                        <a:t>\n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1500"/>
                        </a:spcAft>
                      </a:pPr>
                      <a:r>
                        <a:rPr lang="en-US" sz="2000">
                          <a:effectLst/>
                        </a:rPr>
                        <a:t>Newline (0x0a)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422618222"/>
                  </a:ext>
                </a:extLst>
              </a:tr>
              <a:tr h="761864">
                <a:tc>
                  <a:txBody>
                    <a:bodyPr/>
                    <a:lstStyle/>
                    <a:p>
                      <a:pPr marL="0" marR="0" algn="ctr">
                        <a:lnSpc>
                          <a:spcPct val="107000"/>
                        </a:lnSpc>
                        <a:spcBef>
                          <a:spcPts val="0"/>
                        </a:spcBef>
                        <a:spcAft>
                          <a:spcPts val="1500"/>
                        </a:spcAft>
                      </a:pPr>
                      <a:r>
                        <a:rPr lang="en-US" sz="2000" dirty="0">
                          <a:effectLst/>
                        </a:rPr>
                        <a:t>\b</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1500"/>
                        </a:spcAft>
                      </a:pPr>
                      <a:r>
                        <a:rPr lang="en-US" sz="2000">
                          <a:effectLst/>
                        </a:rPr>
                        <a:t>Backspace (0x08)</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169059661"/>
                  </a:ext>
                </a:extLst>
              </a:tr>
              <a:tr h="761864">
                <a:tc>
                  <a:txBody>
                    <a:bodyPr/>
                    <a:lstStyle/>
                    <a:p>
                      <a:pPr marL="0" marR="0" algn="ctr">
                        <a:lnSpc>
                          <a:spcPct val="107000"/>
                        </a:lnSpc>
                        <a:spcBef>
                          <a:spcPts val="0"/>
                        </a:spcBef>
                        <a:spcAft>
                          <a:spcPts val="1500"/>
                        </a:spcAft>
                      </a:pPr>
                      <a:r>
                        <a:rPr lang="en-US" sz="2000" dirty="0">
                          <a:effectLst/>
                        </a:rPr>
                        <a: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1500"/>
                        </a:spcAft>
                      </a:pPr>
                      <a:r>
                        <a:rPr lang="en-US" sz="2000">
                          <a:effectLst/>
                        </a:rPr>
                        <a:t>Space (0x20)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559417756"/>
                  </a:ext>
                </a:extLst>
              </a:tr>
              <a:tr h="761864">
                <a:tc>
                  <a:txBody>
                    <a:bodyPr/>
                    <a:lstStyle/>
                    <a:p>
                      <a:pPr marL="0" marR="0" algn="ctr">
                        <a:lnSpc>
                          <a:spcPct val="107000"/>
                        </a:lnSpc>
                        <a:spcBef>
                          <a:spcPts val="0"/>
                        </a:spcBef>
                        <a:spcAft>
                          <a:spcPts val="1500"/>
                        </a:spcAft>
                      </a:pPr>
                      <a:r>
                        <a:rPr lang="en-US" sz="2000" dirty="0">
                          <a:effectLst/>
                        </a:rPr>
                        <a:t>\t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1500"/>
                        </a:spcAft>
                      </a:pPr>
                      <a:r>
                        <a:rPr lang="en-US" sz="2000" dirty="0">
                          <a:effectLst/>
                        </a:rPr>
                        <a:t>tab</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731375023"/>
                  </a:ext>
                </a:extLst>
              </a:tr>
              <a:tr h="761864">
                <a:tc>
                  <a:txBody>
                    <a:bodyPr/>
                    <a:lstStyle/>
                    <a:p>
                      <a:pPr marL="0" marR="0" algn="ctr">
                        <a:lnSpc>
                          <a:spcPct val="107000"/>
                        </a:lnSpc>
                        <a:spcBef>
                          <a:spcPts val="0"/>
                        </a:spcBef>
                        <a:spcAft>
                          <a:spcPts val="1500"/>
                        </a:spcAft>
                      </a:pPr>
                      <a:r>
                        <a:rPr lang="en-US" sz="2000">
                          <a:effectLst/>
                        </a:rPr>
                        <a: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1500"/>
                        </a:spcAft>
                      </a:pPr>
                      <a:r>
                        <a:rPr lang="en-US" sz="2000" dirty="0">
                          <a:effectLst/>
                        </a:rPr>
                        <a:t>Double quote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876648225"/>
                  </a:ext>
                </a:extLst>
              </a:tr>
              <a:tr h="761864">
                <a:tc>
                  <a:txBody>
                    <a:bodyPr/>
                    <a:lstStyle/>
                    <a:p>
                      <a:pPr marL="0" marR="0" algn="ctr">
                        <a:lnSpc>
                          <a:spcPct val="107000"/>
                        </a:lnSpc>
                        <a:spcBef>
                          <a:spcPts val="0"/>
                        </a:spcBef>
                        <a:spcAft>
                          <a:spcPts val="1500"/>
                        </a:spcAft>
                      </a:pPr>
                      <a:r>
                        <a:rPr lang="en-US" sz="20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1500"/>
                        </a:spcAft>
                      </a:pPr>
                      <a:r>
                        <a:rPr lang="en-US" sz="2000" dirty="0">
                          <a:effectLst/>
                        </a:rPr>
                        <a:t>Single quote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943956820"/>
                  </a:ext>
                </a:extLst>
              </a:tr>
              <a:tr h="761864">
                <a:tc>
                  <a:txBody>
                    <a:bodyPr/>
                    <a:lstStyle/>
                    <a:p>
                      <a:pPr marL="0" marR="0" algn="ctr">
                        <a:lnSpc>
                          <a:spcPct val="107000"/>
                        </a:lnSpc>
                        <a:spcBef>
                          <a:spcPts val="0"/>
                        </a:spcBef>
                        <a:spcAft>
                          <a:spcPts val="1500"/>
                        </a:spcAft>
                      </a:pPr>
                      <a:r>
                        <a:rPr lang="en-US" sz="2000">
                          <a:effectLst/>
                        </a:rPr>
                        <a: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1500"/>
                        </a:spcAft>
                      </a:pPr>
                      <a:r>
                        <a:rPr lang="en-US" sz="2000" dirty="0">
                          <a:effectLst/>
                        </a:rPr>
                        <a:t>backslash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960770624"/>
                  </a:ext>
                </a:extLst>
              </a:tr>
              <a:tr h="810640">
                <a:tc>
                  <a:txBody>
                    <a:bodyPr/>
                    <a:lstStyle/>
                    <a:p>
                      <a:pPr marL="0" marR="0" algn="ctr">
                        <a:lnSpc>
                          <a:spcPct val="107000"/>
                        </a:lnSpc>
                        <a:spcBef>
                          <a:spcPts val="0"/>
                        </a:spcBef>
                        <a:spcAft>
                          <a:spcPts val="1500"/>
                        </a:spcAft>
                      </a:pPr>
                      <a:r>
                        <a:rPr lang="en-US" sz="2000" dirty="0">
                          <a:effectLst/>
                        </a:rPr>
                        <a:t>\</a:t>
                      </a:r>
                      <a:r>
                        <a:rPr lang="en-US" sz="2000" dirty="0" err="1">
                          <a:effectLst/>
                        </a:rPr>
                        <a:t>uxxxx</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07000"/>
                        </a:lnSpc>
                        <a:spcBef>
                          <a:spcPts val="0"/>
                        </a:spcBef>
                        <a:spcAft>
                          <a:spcPts val="1500"/>
                        </a:spcAft>
                      </a:pPr>
                      <a:r>
                        <a:rPr lang="en-US" sz="2000" dirty="0">
                          <a:effectLst/>
                        </a:rPr>
                        <a:t>Hexadecimal UNICODE character (</a:t>
                      </a:r>
                      <a:r>
                        <a:rPr lang="en-US" sz="2000" dirty="0" err="1">
                          <a:effectLst/>
                        </a:rPr>
                        <a:t>xxxx</a:t>
                      </a:r>
                      <a:r>
                        <a:rPr lang="en-US" sz="20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636763949"/>
                  </a:ext>
                </a:extLst>
              </a:tr>
            </a:tbl>
          </a:graphicData>
        </a:graphic>
      </p:graphicFrame>
    </p:spTree>
    <p:extLst>
      <p:ext uri="{BB962C8B-B14F-4D97-AF65-F5344CB8AC3E}">
        <p14:creationId xmlns:p14="http://schemas.microsoft.com/office/powerpoint/2010/main" val="2852147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52618-1C8D-47B2-B0DF-CA385C5DE0FE}"/>
              </a:ext>
            </a:extLst>
          </p:cNvPr>
          <p:cNvSpPr>
            <a:spLocks noGrp="1"/>
          </p:cNvSpPr>
          <p:nvPr>
            <p:ph type="title"/>
          </p:nvPr>
        </p:nvSpPr>
        <p:spPr/>
        <p:txBody>
          <a:bodyPr/>
          <a:lstStyle/>
          <a:p>
            <a:r>
              <a:rPr lang="en-US" dirty="0"/>
              <a:t>exceptions</a:t>
            </a:r>
          </a:p>
        </p:txBody>
      </p:sp>
      <p:sp>
        <p:nvSpPr>
          <p:cNvPr id="3" name="Content Placeholder 2">
            <a:extLst>
              <a:ext uri="{FF2B5EF4-FFF2-40B4-BE49-F238E27FC236}">
                <a16:creationId xmlns:a16="http://schemas.microsoft.com/office/drawing/2014/main" id="{074FD467-D1C4-434C-A0A1-09D2B4289BE6}"/>
              </a:ext>
            </a:extLst>
          </p:cNvPr>
          <p:cNvSpPr>
            <a:spLocks noGrp="1"/>
          </p:cNvSpPr>
          <p:nvPr>
            <p:ph idx="1"/>
          </p:nvPr>
        </p:nvSpPr>
        <p:spPr/>
        <p:txBody>
          <a:bodyPr/>
          <a:lstStyle/>
          <a:p>
            <a:r>
              <a:rPr lang="en-US" dirty="0"/>
              <a:t>An exception (or exceptional event) is a problem that arises during the execution of a program. When an </a:t>
            </a:r>
            <a:r>
              <a:rPr lang="en-US" b="1" dirty="0"/>
              <a:t>Exception</a:t>
            </a:r>
            <a:r>
              <a:rPr lang="en-US" dirty="0"/>
              <a:t> occurs the normal flow of the program is disrupted and the program/Application terminates abnormally, which is not recommended, therefore, these exceptions are to be handled.</a:t>
            </a:r>
          </a:p>
          <a:p>
            <a:r>
              <a:rPr lang="en-US" b="1" dirty="0"/>
              <a:t>Checked exceptions</a:t>
            </a:r>
            <a:r>
              <a:rPr lang="en-US" dirty="0"/>
              <a:t> − A checked exception is an exception that occurs at the compile time, these are also called as compile time exceptions. These exceptions cannot simply be ignored at the time of compilation, the programmer should take care of (handle) these exceptions.</a:t>
            </a:r>
          </a:p>
        </p:txBody>
      </p:sp>
      <p:pic>
        <p:nvPicPr>
          <p:cNvPr id="6" name="Picture 5">
            <a:extLst>
              <a:ext uri="{FF2B5EF4-FFF2-40B4-BE49-F238E27FC236}">
                <a16:creationId xmlns:a16="http://schemas.microsoft.com/office/drawing/2014/main" id="{904CC7D9-00F3-4776-B874-5D6A04EAE1C3}"/>
              </a:ext>
            </a:extLst>
          </p:cNvPr>
          <p:cNvPicPr>
            <a:picLocks noChangeAspect="1"/>
          </p:cNvPicPr>
          <p:nvPr/>
        </p:nvPicPr>
        <p:blipFill>
          <a:blip r:embed="rId2"/>
          <a:stretch>
            <a:fillRect/>
          </a:stretch>
        </p:blipFill>
        <p:spPr>
          <a:xfrm>
            <a:off x="1202919" y="4913571"/>
            <a:ext cx="5844042" cy="1523093"/>
          </a:xfrm>
          <a:prstGeom prst="rect">
            <a:avLst/>
          </a:prstGeom>
        </p:spPr>
      </p:pic>
    </p:spTree>
    <p:extLst>
      <p:ext uri="{BB962C8B-B14F-4D97-AF65-F5344CB8AC3E}">
        <p14:creationId xmlns:p14="http://schemas.microsoft.com/office/powerpoint/2010/main" val="508976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Banded</Template>
  <TotalTime>305</TotalTime>
  <Words>511</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Corbel</vt:lpstr>
      <vt:lpstr>Times New Roman</vt:lpstr>
      <vt:lpstr>Wingdings</vt:lpstr>
      <vt:lpstr>Banded</vt:lpstr>
      <vt:lpstr>Java part three</vt:lpstr>
      <vt:lpstr>agenda</vt:lpstr>
      <vt:lpstr>strings</vt:lpstr>
      <vt:lpstr>Strings</vt:lpstr>
      <vt:lpstr>Strings</vt:lpstr>
      <vt:lpstr>Strings</vt:lpstr>
      <vt:lpstr>strings</vt:lpstr>
      <vt:lpstr>Strings </vt:lpstr>
      <vt:lpstr>exceptions</vt:lpstr>
      <vt:lpstr>exceptions</vt:lpstr>
      <vt:lpstr>Try\catch</vt:lpstr>
      <vt:lpstr>This keyword</vt:lpstr>
      <vt:lpstr>This keyword</vt:lpstr>
      <vt:lpstr>How to run java app</vt:lpstr>
      <vt:lpstr>break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java</dc:title>
  <dc:creator>Epaneshnikov, V.</dc:creator>
  <cp:lastModifiedBy>Epaneshnikov, V.</cp:lastModifiedBy>
  <cp:revision>17</cp:revision>
  <dcterms:created xsi:type="dcterms:W3CDTF">2018-03-12T11:15:42Z</dcterms:created>
  <dcterms:modified xsi:type="dcterms:W3CDTF">2018-03-14T12:46:24Z</dcterms:modified>
</cp:coreProperties>
</file>