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3" r:id="rId7"/>
    <p:sldId id="261" r:id="rId8"/>
    <p:sldId id="262" r:id="rId9"/>
    <p:sldId id="264" r:id="rId10"/>
    <p:sldId id="267" r:id="rId11"/>
    <p:sldId id="268" r:id="rId12"/>
    <p:sldId id="269" r:id="rId13"/>
    <p:sldId id="270" r:id="rId14"/>
    <p:sldId id="271" r:id="rId15"/>
    <p:sldId id="277" r:id="rId16"/>
    <p:sldId id="272" r:id="rId17"/>
    <p:sldId id="273" r:id="rId18"/>
    <p:sldId id="275" r:id="rId19"/>
    <p:sldId id="276" r:id="rId20"/>
    <p:sldId id="278" r:id="rId21"/>
    <p:sldId id="274" r:id="rId22"/>
    <p:sldId id="279" r:id="rId23"/>
    <p:sldId id="280" r:id="rId24"/>
    <p:sldId id="281" r:id="rId25"/>
    <p:sldId id="282" r:id="rId26"/>
    <p:sldId id="283" r:id="rId27"/>
    <p:sldId id="265" r:id="rId28"/>
    <p:sldId id="26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21" autoAdjust="0"/>
  </p:normalViewPr>
  <p:slideViewPr>
    <p:cSldViewPr snapToGrid="0">
      <p:cViewPr>
        <p:scale>
          <a:sx n="89" d="100"/>
          <a:sy n="89" d="100"/>
        </p:scale>
        <p:origin x="13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9A754-DF1D-4642-8634-1F26E4C71ECC}"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8B0E0-75B4-4327-95E2-11A3C37AFFEA}" type="slidenum">
              <a:rPr lang="en-US" smtClean="0"/>
              <a:t>‹#›</a:t>
            </a:fld>
            <a:endParaRPr lang="en-US"/>
          </a:p>
        </p:txBody>
      </p:sp>
    </p:spTree>
    <p:extLst>
      <p:ext uri="{BB962C8B-B14F-4D97-AF65-F5344CB8AC3E}">
        <p14:creationId xmlns:p14="http://schemas.microsoft.com/office/powerpoint/2010/main" val="2110246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Unix_shell" TargetMode="External"/><Relationship Id="rId3" Type="http://schemas.openxmlformats.org/officeDocument/2006/relationships/hyperlink" Target="https://en.wikipedia.org/wiki/POSIX#cite_note-1" TargetMode="External"/><Relationship Id="rId7" Type="http://schemas.openxmlformats.org/officeDocument/2006/relationships/hyperlink" Target="https://en.wikipedia.org/wiki/Application_programming_interface"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Operating_system" TargetMode="External"/><Relationship Id="rId11" Type="http://schemas.openxmlformats.org/officeDocument/2006/relationships/hyperlink" Target="https://en.wikipedia.org/wiki/POSIX#cite_note-IET-3" TargetMode="External"/><Relationship Id="rId5" Type="http://schemas.openxmlformats.org/officeDocument/2006/relationships/hyperlink" Target="https://en.wikipedia.org/wiki/IEEE_Computer_Society" TargetMode="External"/><Relationship Id="rId10" Type="http://schemas.openxmlformats.org/officeDocument/2006/relationships/hyperlink" Target="https://en.wikipedia.org/wiki/POSIX#cite_note-FAQ-2" TargetMode="External"/><Relationship Id="rId4" Type="http://schemas.openxmlformats.org/officeDocument/2006/relationships/hyperlink" Target="https://en.wikipedia.org/wiki/Standardization" TargetMode="External"/><Relationship Id="rId9" Type="http://schemas.openxmlformats.org/officeDocument/2006/relationships/hyperlink" Target="https://en.wikipedia.org/wiki/Unix"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Kernel_(operating_system)" TargetMode="External"/><Relationship Id="rId3" Type="http://schemas.openxmlformats.org/officeDocument/2006/relationships/hyperlink" Target="https://en.wikipedia.org/wiki/Computing" TargetMode="External"/><Relationship Id="rId7" Type="http://schemas.openxmlformats.org/officeDocument/2006/relationships/hyperlink" Target="https://en.wikipedia.org/wiki/Graphical_user_interface"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Command-line_interface" TargetMode="External"/><Relationship Id="rId5" Type="http://schemas.openxmlformats.org/officeDocument/2006/relationships/hyperlink" Target="https://en.wikipedia.org/wiki/Operating_system" TargetMode="External"/><Relationship Id="rId10" Type="http://schemas.openxmlformats.org/officeDocument/2006/relationships/hyperlink" Target="https://en.wikipedia.org/wiki/Shell_(computing)#cite_note-JargonFile-2" TargetMode="External"/><Relationship Id="rId4" Type="http://schemas.openxmlformats.org/officeDocument/2006/relationships/hyperlink" Target="https://en.wikipedia.org/wiki/User_interface" TargetMode="External"/><Relationship Id="rId9" Type="http://schemas.openxmlformats.org/officeDocument/2006/relationships/hyperlink" Target="https://en.wikipedia.org/wiki/Shell_(computing)#cite_note-Economist-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Windows uses Hybrid Kernel</a:t>
            </a:r>
          </a:p>
          <a:p>
            <a:r>
              <a:rPr lang="lv-LV" dirty="0"/>
              <a:t>Linux uses Monolithic Kernel</a:t>
            </a:r>
          </a:p>
          <a:p>
            <a:endParaRPr lang="lv-LV" dirty="0"/>
          </a:p>
          <a:p>
            <a:r>
              <a:rPr lang="en-US" sz="1200" b="1" i="0" kern="1200" dirty="0">
                <a:solidFill>
                  <a:schemeClr val="tx1"/>
                </a:solidFill>
                <a:effectLst/>
                <a:latin typeface="+mn-lt"/>
                <a:ea typeface="+mn-ea"/>
                <a:cs typeface="+mn-cs"/>
              </a:rPr>
              <a:t>Monolithic kernel</a:t>
            </a:r>
            <a:r>
              <a:rPr lang="en-US" sz="1200" b="0" i="0" kern="1200" dirty="0">
                <a:solidFill>
                  <a:schemeClr val="tx1"/>
                </a:solidFill>
                <a:effectLst/>
                <a:latin typeface="+mn-lt"/>
                <a:ea typeface="+mn-ea"/>
                <a:cs typeface="+mn-cs"/>
              </a:rPr>
              <a:t> is a single large process running entirely in a single address space. It is a single static binary file. ... </a:t>
            </a:r>
            <a:endParaRPr lang="lv-LV"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t>
            </a:r>
            <a:r>
              <a:rPr lang="en-US" sz="1200" b="1" i="0" kern="1200" dirty="0">
                <a:solidFill>
                  <a:schemeClr val="tx1"/>
                </a:solidFill>
                <a:effectLst/>
                <a:latin typeface="+mn-lt"/>
                <a:ea typeface="+mn-ea"/>
                <a:cs typeface="+mn-cs"/>
              </a:rPr>
              <a:t>microkernels</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kernel</a:t>
            </a:r>
            <a:r>
              <a:rPr lang="en-US" sz="1200" b="0" i="0" kern="1200" dirty="0">
                <a:solidFill>
                  <a:schemeClr val="tx1"/>
                </a:solidFill>
                <a:effectLst/>
                <a:latin typeface="+mn-lt"/>
                <a:ea typeface="+mn-ea"/>
                <a:cs typeface="+mn-cs"/>
              </a:rPr>
              <a:t> is broken down into separate processes, known as servers. Some of the servers run in </a:t>
            </a:r>
            <a:r>
              <a:rPr lang="en-US" sz="1200" b="1" i="0" kern="1200" dirty="0">
                <a:solidFill>
                  <a:schemeClr val="tx1"/>
                </a:solidFill>
                <a:effectLst/>
                <a:latin typeface="+mn-lt"/>
                <a:ea typeface="+mn-ea"/>
                <a:cs typeface="+mn-cs"/>
              </a:rPr>
              <a:t>kernel</a:t>
            </a:r>
            <a:r>
              <a:rPr lang="en-US" sz="1200" b="0" i="0" kern="1200" dirty="0">
                <a:solidFill>
                  <a:schemeClr val="tx1"/>
                </a:solidFill>
                <a:effectLst/>
                <a:latin typeface="+mn-lt"/>
                <a:ea typeface="+mn-ea"/>
                <a:cs typeface="+mn-cs"/>
              </a:rPr>
              <a:t> space and some run in user-space.</a:t>
            </a:r>
            <a:endParaRPr lang="lv-LV" dirty="0"/>
          </a:p>
          <a:p>
            <a:endParaRPr lang="lv-LV" dirty="0"/>
          </a:p>
          <a:p>
            <a:r>
              <a:rPr lang="en-US" dirty="0"/>
              <a:t>https://www.youtube.com/watch?v=rg6ww5U-XJ8</a:t>
            </a:r>
            <a:endParaRPr lang="lv-LV" dirty="0"/>
          </a:p>
          <a:p>
            <a:endParaRPr lang="en-US" dirty="0"/>
          </a:p>
        </p:txBody>
      </p:sp>
      <p:sp>
        <p:nvSpPr>
          <p:cNvPr id="4" name="Slide Number Placeholder 3"/>
          <p:cNvSpPr>
            <a:spLocks noGrp="1"/>
          </p:cNvSpPr>
          <p:nvPr>
            <p:ph type="sldNum" sz="quarter" idx="10"/>
          </p:nvPr>
        </p:nvSpPr>
        <p:spPr/>
        <p:txBody>
          <a:bodyPr/>
          <a:lstStyle/>
          <a:p>
            <a:fld id="{56A8B0E0-75B4-4327-95E2-11A3C37AFFEA}" type="slidenum">
              <a:rPr lang="en-US" smtClean="0"/>
              <a:t>6</a:t>
            </a:fld>
            <a:endParaRPr lang="en-US"/>
          </a:p>
        </p:txBody>
      </p:sp>
    </p:spTree>
    <p:extLst>
      <p:ext uri="{BB962C8B-B14F-4D97-AF65-F5344CB8AC3E}">
        <p14:creationId xmlns:p14="http://schemas.microsoft.com/office/powerpoint/2010/main" val="656370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A8B0E0-75B4-4327-95E2-11A3C37AFFEA}" type="slidenum">
              <a:rPr lang="en-US" smtClean="0"/>
              <a:t>7</a:t>
            </a:fld>
            <a:endParaRPr lang="en-US"/>
          </a:p>
        </p:txBody>
      </p:sp>
    </p:spTree>
    <p:extLst>
      <p:ext uri="{BB962C8B-B14F-4D97-AF65-F5344CB8AC3E}">
        <p14:creationId xmlns:p14="http://schemas.microsoft.com/office/powerpoint/2010/main" val="2935368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auxili</a:t>
            </a:r>
            <a:endParaRPr lang="en-US" dirty="0"/>
          </a:p>
        </p:txBody>
      </p:sp>
      <p:sp>
        <p:nvSpPr>
          <p:cNvPr id="4" name="Slide Number Placeholder 3"/>
          <p:cNvSpPr>
            <a:spLocks noGrp="1"/>
          </p:cNvSpPr>
          <p:nvPr>
            <p:ph type="sldNum" sz="quarter" idx="10"/>
          </p:nvPr>
        </p:nvSpPr>
        <p:spPr/>
        <p:txBody>
          <a:bodyPr/>
          <a:lstStyle/>
          <a:p>
            <a:fld id="{56A8B0E0-75B4-4327-95E2-11A3C37AFFEA}" type="slidenum">
              <a:rPr lang="en-US" smtClean="0"/>
              <a:t>12</a:t>
            </a:fld>
            <a:endParaRPr lang="en-US"/>
          </a:p>
        </p:txBody>
      </p:sp>
    </p:spTree>
    <p:extLst>
      <p:ext uri="{BB962C8B-B14F-4D97-AF65-F5344CB8AC3E}">
        <p14:creationId xmlns:p14="http://schemas.microsoft.com/office/powerpoint/2010/main" val="3159160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Specifies to forcefully terminate the process(</a:t>
            </a:r>
            <a:r>
              <a:rPr lang="en-US" dirty="0" err="1"/>
              <a:t>es</a:t>
            </a:r>
            <a:r>
              <a:rPr lang="en-US" dirty="0"/>
              <a:t>).</a:t>
            </a:r>
          </a:p>
        </p:txBody>
      </p:sp>
      <p:sp>
        <p:nvSpPr>
          <p:cNvPr id="4" name="Slide Number Placeholder 3"/>
          <p:cNvSpPr>
            <a:spLocks noGrp="1"/>
          </p:cNvSpPr>
          <p:nvPr>
            <p:ph type="sldNum" sz="quarter" idx="10"/>
          </p:nvPr>
        </p:nvSpPr>
        <p:spPr/>
        <p:txBody>
          <a:bodyPr/>
          <a:lstStyle/>
          <a:p>
            <a:fld id="{56A8B0E0-75B4-4327-95E2-11A3C37AFFEA}" type="slidenum">
              <a:rPr lang="en-US" smtClean="0"/>
              <a:t>17</a:t>
            </a:fld>
            <a:endParaRPr lang="en-US"/>
          </a:p>
        </p:txBody>
      </p:sp>
    </p:spTree>
    <p:extLst>
      <p:ext uri="{BB962C8B-B14F-4D97-AF65-F5344CB8AC3E}">
        <p14:creationId xmlns:p14="http://schemas.microsoft.com/office/powerpoint/2010/main" val="2744563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Pwd</a:t>
            </a:r>
            <a:r>
              <a:rPr lang="en-US" dirty="0"/>
              <a:t> can be not working for some</a:t>
            </a:r>
          </a:p>
        </p:txBody>
      </p:sp>
      <p:sp>
        <p:nvSpPr>
          <p:cNvPr id="4" name="Slide Number Placeholder 3"/>
          <p:cNvSpPr>
            <a:spLocks noGrp="1"/>
          </p:cNvSpPr>
          <p:nvPr>
            <p:ph type="sldNum" sz="quarter" idx="10"/>
          </p:nvPr>
        </p:nvSpPr>
        <p:spPr/>
        <p:txBody>
          <a:bodyPr/>
          <a:lstStyle/>
          <a:p>
            <a:fld id="{56A8B0E0-75B4-4327-95E2-11A3C37AFFEA}" type="slidenum">
              <a:rPr lang="en-US" smtClean="0"/>
              <a:t>18</a:t>
            </a:fld>
            <a:endParaRPr lang="en-US"/>
          </a:p>
        </p:txBody>
      </p:sp>
    </p:spTree>
    <p:extLst>
      <p:ext uri="{BB962C8B-B14F-4D97-AF65-F5344CB8AC3E}">
        <p14:creationId xmlns:p14="http://schemas.microsoft.com/office/powerpoint/2010/main" val="295959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Bash (bash) is one of many available (yet the most commonly used) Unix shells. Bash stands for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ourne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gain </a:t>
            </a:r>
            <a:r>
              <a:rPr lang="en-US" sz="1200" b="1" i="0" kern="1200" dirty="0" err="1">
                <a:solidFill>
                  <a:schemeClr val="tx1"/>
                </a:solidFill>
                <a:effectLst/>
                <a:latin typeface="+mn-lt"/>
                <a:ea typeface="+mn-ea"/>
                <a:cs typeface="+mn-cs"/>
              </a:rPr>
              <a:t>SH</a:t>
            </a:r>
            <a:r>
              <a:rPr lang="en-US" sz="1200" b="0" i="0" kern="1200" dirty="0" err="1">
                <a:solidFill>
                  <a:schemeClr val="tx1"/>
                </a:solidFill>
                <a:effectLst/>
                <a:latin typeface="+mn-lt"/>
                <a:ea typeface="+mn-ea"/>
                <a:cs typeface="+mn-cs"/>
              </a:rPr>
              <a:t>ell</a:t>
            </a:r>
            <a:r>
              <a:rPr lang="en-US" sz="1200" b="0" i="0" kern="1200" dirty="0">
                <a:solidFill>
                  <a:schemeClr val="tx1"/>
                </a:solidFill>
                <a:effectLst/>
                <a:latin typeface="+mn-lt"/>
                <a:ea typeface="+mn-ea"/>
                <a:cs typeface="+mn-cs"/>
              </a:rPr>
              <a:t>", and is a replacement/improvement of the original Bourne shell (</a:t>
            </a:r>
            <a:r>
              <a:rPr lang="en-US" sz="1200" b="0" i="0" kern="1200" dirty="0" err="1">
                <a:solidFill>
                  <a:schemeClr val="tx1"/>
                </a:solidFill>
                <a:effectLst/>
                <a:latin typeface="+mn-lt"/>
                <a:ea typeface="+mn-ea"/>
                <a:cs typeface="+mn-cs"/>
              </a:rPr>
              <a:t>sh</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Shell scripting is scripting in </a:t>
            </a:r>
            <a:r>
              <a:rPr lang="en-US" sz="1200" b="0" i="1" kern="1200" dirty="0">
                <a:solidFill>
                  <a:schemeClr val="tx1"/>
                </a:solidFill>
                <a:effectLst/>
                <a:latin typeface="+mn-lt"/>
                <a:ea typeface="+mn-ea"/>
                <a:cs typeface="+mn-cs"/>
              </a:rPr>
              <a:t>any</a:t>
            </a:r>
            <a:r>
              <a:rPr lang="en-US" sz="1200" b="0" i="0" kern="1200" dirty="0">
                <a:solidFill>
                  <a:schemeClr val="tx1"/>
                </a:solidFill>
                <a:effectLst/>
                <a:latin typeface="+mn-lt"/>
                <a:ea typeface="+mn-ea"/>
                <a:cs typeface="+mn-cs"/>
              </a:rPr>
              <a:t> shell, whereas Bash scripting is scripting specifically for Bash. In practice, however, "shell script" a</a:t>
            </a:r>
          </a:p>
          <a:p>
            <a:endParaRPr lang="en-US" dirty="0"/>
          </a:p>
        </p:txBody>
      </p:sp>
      <p:sp>
        <p:nvSpPr>
          <p:cNvPr id="4" name="Slide Number Placeholder 3"/>
          <p:cNvSpPr>
            <a:spLocks noGrp="1"/>
          </p:cNvSpPr>
          <p:nvPr>
            <p:ph type="sldNum" sz="quarter" idx="10"/>
          </p:nvPr>
        </p:nvSpPr>
        <p:spPr/>
        <p:txBody>
          <a:bodyPr/>
          <a:lstStyle/>
          <a:p>
            <a:fld id="{56A8B0E0-75B4-4327-95E2-11A3C37AFFEA}" type="slidenum">
              <a:rPr lang="en-US" smtClean="0"/>
              <a:t>23</a:t>
            </a:fld>
            <a:endParaRPr lang="en-US"/>
          </a:p>
        </p:txBody>
      </p:sp>
    </p:spTree>
    <p:extLst>
      <p:ext uri="{BB962C8B-B14F-4D97-AF65-F5344CB8AC3E}">
        <p14:creationId xmlns:p14="http://schemas.microsoft.com/office/powerpoint/2010/main" val="4201848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Portable Operating System Interface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POSIX</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3"/>
              </a:rPr>
              <a:t>[1]</a:t>
            </a:r>
            <a:r>
              <a:rPr lang="en-US" sz="1200" b="0" i="0" kern="1200" dirty="0">
                <a:solidFill>
                  <a:schemeClr val="tx1"/>
                </a:solidFill>
                <a:effectLst/>
                <a:latin typeface="+mn-lt"/>
                <a:ea typeface="+mn-ea"/>
                <a:cs typeface="+mn-cs"/>
              </a:rPr>
              <a:t> is a family of </a:t>
            </a:r>
            <a:r>
              <a:rPr lang="en-US" sz="1200" b="0" i="0" u="none" strike="noStrike" kern="1200" dirty="0">
                <a:solidFill>
                  <a:schemeClr val="tx1"/>
                </a:solidFill>
                <a:effectLst/>
                <a:latin typeface="+mn-lt"/>
                <a:ea typeface="+mn-ea"/>
                <a:cs typeface="+mn-cs"/>
                <a:hlinkClick r:id="rId4" tooltip="Standardization"/>
              </a:rPr>
              <a:t>standards</a:t>
            </a:r>
            <a:r>
              <a:rPr lang="en-US" sz="1200" b="0" i="0" kern="1200" dirty="0">
                <a:solidFill>
                  <a:schemeClr val="tx1"/>
                </a:solidFill>
                <a:effectLst/>
                <a:latin typeface="+mn-lt"/>
                <a:ea typeface="+mn-ea"/>
                <a:cs typeface="+mn-cs"/>
              </a:rPr>
              <a:t> specified by the </a:t>
            </a:r>
            <a:r>
              <a:rPr lang="en-US" sz="1200" b="0" i="0" u="none" strike="noStrike" kern="1200" dirty="0">
                <a:solidFill>
                  <a:schemeClr val="tx1"/>
                </a:solidFill>
                <a:effectLst/>
                <a:latin typeface="+mn-lt"/>
                <a:ea typeface="+mn-ea"/>
                <a:cs typeface="+mn-cs"/>
                <a:hlinkClick r:id="rId5" tooltip="IEEE Computer Society"/>
              </a:rPr>
              <a:t>IEEE Computer Society</a:t>
            </a:r>
            <a:r>
              <a:rPr lang="en-US" sz="1200" b="0" i="0" kern="1200" dirty="0">
                <a:solidFill>
                  <a:schemeClr val="tx1"/>
                </a:solidFill>
                <a:effectLst/>
                <a:latin typeface="+mn-lt"/>
                <a:ea typeface="+mn-ea"/>
                <a:cs typeface="+mn-cs"/>
              </a:rPr>
              <a:t> for maintaining compatibility between </a:t>
            </a:r>
            <a:r>
              <a:rPr lang="en-US" sz="1200" b="0" i="0" u="none" strike="noStrike" kern="1200" dirty="0">
                <a:solidFill>
                  <a:schemeClr val="tx1"/>
                </a:solidFill>
                <a:effectLst/>
                <a:latin typeface="+mn-lt"/>
                <a:ea typeface="+mn-ea"/>
                <a:cs typeface="+mn-cs"/>
                <a:hlinkClick r:id="rId6" tooltip="Operating system"/>
              </a:rPr>
              <a:t>operating systems</a:t>
            </a:r>
            <a:r>
              <a:rPr lang="en-US" sz="1200" b="0" i="0" kern="1200" dirty="0">
                <a:solidFill>
                  <a:schemeClr val="tx1"/>
                </a:solidFill>
                <a:effectLst/>
                <a:latin typeface="+mn-lt"/>
                <a:ea typeface="+mn-ea"/>
                <a:cs typeface="+mn-cs"/>
              </a:rPr>
              <a:t>. POSIX defines the </a:t>
            </a:r>
            <a:r>
              <a:rPr lang="en-US" sz="1200" b="0" i="0" u="none" strike="noStrike" kern="1200" dirty="0">
                <a:solidFill>
                  <a:schemeClr val="tx1"/>
                </a:solidFill>
                <a:effectLst/>
                <a:latin typeface="+mn-lt"/>
                <a:ea typeface="+mn-ea"/>
                <a:cs typeface="+mn-cs"/>
                <a:hlinkClick r:id="rId7" tooltip="Application programming interface"/>
              </a:rPr>
              <a:t>application programming interface</a:t>
            </a:r>
            <a:r>
              <a:rPr lang="en-US" sz="1200" b="0" i="0" kern="1200" dirty="0">
                <a:solidFill>
                  <a:schemeClr val="tx1"/>
                </a:solidFill>
                <a:effectLst/>
                <a:latin typeface="+mn-lt"/>
                <a:ea typeface="+mn-ea"/>
                <a:cs typeface="+mn-cs"/>
              </a:rPr>
              <a:t> (API), along with command line </a:t>
            </a:r>
            <a:r>
              <a:rPr lang="en-US" sz="1200" b="0" i="0" u="none" strike="noStrike" kern="1200" dirty="0">
                <a:solidFill>
                  <a:schemeClr val="tx1"/>
                </a:solidFill>
                <a:effectLst/>
                <a:latin typeface="+mn-lt"/>
                <a:ea typeface="+mn-ea"/>
                <a:cs typeface="+mn-cs"/>
                <a:hlinkClick r:id="rId8" tooltip="Unix shell"/>
              </a:rPr>
              <a:t>shells</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and utility interfaces, for software compatibility with variants of </a:t>
            </a:r>
            <a:r>
              <a:rPr lang="en-US" sz="1200" b="0" i="0" u="none" strike="noStrike" kern="1200" dirty="0">
                <a:solidFill>
                  <a:schemeClr val="tx1"/>
                </a:solidFill>
                <a:effectLst/>
                <a:latin typeface="+mn-lt"/>
                <a:ea typeface="+mn-ea"/>
                <a:cs typeface="+mn-cs"/>
                <a:hlinkClick r:id="rId9" tooltip="Unix"/>
              </a:rPr>
              <a:t>Unix</a:t>
            </a:r>
            <a:r>
              <a:rPr lang="en-US" sz="1200" b="0" i="0" kern="1200" dirty="0">
                <a:solidFill>
                  <a:schemeClr val="tx1"/>
                </a:solidFill>
                <a:effectLst/>
                <a:latin typeface="+mn-lt"/>
                <a:ea typeface="+mn-ea"/>
                <a:cs typeface="+mn-cs"/>
              </a:rPr>
              <a:t> and other operating systems.</a:t>
            </a:r>
            <a:r>
              <a:rPr lang="en-US" sz="1200" b="0" i="0" u="none" strike="noStrike" kern="1200" baseline="30000" dirty="0">
                <a:solidFill>
                  <a:schemeClr val="tx1"/>
                </a:solidFill>
                <a:effectLst/>
                <a:latin typeface="+mn-lt"/>
                <a:ea typeface="+mn-ea"/>
                <a:cs typeface="+mn-cs"/>
                <a:hlinkClick r:id="rId10"/>
              </a:rPr>
              <a:t>[2]</a:t>
            </a:r>
            <a:r>
              <a:rPr lang="en-US" sz="1200" b="0" i="0" u="none" strike="noStrike" kern="1200" baseline="30000" dirty="0">
                <a:solidFill>
                  <a:schemeClr val="tx1"/>
                </a:solidFill>
                <a:effectLst/>
                <a:latin typeface="+mn-lt"/>
                <a:ea typeface="+mn-ea"/>
                <a:cs typeface="+mn-cs"/>
                <a:hlinkClick r:id="rId11"/>
              </a:rPr>
              <a:t>[3]</a:t>
            </a:r>
            <a:endParaRPr lang="en-US" dirty="0"/>
          </a:p>
        </p:txBody>
      </p:sp>
      <p:sp>
        <p:nvSpPr>
          <p:cNvPr id="4" name="Slide Number Placeholder 3"/>
          <p:cNvSpPr>
            <a:spLocks noGrp="1"/>
          </p:cNvSpPr>
          <p:nvPr>
            <p:ph type="sldNum" sz="quarter" idx="10"/>
          </p:nvPr>
        </p:nvSpPr>
        <p:spPr/>
        <p:txBody>
          <a:bodyPr/>
          <a:lstStyle/>
          <a:p>
            <a:fld id="{56A8B0E0-75B4-4327-95E2-11A3C37AFFEA}" type="slidenum">
              <a:rPr lang="en-US" smtClean="0"/>
              <a:t>24</a:t>
            </a:fld>
            <a:endParaRPr lang="en-US"/>
          </a:p>
        </p:txBody>
      </p:sp>
    </p:spTree>
    <p:extLst>
      <p:ext uri="{BB962C8B-B14F-4D97-AF65-F5344CB8AC3E}">
        <p14:creationId xmlns:p14="http://schemas.microsoft.com/office/powerpoint/2010/main" val="3517968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DBMS = database management system</a:t>
            </a:r>
          </a:p>
          <a:p>
            <a:r>
              <a:rPr lang="en-US" dirty="0"/>
              <a:t>FTP = file transfer protocol</a:t>
            </a:r>
          </a:p>
          <a:p>
            <a:endParaRPr lang="en-US" dirty="0"/>
          </a:p>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Computing"/>
              </a:rPr>
              <a:t>computing</a:t>
            </a:r>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shell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4" tooltip="User interface"/>
              </a:rPr>
              <a:t>user interface</a:t>
            </a:r>
            <a:r>
              <a:rPr lang="en-US" sz="1200" b="0" i="0" kern="1200" dirty="0">
                <a:solidFill>
                  <a:schemeClr val="tx1"/>
                </a:solidFill>
                <a:effectLst/>
                <a:latin typeface="+mn-lt"/>
                <a:ea typeface="+mn-ea"/>
                <a:cs typeface="+mn-cs"/>
              </a:rPr>
              <a:t> for access to an </a:t>
            </a:r>
            <a:r>
              <a:rPr lang="en-US" sz="1200" b="0" i="0" u="none" strike="noStrike" kern="1200" dirty="0">
                <a:solidFill>
                  <a:schemeClr val="tx1"/>
                </a:solidFill>
                <a:effectLst/>
                <a:latin typeface="+mn-lt"/>
                <a:ea typeface="+mn-ea"/>
                <a:cs typeface="+mn-cs"/>
                <a:hlinkClick r:id="rId5" tooltip="Operating system"/>
              </a:rPr>
              <a:t>operating system</a:t>
            </a:r>
            <a:r>
              <a:rPr lang="en-US" sz="1200" b="0" i="0" kern="1200" dirty="0">
                <a:solidFill>
                  <a:schemeClr val="tx1"/>
                </a:solidFill>
                <a:effectLst/>
                <a:latin typeface="+mn-lt"/>
                <a:ea typeface="+mn-ea"/>
                <a:cs typeface="+mn-cs"/>
              </a:rPr>
              <a:t>'s services. In general, operating system shells use either a </a:t>
            </a:r>
            <a:r>
              <a:rPr lang="en-US" sz="1200" b="0" i="0" u="none" strike="noStrike" kern="1200" dirty="0">
                <a:solidFill>
                  <a:schemeClr val="tx1"/>
                </a:solidFill>
                <a:effectLst/>
                <a:latin typeface="+mn-lt"/>
                <a:ea typeface="+mn-ea"/>
                <a:cs typeface="+mn-cs"/>
                <a:hlinkClick r:id="rId6" tooltip="Command-line interface"/>
              </a:rPr>
              <a:t>command-line interface</a:t>
            </a:r>
            <a:r>
              <a:rPr lang="en-US" sz="1200" b="0" i="0" kern="1200" dirty="0">
                <a:solidFill>
                  <a:schemeClr val="tx1"/>
                </a:solidFill>
                <a:effectLst/>
                <a:latin typeface="+mn-lt"/>
                <a:ea typeface="+mn-ea"/>
                <a:cs typeface="+mn-cs"/>
              </a:rPr>
              <a:t> (CLI) or </a:t>
            </a:r>
            <a:r>
              <a:rPr lang="en-US" sz="1200" b="0" i="0" u="none" strike="noStrike" kern="1200" dirty="0">
                <a:solidFill>
                  <a:schemeClr val="tx1"/>
                </a:solidFill>
                <a:effectLst/>
                <a:latin typeface="+mn-lt"/>
                <a:ea typeface="+mn-ea"/>
                <a:cs typeface="+mn-cs"/>
                <a:hlinkClick r:id="rId7" tooltip="Graphical user interface"/>
              </a:rPr>
              <a:t>graphical user interface</a:t>
            </a:r>
            <a:r>
              <a:rPr lang="en-US" sz="1200" b="0" i="0" kern="1200" dirty="0">
                <a:solidFill>
                  <a:schemeClr val="tx1"/>
                </a:solidFill>
                <a:effectLst/>
                <a:latin typeface="+mn-lt"/>
                <a:ea typeface="+mn-ea"/>
                <a:cs typeface="+mn-cs"/>
              </a:rPr>
              <a:t> (GUI), depending on a computer's role and particular operation. It is named a shell because it is the outermost layer around the operating system </a:t>
            </a:r>
            <a:r>
              <a:rPr lang="en-US" sz="1200" b="0" i="0" u="none" strike="noStrike" kern="1200" dirty="0">
                <a:solidFill>
                  <a:schemeClr val="tx1"/>
                </a:solidFill>
                <a:effectLst/>
                <a:latin typeface="+mn-lt"/>
                <a:ea typeface="+mn-ea"/>
                <a:cs typeface="+mn-cs"/>
                <a:hlinkClick r:id="rId8" tooltip="Kernel (operating system)"/>
              </a:rPr>
              <a:t>kernel</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9"/>
              </a:rPr>
              <a:t>[1]</a:t>
            </a:r>
            <a:r>
              <a:rPr lang="en-US" sz="1200" b="0" i="0" u="none" strike="noStrike" kern="1200" baseline="30000" dirty="0">
                <a:solidFill>
                  <a:schemeClr val="tx1"/>
                </a:solidFill>
                <a:effectLst/>
                <a:latin typeface="+mn-lt"/>
                <a:ea typeface="+mn-ea"/>
                <a:cs typeface="+mn-cs"/>
                <a:hlinkClick r:id="rId10"/>
              </a:rPr>
              <a:t>[2]</a:t>
            </a:r>
            <a:endParaRPr lang="en-US" dirty="0"/>
          </a:p>
        </p:txBody>
      </p:sp>
      <p:sp>
        <p:nvSpPr>
          <p:cNvPr id="4" name="Slide Number Placeholder 3"/>
          <p:cNvSpPr>
            <a:spLocks noGrp="1"/>
          </p:cNvSpPr>
          <p:nvPr>
            <p:ph type="sldNum" sz="quarter" idx="10"/>
          </p:nvPr>
        </p:nvSpPr>
        <p:spPr/>
        <p:txBody>
          <a:bodyPr/>
          <a:lstStyle/>
          <a:p>
            <a:fld id="{56A8B0E0-75B4-4327-95E2-11A3C37AFFEA}" type="slidenum">
              <a:rPr lang="en-US" smtClean="0"/>
              <a:t>25</a:t>
            </a:fld>
            <a:endParaRPr lang="en-US"/>
          </a:p>
        </p:txBody>
      </p:sp>
    </p:spTree>
    <p:extLst>
      <p:ext uri="{BB962C8B-B14F-4D97-AF65-F5344CB8AC3E}">
        <p14:creationId xmlns:p14="http://schemas.microsoft.com/office/powerpoint/2010/main" val="340204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1AF9A6-E387-4CE5-ABC4-0DEB607D87C4}"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2435132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AF9A6-E387-4CE5-ABC4-0DEB607D87C4}"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427797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E1AF9A6-E387-4CE5-ABC4-0DEB607D87C4}" type="datetimeFigureOut">
              <a:rPr lang="en-US" smtClean="0"/>
              <a:t>3/13/2018</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230804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AF9A6-E387-4CE5-ABC4-0DEB607D87C4}"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161113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E1AF9A6-E387-4CE5-ABC4-0DEB607D87C4}" type="datetimeFigureOut">
              <a:rPr lang="en-US" smtClean="0"/>
              <a:t>3/13/2018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D14EF34-82CC-411A-91B8-9B0B6453E1DA}" type="slidenum">
              <a:rPr lang="en-US" smtClean="0"/>
              <a:t>‹#›</a:t>
            </a:fld>
            <a:endParaRPr lang="en-US"/>
          </a:p>
        </p:txBody>
      </p:sp>
    </p:spTree>
    <p:extLst>
      <p:ext uri="{BB962C8B-B14F-4D97-AF65-F5344CB8AC3E}">
        <p14:creationId xmlns:p14="http://schemas.microsoft.com/office/powerpoint/2010/main" val="213776012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1AF9A6-E387-4CE5-ABC4-0DEB607D87C4}"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404914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1AF9A6-E387-4CE5-ABC4-0DEB607D87C4}"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9139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1AF9A6-E387-4CE5-ABC4-0DEB607D87C4}"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75256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AF9A6-E387-4CE5-ABC4-0DEB607D87C4}" type="datetimeFigureOut">
              <a:rPr lang="en-US" smtClean="0"/>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416921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1AF9A6-E387-4CE5-ABC4-0DEB607D87C4}"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380732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1AF9A6-E387-4CE5-ABC4-0DEB607D87C4}"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36711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E1AF9A6-E387-4CE5-ABC4-0DEB607D87C4}" type="datetimeFigureOut">
              <a:rPr lang="en-US" smtClean="0"/>
              <a:t>3/13/2018</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D14EF34-82CC-411A-91B8-9B0B6453E1DA}" type="slidenum">
              <a:rPr lang="en-US" smtClean="0"/>
              <a:t>‹#›</a:t>
            </a:fld>
            <a:endParaRPr lang="en-US"/>
          </a:p>
        </p:txBody>
      </p:sp>
    </p:spTree>
    <p:extLst>
      <p:ext uri="{BB962C8B-B14F-4D97-AF65-F5344CB8AC3E}">
        <p14:creationId xmlns:p14="http://schemas.microsoft.com/office/powerpoint/2010/main" val="40155414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7996-244F-4876-B5B6-0BC8EC691A7D}"/>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A88D840F-9040-44F2-8F07-D5AE0BD6B6B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1133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5AB2-0746-40F3-8BF5-FD05AF97182F}"/>
              </a:ext>
            </a:extLst>
          </p:cNvPr>
          <p:cNvSpPr>
            <a:spLocks noGrp="1"/>
          </p:cNvSpPr>
          <p:nvPr>
            <p:ph type="title"/>
          </p:nvPr>
        </p:nvSpPr>
        <p:spPr/>
        <p:txBody>
          <a:bodyPr/>
          <a:lstStyle/>
          <a:p>
            <a:r>
              <a:rPr lang="en-US" dirty="0"/>
              <a:t>Check your </a:t>
            </a:r>
            <a:r>
              <a:rPr lang="en-US" dirty="0" err="1"/>
              <a:t>os</a:t>
            </a:r>
            <a:r>
              <a:rPr lang="en-US" dirty="0"/>
              <a:t>?</a:t>
            </a:r>
          </a:p>
        </p:txBody>
      </p:sp>
      <p:sp>
        <p:nvSpPr>
          <p:cNvPr id="3" name="Content Placeholder 2">
            <a:extLst>
              <a:ext uri="{FF2B5EF4-FFF2-40B4-BE49-F238E27FC236}">
                <a16:creationId xmlns:a16="http://schemas.microsoft.com/office/drawing/2014/main" id="{F9892F25-A026-4459-96EC-59C59DF4B93C}"/>
              </a:ext>
            </a:extLst>
          </p:cNvPr>
          <p:cNvSpPr>
            <a:spLocks noGrp="1"/>
          </p:cNvSpPr>
          <p:nvPr>
            <p:ph idx="1"/>
          </p:nvPr>
        </p:nvSpPr>
        <p:spPr/>
        <p:txBody>
          <a:bodyPr/>
          <a:lstStyle/>
          <a:p>
            <a:r>
              <a:rPr lang="en-US" dirty="0"/>
              <a:t>This PC -&gt; Properties  to get basic info:</a:t>
            </a:r>
          </a:p>
          <a:p>
            <a:endParaRPr lang="en-US" dirty="0"/>
          </a:p>
          <a:p>
            <a:r>
              <a:rPr lang="en-US" dirty="0"/>
              <a:t>Or  You can open Command-Line and</a:t>
            </a:r>
            <a:br>
              <a:rPr lang="en-US" dirty="0"/>
            </a:br>
            <a:r>
              <a:rPr lang="en-US" dirty="0"/>
              <a:t>type: </a:t>
            </a:r>
            <a:r>
              <a:rPr lang="en-US" dirty="0" err="1"/>
              <a:t>systeminfo</a:t>
            </a:r>
            <a:endParaRPr lang="en-US" dirty="0"/>
          </a:p>
          <a:p>
            <a:endParaRPr lang="en-US" dirty="0"/>
          </a:p>
          <a:p>
            <a:r>
              <a:rPr lang="en-US" dirty="0"/>
              <a:t>Try it!</a:t>
            </a:r>
          </a:p>
        </p:txBody>
      </p:sp>
      <p:pic>
        <p:nvPicPr>
          <p:cNvPr id="4" name="Picture 3">
            <a:extLst>
              <a:ext uri="{FF2B5EF4-FFF2-40B4-BE49-F238E27FC236}">
                <a16:creationId xmlns:a16="http://schemas.microsoft.com/office/drawing/2014/main" id="{AB4F2316-BA20-4827-977D-7D2B8AD183DE}"/>
              </a:ext>
            </a:extLst>
          </p:cNvPr>
          <p:cNvPicPr>
            <a:picLocks noChangeAspect="1"/>
          </p:cNvPicPr>
          <p:nvPr/>
        </p:nvPicPr>
        <p:blipFill>
          <a:blip r:embed="rId2"/>
          <a:stretch>
            <a:fillRect/>
          </a:stretch>
        </p:blipFill>
        <p:spPr>
          <a:xfrm>
            <a:off x="6601333" y="2011680"/>
            <a:ext cx="5114925" cy="1704975"/>
          </a:xfrm>
          <a:prstGeom prst="rect">
            <a:avLst/>
          </a:prstGeom>
        </p:spPr>
      </p:pic>
      <p:pic>
        <p:nvPicPr>
          <p:cNvPr id="6" name="Picture 5">
            <a:extLst>
              <a:ext uri="{FF2B5EF4-FFF2-40B4-BE49-F238E27FC236}">
                <a16:creationId xmlns:a16="http://schemas.microsoft.com/office/drawing/2014/main" id="{B6B5B995-10E7-41DF-864B-3D2901E33D75}"/>
              </a:ext>
            </a:extLst>
          </p:cNvPr>
          <p:cNvPicPr>
            <a:picLocks noChangeAspect="1"/>
          </p:cNvPicPr>
          <p:nvPr/>
        </p:nvPicPr>
        <p:blipFill>
          <a:blip r:embed="rId3"/>
          <a:stretch>
            <a:fillRect/>
          </a:stretch>
        </p:blipFill>
        <p:spPr>
          <a:xfrm>
            <a:off x="1418345" y="3716655"/>
            <a:ext cx="4088658" cy="459974"/>
          </a:xfrm>
          <a:prstGeom prst="rect">
            <a:avLst/>
          </a:prstGeom>
        </p:spPr>
      </p:pic>
    </p:spTree>
    <p:extLst>
      <p:ext uri="{BB962C8B-B14F-4D97-AF65-F5344CB8AC3E}">
        <p14:creationId xmlns:p14="http://schemas.microsoft.com/office/powerpoint/2010/main" val="331836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2F9D-E6E0-40AD-835B-5506A99BD016}"/>
              </a:ext>
            </a:extLst>
          </p:cNvPr>
          <p:cNvSpPr>
            <a:spLocks noGrp="1"/>
          </p:cNvSpPr>
          <p:nvPr>
            <p:ph type="title"/>
          </p:nvPr>
        </p:nvSpPr>
        <p:spPr/>
        <p:txBody>
          <a:bodyPr/>
          <a:lstStyle/>
          <a:p>
            <a:r>
              <a:rPr lang="en-US" dirty="0"/>
              <a:t>About drivers</a:t>
            </a:r>
          </a:p>
        </p:txBody>
      </p:sp>
      <p:sp>
        <p:nvSpPr>
          <p:cNvPr id="3" name="Content Placeholder 2">
            <a:extLst>
              <a:ext uri="{FF2B5EF4-FFF2-40B4-BE49-F238E27FC236}">
                <a16:creationId xmlns:a16="http://schemas.microsoft.com/office/drawing/2014/main" id="{7FA667D8-D07B-4927-AF01-CEB47F1ED21D}"/>
              </a:ext>
            </a:extLst>
          </p:cNvPr>
          <p:cNvSpPr>
            <a:spLocks noGrp="1"/>
          </p:cNvSpPr>
          <p:nvPr>
            <p:ph idx="1"/>
          </p:nvPr>
        </p:nvSpPr>
        <p:spPr/>
        <p:txBody>
          <a:bodyPr>
            <a:normAutofit fontScale="92500" lnSpcReduction="10000"/>
          </a:bodyPr>
          <a:lstStyle/>
          <a:p>
            <a:r>
              <a:rPr lang="en-US" dirty="0"/>
              <a:t>It is challenging to give a single precise definition for the term </a:t>
            </a:r>
            <a:r>
              <a:rPr lang="en-US" i="1" dirty="0"/>
              <a:t>driver</a:t>
            </a:r>
            <a:r>
              <a:rPr lang="en-US" dirty="0"/>
              <a:t>. In the most fundamental sense, a driver is a software component that lets the operating system and a device communicate with each other. </a:t>
            </a:r>
          </a:p>
          <a:p>
            <a:r>
              <a:rPr lang="en-US" dirty="0"/>
              <a:t> For example, suppose an application needs to read some data from a device. </a:t>
            </a:r>
            <a:endParaRPr lang="lv-LV" dirty="0"/>
          </a:p>
          <a:p>
            <a:pPr marL="685800" lvl="1" indent="-457200">
              <a:buFont typeface="+mj-lt"/>
              <a:buAutoNum type="arabicPeriod"/>
            </a:pPr>
            <a:r>
              <a:rPr lang="en-US" dirty="0"/>
              <a:t>The application calls a function implemented by the </a:t>
            </a:r>
            <a:r>
              <a:rPr lang="lv-LV" dirty="0"/>
              <a:t>OS</a:t>
            </a:r>
          </a:p>
          <a:p>
            <a:pPr marL="685800" lvl="1" indent="-457200">
              <a:buFont typeface="+mj-lt"/>
              <a:buAutoNum type="arabicPeriod"/>
            </a:pPr>
            <a:r>
              <a:rPr lang="lv-LV" dirty="0"/>
              <a:t>T</a:t>
            </a:r>
            <a:r>
              <a:rPr lang="en-US" dirty="0"/>
              <a:t>he </a:t>
            </a:r>
            <a:r>
              <a:rPr lang="lv-LV" dirty="0"/>
              <a:t>OS </a:t>
            </a:r>
            <a:r>
              <a:rPr lang="en-US" dirty="0"/>
              <a:t>calls a function implemented by </a:t>
            </a:r>
            <a:br>
              <a:rPr lang="en-US" dirty="0"/>
            </a:br>
            <a:r>
              <a:rPr lang="en-US" dirty="0"/>
              <a:t>the driver. </a:t>
            </a:r>
            <a:endParaRPr lang="lv-LV" dirty="0"/>
          </a:p>
          <a:p>
            <a:pPr marL="685800" lvl="1" indent="-457200">
              <a:buFont typeface="+mj-lt"/>
              <a:buAutoNum type="arabicPeriod"/>
            </a:pPr>
            <a:r>
              <a:rPr lang="en-US" dirty="0"/>
              <a:t>After the driver gets the data from </a:t>
            </a:r>
            <a:br>
              <a:rPr lang="en-US" dirty="0"/>
            </a:br>
            <a:r>
              <a:rPr lang="en-US" dirty="0"/>
              <a:t>the device</a:t>
            </a:r>
            <a:endParaRPr lang="lv-LV" dirty="0"/>
          </a:p>
          <a:p>
            <a:pPr marL="685800" lvl="1" indent="-457200">
              <a:buFont typeface="+mj-lt"/>
              <a:buAutoNum type="arabicPeriod"/>
            </a:pPr>
            <a:r>
              <a:rPr lang="lv-LV" dirty="0"/>
              <a:t>Driver</a:t>
            </a:r>
            <a:r>
              <a:rPr lang="en-US" dirty="0"/>
              <a:t> returns the data to the </a:t>
            </a:r>
            <a:r>
              <a:rPr lang="lv-LV" dirty="0"/>
              <a:t>OS</a:t>
            </a:r>
          </a:p>
          <a:p>
            <a:pPr marL="685800" lvl="1" indent="-457200">
              <a:buFont typeface="+mj-lt"/>
              <a:buAutoNum type="arabicPeriod"/>
            </a:pPr>
            <a:r>
              <a:rPr lang="lv-LV" dirty="0"/>
              <a:t>OS </a:t>
            </a:r>
            <a:r>
              <a:rPr lang="en-US" dirty="0"/>
              <a:t>returns </a:t>
            </a:r>
            <a:r>
              <a:rPr lang="lv-LV" dirty="0"/>
              <a:t>data </a:t>
            </a:r>
            <a:r>
              <a:rPr lang="en-US" dirty="0"/>
              <a:t>to the application.</a:t>
            </a:r>
          </a:p>
          <a:p>
            <a:endParaRPr lang="en-US" dirty="0"/>
          </a:p>
          <a:p>
            <a:r>
              <a:rPr lang="en-US" dirty="0"/>
              <a:t>It looks like that:</a:t>
            </a:r>
          </a:p>
        </p:txBody>
      </p:sp>
      <p:pic>
        <p:nvPicPr>
          <p:cNvPr id="4" name="Picture 3">
            <a:extLst>
              <a:ext uri="{FF2B5EF4-FFF2-40B4-BE49-F238E27FC236}">
                <a16:creationId xmlns:a16="http://schemas.microsoft.com/office/drawing/2014/main" id="{30FACFA5-649E-43AE-AE2E-1E07D30B53C6}"/>
              </a:ext>
            </a:extLst>
          </p:cNvPr>
          <p:cNvPicPr>
            <a:picLocks noChangeAspect="1"/>
          </p:cNvPicPr>
          <p:nvPr/>
        </p:nvPicPr>
        <p:blipFill>
          <a:blip r:embed="rId2"/>
          <a:stretch>
            <a:fillRect/>
          </a:stretch>
        </p:blipFill>
        <p:spPr>
          <a:xfrm>
            <a:off x="7714922" y="4199138"/>
            <a:ext cx="3767741" cy="1926547"/>
          </a:xfrm>
          <a:prstGeom prst="rect">
            <a:avLst/>
          </a:prstGeom>
        </p:spPr>
      </p:pic>
    </p:spTree>
    <p:extLst>
      <p:ext uri="{BB962C8B-B14F-4D97-AF65-F5344CB8AC3E}">
        <p14:creationId xmlns:p14="http://schemas.microsoft.com/office/powerpoint/2010/main" val="155545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9683-0104-4098-8819-9C5A0901D8FD}"/>
              </a:ext>
            </a:extLst>
          </p:cNvPr>
          <p:cNvSpPr>
            <a:spLocks noGrp="1"/>
          </p:cNvSpPr>
          <p:nvPr>
            <p:ph type="title"/>
          </p:nvPr>
        </p:nvSpPr>
        <p:spPr/>
        <p:txBody>
          <a:bodyPr/>
          <a:lstStyle/>
          <a:p>
            <a:r>
              <a:rPr lang="en-US" dirty="0"/>
              <a:t>Some driver features</a:t>
            </a:r>
          </a:p>
        </p:txBody>
      </p:sp>
      <p:sp>
        <p:nvSpPr>
          <p:cNvPr id="3" name="Content Placeholder 2">
            <a:extLst>
              <a:ext uri="{FF2B5EF4-FFF2-40B4-BE49-F238E27FC236}">
                <a16:creationId xmlns:a16="http://schemas.microsoft.com/office/drawing/2014/main" id="{78F8B5EF-5B6D-47FC-A2B4-6AB68C636B64}"/>
              </a:ext>
            </a:extLst>
          </p:cNvPr>
          <p:cNvSpPr>
            <a:spLocks noGrp="1"/>
          </p:cNvSpPr>
          <p:nvPr>
            <p:ph idx="1"/>
          </p:nvPr>
        </p:nvSpPr>
        <p:spPr/>
        <p:txBody>
          <a:bodyPr/>
          <a:lstStyle/>
          <a:p>
            <a:r>
              <a:rPr lang="en-US" dirty="0"/>
              <a:t>Not all drivers have to be written by the company that designed the device. In many cases, a device is designed according to a published hardware standard. This means that the driver can be written by Microsoft, and the device designer does not have to provide a driver.</a:t>
            </a:r>
          </a:p>
          <a:p>
            <a:r>
              <a:rPr lang="en-US" dirty="0"/>
              <a:t>Not all drivers communicate directly with a device: </a:t>
            </a:r>
            <a:br>
              <a:rPr lang="en-US" dirty="0"/>
            </a:br>
            <a:r>
              <a:rPr lang="en-US" dirty="0"/>
              <a:t>The one driver in the stack that communicates </a:t>
            </a:r>
            <a:br>
              <a:rPr lang="en-US" dirty="0"/>
            </a:br>
            <a:r>
              <a:rPr lang="en-US" dirty="0"/>
              <a:t>directly with the device is called the </a:t>
            </a:r>
            <a:r>
              <a:rPr lang="en-US" i="1" dirty="0"/>
              <a:t>function driver</a:t>
            </a:r>
            <a:r>
              <a:rPr lang="en-US" dirty="0"/>
              <a:t>; </a:t>
            </a:r>
            <a:br>
              <a:rPr lang="en-US" dirty="0"/>
            </a:br>
            <a:r>
              <a:rPr lang="en-US" dirty="0"/>
              <a:t>the drivers that perform </a:t>
            </a:r>
            <a:r>
              <a:rPr lang="lv-LV" dirty="0"/>
              <a:t>further</a:t>
            </a:r>
            <a:r>
              <a:rPr lang="en-US" dirty="0"/>
              <a:t> processing </a:t>
            </a:r>
            <a:br>
              <a:rPr lang="en-US" dirty="0"/>
            </a:br>
            <a:r>
              <a:rPr lang="en-US" dirty="0"/>
              <a:t>are called </a:t>
            </a:r>
            <a:r>
              <a:rPr lang="en-US" i="1" dirty="0"/>
              <a:t>filter drivers</a:t>
            </a:r>
            <a:r>
              <a:rPr lang="en-US" dirty="0"/>
              <a:t>.</a:t>
            </a:r>
          </a:p>
          <a:p>
            <a:r>
              <a:rPr lang="en-US" dirty="0"/>
              <a:t>Some filter drivers observe</a:t>
            </a:r>
            <a:r>
              <a:rPr lang="lv-LV" dirty="0"/>
              <a:t>s</a:t>
            </a:r>
            <a:r>
              <a:rPr lang="en-US" dirty="0"/>
              <a:t> and record </a:t>
            </a:r>
            <a:br>
              <a:rPr lang="en-US" dirty="0"/>
            </a:br>
            <a:r>
              <a:rPr lang="en-US" dirty="0"/>
              <a:t>information about I/O requests but do not actively </a:t>
            </a:r>
            <a:br>
              <a:rPr lang="en-US" dirty="0"/>
            </a:br>
            <a:r>
              <a:rPr lang="en-US" dirty="0"/>
              <a:t>participate in them.</a:t>
            </a:r>
          </a:p>
          <a:p>
            <a:endParaRPr lang="en-US" dirty="0"/>
          </a:p>
        </p:txBody>
      </p:sp>
      <p:pic>
        <p:nvPicPr>
          <p:cNvPr id="4" name="Picture 3">
            <a:extLst>
              <a:ext uri="{FF2B5EF4-FFF2-40B4-BE49-F238E27FC236}">
                <a16:creationId xmlns:a16="http://schemas.microsoft.com/office/drawing/2014/main" id="{3D5AB4A1-1BCC-487B-97B8-91341519CB9F}"/>
              </a:ext>
            </a:extLst>
          </p:cNvPr>
          <p:cNvPicPr>
            <a:picLocks noChangeAspect="1"/>
          </p:cNvPicPr>
          <p:nvPr/>
        </p:nvPicPr>
        <p:blipFill>
          <a:blip r:embed="rId3"/>
          <a:stretch>
            <a:fillRect/>
          </a:stretch>
        </p:blipFill>
        <p:spPr>
          <a:xfrm>
            <a:off x="7743820" y="3276878"/>
            <a:ext cx="3443939" cy="3159786"/>
          </a:xfrm>
          <a:prstGeom prst="rect">
            <a:avLst/>
          </a:prstGeom>
        </p:spPr>
      </p:pic>
    </p:spTree>
    <p:extLst>
      <p:ext uri="{BB962C8B-B14F-4D97-AF65-F5344CB8AC3E}">
        <p14:creationId xmlns:p14="http://schemas.microsoft.com/office/powerpoint/2010/main" val="269117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EE47-5540-46C9-B892-AEE58F0BB582}"/>
              </a:ext>
            </a:extLst>
          </p:cNvPr>
          <p:cNvSpPr>
            <a:spLocks noGrp="1"/>
          </p:cNvSpPr>
          <p:nvPr>
            <p:ph type="title"/>
          </p:nvPr>
        </p:nvSpPr>
        <p:spPr/>
        <p:txBody>
          <a:bodyPr>
            <a:normAutofit/>
          </a:bodyPr>
          <a:lstStyle/>
          <a:p>
            <a:r>
              <a:rPr lang="en-US" dirty="0"/>
              <a:t>what happens when you plug in a new USB device?</a:t>
            </a:r>
          </a:p>
        </p:txBody>
      </p:sp>
      <p:sp>
        <p:nvSpPr>
          <p:cNvPr id="3" name="Content Placeholder 2">
            <a:extLst>
              <a:ext uri="{FF2B5EF4-FFF2-40B4-BE49-F238E27FC236}">
                <a16:creationId xmlns:a16="http://schemas.microsoft.com/office/drawing/2014/main" id="{539FA66A-FD56-4769-8962-A37365D15304}"/>
              </a:ext>
            </a:extLst>
          </p:cNvPr>
          <p:cNvSpPr>
            <a:spLocks noGrp="1"/>
          </p:cNvSpPr>
          <p:nvPr>
            <p:ph idx="1"/>
          </p:nvPr>
        </p:nvSpPr>
        <p:spPr/>
        <p:txBody>
          <a:bodyPr>
            <a:normAutofit/>
          </a:bodyPr>
          <a:lstStyle/>
          <a:p>
            <a:r>
              <a:rPr lang="en-US" dirty="0"/>
              <a:t>In Windows case:</a:t>
            </a:r>
          </a:p>
          <a:p>
            <a:pPr fontAlgn="base"/>
            <a:r>
              <a:rPr lang="en-US" dirty="0"/>
              <a:t>When a USB device is plugged into the system, the USB bus driver is notified. The bus driver sends a standard USB request to the device. With this the device reports its name and type. </a:t>
            </a:r>
          </a:p>
          <a:p>
            <a:pPr fontAlgn="base"/>
            <a:r>
              <a:rPr lang="en-US" dirty="0"/>
              <a:t>With this information, Windows creates an device entry in the system. This the Hardware-ID. The system now tries to find either a generic driver which can handle the device (HID/UVC) or a driver which specifically registered itself to support this Hardware-ID.</a:t>
            </a:r>
          </a:p>
          <a:p>
            <a:pPr fontAlgn="base"/>
            <a:r>
              <a:rPr lang="en-US" dirty="0"/>
              <a:t>To register a driver as the handler for a specific device, you have to install the driver into the system, or you must supply Microsoft with one, which they can provide on their servers.</a:t>
            </a:r>
          </a:p>
          <a:p>
            <a:endParaRPr lang="en-US" dirty="0"/>
          </a:p>
        </p:txBody>
      </p:sp>
    </p:spTree>
    <p:extLst>
      <p:ext uri="{BB962C8B-B14F-4D97-AF65-F5344CB8AC3E}">
        <p14:creationId xmlns:p14="http://schemas.microsoft.com/office/powerpoint/2010/main" val="119460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78AB-12E1-4E1C-AAA0-114D7ADEDB27}"/>
              </a:ext>
            </a:extLst>
          </p:cNvPr>
          <p:cNvSpPr>
            <a:spLocks noGrp="1"/>
          </p:cNvSpPr>
          <p:nvPr>
            <p:ph type="title"/>
          </p:nvPr>
        </p:nvSpPr>
        <p:spPr/>
        <p:txBody>
          <a:bodyPr/>
          <a:lstStyle/>
          <a:p>
            <a:r>
              <a:rPr lang="en-US" dirty="0"/>
              <a:t>Device manager</a:t>
            </a:r>
          </a:p>
        </p:txBody>
      </p:sp>
      <p:sp>
        <p:nvSpPr>
          <p:cNvPr id="3" name="Content Placeholder 2">
            <a:extLst>
              <a:ext uri="{FF2B5EF4-FFF2-40B4-BE49-F238E27FC236}">
                <a16:creationId xmlns:a16="http://schemas.microsoft.com/office/drawing/2014/main" id="{FB5D2165-6D61-449F-B08B-22AF37DA8AA3}"/>
              </a:ext>
            </a:extLst>
          </p:cNvPr>
          <p:cNvSpPr>
            <a:spLocks noGrp="1"/>
          </p:cNvSpPr>
          <p:nvPr>
            <p:ph idx="1"/>
          </p:nvPr>
        </p:nvSpPr>
        <p:spPr/>
        <p:txBody>
          <a:bodyPr/>
          <a:lstStyle/>
          <a:p>
            <a:r>
              <a:rPr lang="en-US" dirty="0"/>
              <a:t>Windows has beautiful tool to see, enable\disable</a:t>
            </a:r>
            <a:br>
              <a:rPr lang="en-US" dirty="0"/>
            </a:br>
            <a:r>
              <a:rPr lang="en-US" dirty="0"/>
              <a:t>devices connected to your PC. </a:t>
            </a:r>
            <a:br>
              <a:rPr lang="en-US" dirty="0"/>
            </a:br>
            <a:r>
              <a:rPr lang="en-US" dirty="0"/>
              <a:t>This tool calls Device Manager.</a:t>
            </a:r>
          </a:p>
          <a:p>
            <a:r>
              <a:rPr lang="en-US" dirty="0"/>
              <a:t>Try to go: Control Panel -&gt; Device Manager</a:t>
            </a:r>
          </a:p>
          <a:p>
            <a:r>
              <a:rPr lang="en-US" dirty="0"/>
              <a:t>Devices are sorted by different types </a:t>
            </a:r>
          </a:p>
          <a:p>
            <a:r>
              <a:rPr lang="en-US" dirty="0"/>
              <a:t>There You can also Update drivers or look at </a:t>
            </a:r>
            <a:br>
              <a:rPr lang="en-US" dirty="0"/>
            </a:br>
            <a:r>
              <a:rPr lang="en-US" dirty="0"/>
              <a:t>the properties of certain device, right-clicking them</a:t>
            </a:r>
          </a:p>
          <a:p>
            <a:endParaRPr lang="en-US" dirty="0"/>
          </a:p>
          <a:p>
            <a:endParaRPr lang="en-US" dirty="0"/>
          </a:p>
        </p:txBody>
      </p:sp>
      <p:pic>
        <p:nvPicPr>
          <p:cNvPr id="4" name="Picture 3">
            <a:extLst>
              <a:ext uri="{FF2B5EF4-FFF2-40B4-BE49-F238E27FC236}">
                <a16:creationId xmlns:a16="http://schemas.microsoft.com/office/drawing/2014/main" id="{3FDB0A66-A7B2-467B-B4BE-36C3685D29C8}"/>
              </a:ext>
            </a:extLst>
          </p:cNvPr>
          <p:cNvPicPr>
            <a:picLocks noChangeAspect="1"/>
          </p:cNvPicPr>
          <p:nvPr/>
        </p:nvPicPr>
        <p:blipFill>
          <a:blip r:embed="rId2"/>
          <a:stretch>
            <a:fillRect/>
          </a:stretch>
        </p:blipFill>
        <p:spPr>
          <a:xfrm>
            <a:off x="7886700" y="1447800"/>
            <a:ext cx="4305300" cy="5410200"/>
          </a:xfrm>
          <a:prstGeom prst="rect">
            <a:avLst/>
          </a:prstGeom>
        </p:spPr>
      </p:pic>
    </p:spTree>
    <p:extLst>
      <p:ext uri="{BB962C8B-B14F-4D97-AF65-F5344CB8AC3E}">
        <p14:creationId xmlns:p14="http://schemas.microsoft.com/office/powerpoint/2010/main" val="48307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5EDA-D1F1-4A7A-BD2C-311E0FD3785B}"/>
              </a:ext>
            </a:extLst>
          </p:cNvPr>
          <p:cNvSpPr>
            <a:spLocks noGrp="1"/>
          </p:cNvSpPr>
          <p:nvPr>
            <p:ph type="title"/>
          </p:nvPr>
        </p:nvSpPr>
        <p:spPr/>
        <p:txBody>
          <a:bodyPr/>
          <a:lstStyle/>
          <a:p>
            <a:r>
              <a:rPr lang="en-US" dirty="0"/>
              <a:t>About Command-line</a:t>
            </a:r>
          </a:p>
        </p:txBody>
      </p:sp>
      <p:sp>
        <p:nvSpPr>
          <p:cNvPr id="3" name="Content Placeholder 2">
            <a:extLst>
              <a:ext uri="{FF2B5EF4-FFF2-40B4-BE49-F238E27FC236}">
                <a16:creationId xmlns:a16="http://schemas.microsoft.com/office/drawing/2014/main" id="{2CFC7E4D-ABEA-46E8-9C5A-B21816836585}"/>
              </a:ext>
            </a:extLst>
          </p:cNvPr>
          <p:cNvSpPr>
            <a:spLocks noGrp="1"/>
          </p:cNvSpPr>
          <p:nvPr>
            <p:ph idx="1"/>
          </p:nvPr>
        </p:nvSpPr>
        <p:spPr/>
        <p:txBody>
          <a:bodyPr/>
          <a:lstStyle/>
          <a:p>
            <a:r>
              <a:rPr lang="en-US" dirty="0"/>
              <a:t>To run command line You can:</a:t>
            </a:r>
          </a:p>
          <a:p>
            <a:pPr lvl="1"/>
            <a:r>
              <a:rPr lang="en-US" dirty="0" err="1"/>
              <a:t>Win+S</a:t>
            </a:r>
            <a:r>
              <a:rPr lang="en-US" dirty="0"/>
              <a:t> -&gt; </a:t>
            </a:r>
            <a:r>
              <a:rPr lang="en-US" dirty="0" err="1"/>
              <a:t>cmd</a:t>
            </a:r>
            <a:r>
              <a:rPr lang="en-US" dirty="0"/>
              <a:t> </a:t>
            </a:r>
          </a:p>
          <a:p>
            <a:pPr lvl="1"/>
            <a:r>
              <a:rPr lang="en-US" dirty="0" err="1"/>
              <a:t>Win+R</a:t>
            </a:r>
            <a:r>
              <a:rPr lang="en-US" dirty="0"/>
              <a:t>-&gt; </a:t>
            </a:r>
            <a:r>
              <a:rPr lang="en-US" dirty="0" err="1"/>
              <a:t>cmd</a:t>
            </a:r>
            <a:endParaRPr lang="en-US" dirty="0"/>
          </a:p>
          <a:p>
            <a:pPr marL="228600" lvl="1" indent="0">
              <a:buNone/>
            </a:pPr>
            <a:endParaRPr lang="en-US" dirty="0"/>
          </a:p>
          <a:p>
            <a:pPr marL="228600" lvl="1" indent="0">
              <a:buNone/>
            </a:pPr>
            <a:r>
              <a:rPr lang="en-US" dirty="0"/>
              <a:t>Basic syntax:</a:t>
            </a:r>
          </a:p>
          <a:p>
            <a:pPr marL="228600" lvl="1" indent="0">
              <a:buNone/>
            </a:pPr>
            <a:r>
              <a:rPr lang="en-US" dirty="0"/>
              <a:t>Current Directory    Command    Parameters</a:t>
            </a:r>
          </a:p>
        </p:txBody>
      </p:sp>
      <p:pic>
        <p:nvPicPr>
          <p:cNvPr id="5" name="Picture 4">
            <a:extLst>
              <a:ext uri="{FF2B5EF4-FFF2-40B4-BE49-F238E27FC236}">
                <a16:creationId xmlns:a16="http://schemas.microsoft.com/office/drawing/2014/main" id="{29AA29DB-939B-43CB-A703-4481A6BA3DE2}"/>
              </a:ext>
            </a:extLst>
          </p:cNvPr>
          <p:cNvPicPr>
            <a:picLocks noChangeAspect="1"/>
          </p:cNvPicPr>
          <p:nvPr/>
        </p:nvPicPr>
        <p:blipFill>
          <a:blip r:embed="rId2"/>
          <a:stretch>
            <a:fillRect/>
          </a:stretch>
        </p:blipFill>
        <p:spPr>
          <a:xfrm>
            <a:off x="1202919" y="5131293"/>
            <a:ext cx="7349994" cy="1086627"/>
          </a:xfrm>
          <a:prstGeom prst="rect">
            <a:avLst/>
          </a:prstGeom>
        </p:spPr>
      </p:pic>
      <p:cxnSp>
        <p:nvCxnSpPr>
          <p:cNvPr id="7" name="Straight Arrow Connector 6">
            <a:extLst>
              <a:ext uri="{FF2B5EF4-FFF2-40B4-BE49-F238E27FC236}">
                <a16:creationId xmlns:a16="http://schemas.microsoft.com/office/drawing/2014/main" id="{7CD37787-F28D-4155-92A3-5FBE6B46F175}"/>
              </a:ext>
            </a:extLst>
          </p:cNvPr>
          <p:cNvCxnSpPr/>
          <p:nvPr/>
        </p:nvCxnSpPr>
        <p:spPr>
          <a:xfrm>
            <a:off x="2148396" y="3799643"/>
            <a:ext cx="870012" cy="157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BF6A549-0B7C-4905-8DCE-D7E3E6EBD20F}"/>
              </a:ext>
            </a:extLst>
          </p:cNvPr>
          <p:cNvCxnSpPr/>
          <p:nvPr/>
        </p:nvCxnSpPr>
        <p:spPr>
          <a:xfrm>
            <a:off x="4442910" y="3679795"/>
            <a:ext cx="870012" cy="157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E068823-42AB-45F5-A683-AC4B66AA08F7}"/>
              </a:ext>
            </a:extLst>
          </p:cNvPr>
          <p:cNvCxnSpPr/>
          <p:nvPr/>
        </p:nvCxnSpPr>
        <p:spPr>
          <a:xfrm>
            <a:off x="5867412" y="3781887"/>
            <a:ext cx="870012" cy="157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E29D10F-EA5B-48E6-B751-B152D7C94939}"/>
              </a:ext>
            </a:extLst>
          </p:cNvPr>
          <p:cNvCxnSpPr>
            <a:stCxn id="5" idx="1"/>
          </p:cNvCxnSpPr>
          <p:nvPr/>
        </p:nvCxnSpPr>
        <p:spPr>
          <a:xfrm flipV="1">
            <a:off x="1202919" y="5674606"/>
            <a:ext cx="367499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3E25918-73D1-402F-8ED6-FDE91A64AC31}"/>
              </a:ext>
            </a:extLst>
          </p:cNvPr>
          <p:cNvCxnSpPr/>
          <p:nvPr/>
        </p:nvCxnSpPr>
        <p:spPr>
          <a:xfrm>
            <a:off x="4971495" y="5566299"/>
            <a:ext cx="10209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FE6F3A5-CAFA-4B74-B26B-DB6968B0B2EA}"/>
              </a:ext>
            </a:extLst>
          </p:cNvPr>
          <p:cNvCxnSpPr/>
          <p:nvPr/>
        </p:nvCxnSpPr>
        <p:spPr>
          <a:xfrm>
            <a:off x="6178858" y="5575177"/>
            <a:ext cx="18465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55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6CA6-381E-4672-9E62-C47E25B56C6D}"/>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3E075DB4-DEA4-4688-A52F-68469A0015EF}"/>
              </a:ext>
            </a:extLst>
          </p:cNvPr>
          <p:cNvSpPr>
            <a:spLocks noGrp="1"/>
          </p:cNvSpPr>
          <p:nvPr>
            <p:ph idx="1"/>
          </p:nvPr>
        </p:nvSpPr>
        <p:spPr/>
        <p:txBody>
          <a:bodyPr/>
          <a:lstStyle/>
          <a:p>
            <a:r>
              <a:rPr lang="en-US" dirty="0"/>
              <a:t>In every OS there are many tasks running on background.</a:t>
            </a:r>
          </a:p>
          <a:p>
            <a:r>
              <a:rPr lang="en-US" dirty="0"/>
              <a:t>To look at them, check memory usage or just </a:t>
            </a:r>
            <a:br>
              <a:rPr lang="en-US" dirty="0"/>
            </a:br>
            <a:r>
              <a:rPr lang="en-US" dirty="0"/>
              <a:t>kill You can use Task Manager:</a:t>
            </a:r>
          </a:p>
          <a:p>
            <a:r>
              <a:rPr lang="en-US" dirty="0"/>
              <a:t>CTRL+ALT+DEL -&gt; Task Manager</a:t>
            </a:r>
          </a:p>
          <a:p>
            <a:r>
              <a:rPr lang="en-US" dirty="0"/>
              <a:t>User Interface of Task Manager is just native –</a:t>
            </a:r>
            <a:br>
              <a:rPr lang="en-US" dirty="0"/>
            </a:br>
            <a:r>
              <a:rPr lang="en-US" dirty="0"/>
              <a:t>no need of explanation.</a:t>
            </a:r>
          </a:p>
          <a:p>
            <a:r>
              <a:rPr lang="en-US" dirty="0"/>
              <a:t>Also You can move to Performance tab to see </a:t>
            </a:r>
            <a:br>
              <a:rPr lang="en-US" dirty="0"/>
            </a:br>
            <a:r>
              <a:rPr lang="en-US" dirty="0"/>
              <a:t>how’s going PC.</a:t>
            </a:r>
          </a:p>
        </p:txBody>
      </p:sp>
      <p:pic>
        <p:nvPicPr>
          <p:cNvPr id="4" name="Picture 3">
            <a:extLst>
              <a:ext uri="{FF2B5EF4-FFF2-40B4-BE49-F238E27FC236}">
                <a16:creationId xmlns:a16="http://schemas.microsoft.com/office/drawing/2014/main" id="{342FB214-8807-45EA-89C4-2C9F2605A4BF}"/>
              </a:ext>
            </a:extLst>
          </p:cNvPr>
          <p:cNvPicPr>
            <a:picLocks noChangeAspect="1"/>
          </p:cNvPicPr>
          <p:nvPr/>
        </p:nvPicPr>
        <p:blipFill>
          <a:blip r:embed="rId2"/>
          <a:stretch>
            <a:fillRect/>
          </a:stretch>
        </p:blipFill>
        <p:spPr>
          <a:xfrm>
            <a:off x="7634796" y="2592097"/>
            <a:ext cx="4798242" cy="4265903"/>
          </a:xfrm>
          <a:prstGeom prst="rect">
            <a:avLst/>
          </a:prstGeom>
        </p:spPr>
      </p:pic>
    </p:spTree>
    <p:extLst>
      <p:ext uri="{BB962C8B-B14F-4D97-AF65-F5344CB8AC3E}">
        <p14:creationId xmlns:p14="http://schemas.microsoft.com/office/powerpoint/2010/main" val="136278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635B-616B-4BEA-92F0-26D649F30930}"/>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155766C1-0DBC-4B0C-A68D-6D22D33480B8}"/>
              </a:ext>
            </a:extLst>
          </p:cNvPr>
          <p:cNvSpPr>
            <a:spLocks noGrp="1"/>
          </p:cNvSpPr>
          <p:nvPr>
            <p:ph idx="1"/>
          </p:nvPr>
        </p:nvSpPr>
        <p:spPr/>
        <p:txBody>
          <a:bodyPr>
            <a:normAutofit/>
          </a:bodyPr>
          <a:lstStyle/>
          <a:p>
            <a:r>
              <a:rPr lang="en-US" dirty="0"/>
              <a:t>Task manager is not the only way to deal with tasks. You can do it via Command Line. </a:t>
            </a:r>
            <a:r>
              <a:rPr lang="en-US" dirty="0" err="1"/>
              <a:t>Win+R</a:t>
            </a:r>
            <a:r>
              <a:rPr lang="en-US" dirty="0"/>
              <a:t> -&gt; </a:t>
            </a:r>
            <a:r>
              <a:rPr lang="en-US" dirty="0" err="1"/>
              <a:t>cmd</a:t>
            </a:r>
            <a:endParaRPr lang="en-US" dirty="0"/>
          </a:p>
          <a:p>
            <a:r>
              <a:rPr lang="en-US" dirty="0"/>
              <a:t>To display processes use </a:t>
            </a:r>
            <a:br>
              <a:rPr lang="en-US" dirty="0"/>
            </a:br>
            <a:r>
              <a:rPr lang="en-US" i="1" dirty="0" err="1">
                <a:solidFill>
                  <a:schemeClr val="bg1"/>
                </a:solidFill>
              </a:rPr>
              <a:t>tasklist</a:t>
            </a:r>
            <a:r>
              <a:rPr lang="en-US" dirty="0"/>
              <a:t> command:</a:t>
            </a:r>
          </a:p>
          <a:p>
            <a:endParaRPr lang="en-US" dirty="0"/>
          </a:p>
          <a:p>
            <a:r>
              <a:rPr lang="en-US" dirty="0"/>
              <a:t>To kill the task find it’s PID</a:t>
            </a:r>
            <a:br>
              <a:rPr lang="en-US" dirty="0"/>
            </a:br>
            <a:r>
              <a:rPr lang="en-US" dirty="0"/>
              <a:t>And perform command:</a:t>
            </a:r>
            <a:br>
              <a:rPr lang="en-US" dirty="0"/>
            </a:br>
            <a:r>
              <a:rPr lang="en-US" altLang="en-US" sz="2400" dirty="0" err="1">
                <a:solidFill>
                  <a:srgbClr val="333333"/>
                </a:solidFill>
                <a:latin typeface="Menlo"/>
              </a:rPr>
              <a:t>Taskkill</a:t>
            </a:r>
            <a:r>
              <a:rPr lang="en-US" altLang="en-US" sz="2400" dirty="0">
                <a:solidFill>
                  <a:srgbClr val="333333"/>
                </a:solidFill>
                <a:latin typeface="Menlo"/>
              </a:rPr>
              <a:t> /PID 26356 /F (If command’s PID = 26356)</a:t>
            </a:r>
            <a:endParaRPr lang="en-US" altLang="en-US" sz="3600" dirty="0">
              <a:latin typeface="Arial" panose="020B0604020202020204" pitchFamily="34" charset="0"/>
            </a:endParaRPr>
          </a:p>
          <a:p>
            <a:br>
              <a:rPr lang="en-US" dirty="0"/>
            </a:br>
            <a:endParaRPr lang="en-US" dirty="0"/>
          </a:p>
        </p:txBody>
      </p:sp>
      <p:pic>
        <p:nvPicPr>
          <p:cNvPr id="4" name="Picture 3">
            <a:extLst>
              <a:ext uri="{FF2B5EF4-FFF2-40B4-BE49-F238E27FC236}">
                <a16:creationId xmlns:a16="http://schemas.microsoft.com/office/drawing/2014/main" id="{C25B21C7-FB85-4B22-90D7-808267499782}"/>
              </a:ext>
            </a:extLst>
          </p:cNvPr>
          <p:cNvPicPr>
            <a:picLocks noChangeAspect="1"/>
          </p:cNvPicPr>
          <p:nvPr/>
        </p:nvPicPr>
        <p:blipFill>
          <a:blip r:embed="rId3"/>
          <a:stretch>
            <a:fillRect/>
          </a:stretch>
        </p:blipFill>
        <p:spPr>
          <a:xfrm>
            <a:off x="5052924" y="2494256"/>
            <a:ext cx="5934075" cy="1905000"/>
          </a:xfrm>
          <a:prstGeom prst="rect">
            <a:avLst/>
          </a:prstGeom>
        </p:spPr>
      </p:pic>
      <p:cxnSp>
        <p:nvCxnSpPr>
          <p:cNvPr id="6" name="Straight Arrow Connector 5">
            <a:extLst>
              <a:ext uri="{FF2B5EF4-FFF2-40B4-BE49-F238E27FC236}">
                <a16:creationId xmlns:a16="http://schemas.microsoft.com/office/drawing/2014/main" id="{404659A6-8191-454A-B37E-925DAF1EB9DC}"/>
              </a:ext>
            </a:extLst>
          </p:cNvPr>
          <p:cNvCxnSpPr/>
          <p:nvPr/>
        </p:nvCxnSpPr>
        <p:spPr>
          <a:xfrm flipV="1">
            <a:off x="4412202" y="2991775"/>
            <a:ext cx="3018408" cy="1287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508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E349-70AC-4902-9E9F-BFF5C3859A6F}"/>
              </a:ext>
            </a:extLst>
          </p:cNvPr>
          <p:cNvSpPr>
            <a:spLocks noGrp="1"/>
          </p:cNvSpPr>
          <p:nvPr>
            <p:ph type="title"/>
          </p:nvPr>
        </p:nvSpPr>
        <p:spPr/>
        <p:txBody>
          <a:bodyPr/>
          <a:lstStyle/>
          <a:p>
            <a:r>
              <a:rPr lang="en-US" dirty="0"/>
              <a:t>Working with directories via </a:t>
            </a:r>
            <a:r>
              <a:rPr lang="en-US" dirty="0" err="1"/>
              <a:t>cmd</a:t>
            </a:r>
            <a:endParaRPr lang="en-US" dirty="0"/>
          </a:p>
        </p:txBody>
      </p:sp>
      <p:sp>
        <p:nvSpPr>
          <p:cNvPr id="3" name="Content Placeholder 2">
            <a:extLst>
              <a:ext uri="{FF2B5EF4-FFF2-40B4-BE49-F238E27FC236}">
                <a16:creationId xmlns:a16="http://schemas.microsoft.com/office/drawing/2014/main" id="{CFEFBBA5-4C4B-4399-8954-558C6861D60A}"/>
              </a:ext>
            </a:extLst>
          </p:cNvPr>
          <p:cNvSpPr>
            <a:spLocks noGrp="1"/>
          </p:cNvSpPr>
          <p:nvPr>
            <p:ph idx="1"/>
          </p:nvPr>
        </p:nvSpPr>
        <p:spPr/>
        <p:txBody>
          <a:bodyPr/>
          <a:lstStyle/>
          <a:p>
            <a:r>
              <a:rPr lang="en-US" dirty="0"/>
              <a:t>You can navigate through folders not only via UI, but also, with Command Line.</a:t>
            </a:r>
          </a:p>
          <a:p>
            <a:r>
              <a:rPr lang="en-US" dirty="0"/>
              <a:t>Open </a:t>
            </a:r>
            <a:r>
              <a:rPr lang="en-US" dirty="0" err="1"/>
              <a:t>cmd</a:t>
            </a:r>
            <a:r>
              <a:rPr lang="en-US" dirty="0"/>
              <a:t> and try it out!</a:t>
            </a:r>
          </a:p>
          <a:p>
            <a:endParaRPr lang="en-US" dirty="0"/>
          </a:p>
          <a:p>
            <a:r>
              <a:rPr lang="en-US" dirty="0"/>
              <a:t>To check where you are use </a:t>
            </a:r>
            <a:r>
              <a:rPr lang="en-US" dirty="0" err="1">
                <a:solidFill>
                  <a:schemeClr val="bg1"/>
                </a:solidFill>
              </a:rPr>
              <a:t>pwd</a:t>
            </a:r>
            <a:endParaRPr lang="en-US" dirty="0">
              <a:solidFill>
                <a:schemeClr val="bg1"/>
              </a:solidFill>
            </a:endParaRPr>
          </a:p>
          <a:p>
            <a:r>
              <a:rPr lang="en-US" dirty="0"/>
              <a:t>To check what is inside current </a:t>
            </a:r>
            <a:br>
              <a:rPr lang="en-US" dirty="0"/>
            </a:br>
            <a:r>
              <a:rPr lang="en-US" dirty="0"/>
              <a:t>directory use </a:t>
            </a:r>
            <a:r>
              <a:rPr lang="en-US" dirty="0" err="1">
                <a:solidFill>
                  <a:schemeClr val="bg1"/>
                </a:solidFill>
              </a:rPr>
              <a:t>dir</a:t>
            </a:r>
            <a:endParaRPr lang="en-US" dirty="0">
              <a:solidFill>
                <a:schemeClr val="bg1"/>
              </a:solidFill>
            </a:endParaRPr>
          </a:p>
          <a:p>
            <a:pPr marL="0" indent="0">
              <a:buNone/>
            </a:pPr>
            <a:endParaRPr lang="en-US" dirty="0"/>
          </a:p>
        </p:txBody>
      </p:sp>
      <p:pic>
        <p:nvPicPr>
          <p:cNvPr id="4" name="Picture 3">
            <a:extLst>
              <a:ext uri="{FF2B5EF4-FFF2-40B4-BE49-F238E27FC236}">
                <a16:creationId xmlns:a16="http://schemas.microsoft.com/office/drawing/2014/main" id="{732BC8FA-493B-4116-9668-804C856A399D}"/>
              </a:ext>
            </a:extLst>
          </p:cNvPr>
          <p:cNvPicPr>
            <a:picLocks noChangeAspect="1"/>
          </p:cNvPicPr>
          <p:nvPr/>
        </p:nvPicPr>
        <p:blipFill>
          <a:blip r:embed="rId3"/>
          <a:stretch>
            <a:fillRect/>
          </a:stretch>
        </p:blipFill>
        <p:spPr>
          <a:xfrm>
            <a:off x="5544567" y="3712514"/>
            <a:ext cx="6038850" cy="2724150"/>
          </a:xfrm>
          <a:prstGeom prst="rect">
            <a:avLst/>
          </a:prstGeom>
        </p:spPr>
      </p:pic>
      <p:cxnSp>
        <p:nvCxnSpPr>
          <p:cNvPr id="6" name="Straight Arrow Connector 5">
            <a:extLst>
              <a:ext uri="{FF2B5EF4-FFF2-40B4-BE49-F238E27FC236}">
                <a16:creationId xmlns:a16="http://schemas.microsoft.com/office/drawing/2014/main" id="{C8517D13-3C66-4378-B3AC-48F9750DA773}"/>
              </a:ext>
            </a:extLst>
          </p:cNvPr>
          <p:cNvCxnSpPr>
            <a:cxnSpLocks/>
          </p:cNvCxnSpPr>
          <p:nvPr/>
        </p:nvCxnSpPr>
        <p:spPr>
          <a:xfrm>
            <a:off x="5193437" y="3586579"/>
            <a:ext cx="2956264" cy="2308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EB2F6BBB-E470-4F9A-BE70-5C9AE8E35840}"/>
              </a:ext>
            </a:extLst>
          </p:cNvPr>
          <p:cNvCxnSpPr>
            <a:cxnSpLocks/>
          </p:cNvCxnSpPr>
          <p:nvPr/>
        </p:nvCxnSpPr>
        <p:spPr>
          <a:xfrm flipV="1">
            <a:off x="3366116" y="4429957"/>
            <a:ext cx="4721441" cy="636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06379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A48D-6FF7-4C4E-9078-4DDDDD703B93}"/>
              </a:ext>
            </a:extLst>
          </p:cNvPr>
          <p:cNvSpPr>
            <a:spLocks noGrp="1"/>
          </p:cNvSpPr>
          <p:nvPr>
            <p:ph type="title"/>
          </p:nvPr>
        </p:nvSpPr>
        <p:spPr/>
        <p:txBody>
          <a:bodyPr/>
          <a:lstStyle/>
          <a:p>
            <a:r>
              <a:rPr lang="en-US" dirty="0"/>
              <a:t>Working with directories via </a:t>
            </a:r>
            <a:r>
              <a:rPr lang="en-US" dirty="0" err="1"/>
              <a:t>cmd</a:t>
            </a:r>
            <a:endParaRPr lang="en-US" dirty="0"/>
          </a:p>
        </p:txBody>
      </p:sp>
      <p:sp>
        <p:nvSpPr>
          <p:cNvPr id="3" name="Content Placeholder 2">
            <a:extLst>
              <a:ext uri="{FF2B5EF4-FFF2-40B4-BE49-F238E27FC236}">
                <a16:creationId xmlns:a16="http://schemas.microsoft.com/office/drawing/2014/main" id="{53C42DAF-EC6D-4441-A219-D4228E47FEDD}"/>
              </a:ext>
            </a:extLst>
          </p:cNvPr>
          <p:cNvSpPr>
            <a:spLocks noGrp="1"/>
          </p:cNvSpPr>
          <p:nvPr>
            <p:ph idx="1"/>
          </p:nvPr>
        </p:nvSpPr>
        <p:spPr/>
        <p:txBody>
          <a:bodyPr/>
          <a:lstStyle/>
          <a:p>
            <a:r>
              <a:rPr lang="en-US" dirty="0"/>
              <a:t>To move to the folder use </a:t>
            </a:r>
            <a:r>
              <a:rPr lang="en-US" dirty="0">
                <a:solidFill>
                  <a:schemeClr val="bg1"/>
                </a:solidFill>
              </a:rPr>
              <a:t>cd &lt;</a:t>
            </a:r>
            <a:r>
              <a:rPr lang="en-US" dirty="0" err="1">
                <a:solidFill>
                  <a:schemeClr val="bg1"/>
                </a:solidFill>
              </a:rPr>
              <a:t>foldername</a:t>
            </a:r>
            <a:r>
              <a:rPr lang="en-US" dirty="0">
                <a:solidFill>
                  <a:schemeClr val="bg1"/>
                </a:solidFill>
              </a:rPr>
              <a:t>&gt;</a:t>
            </a:r>
          </a:p>
          <a:p>
            <a:r>
              <a:rPr lang="en-US" dirty="0"/>
              <a:t>To move backwards or folder-down use </a:t>
            </a:r>
            <a:r>
              <a:rPr lang="en-US" dirty="0">
                <a:solidFill>
                  <a:schemeClr val="bg1"/>
                </a:solidFill>
              </a:rPr>
              <a:t>cd ..</a:t>
            </a: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t>You can use “complex paths” to navigate, dividing them with \ :</a:t>
            </a:r>
          </a:p>
        </p:txBody>
      </p:sp>
      <p:pic>
        <p:nvPicPr>
          <p:cNvPr id="4" name="Picture 3">
            <a:extLst>
              <a:ext uri="{FF2B5EF4-FFF2-40B4-BE49-F238E27FC236}">
                <a16:creationId xmlns:a16="http://schemas.microsoft.com/office/drawing/2014/main" id="{E3DB3D36-5CAB-45A4-95D7-3F8735EF899C}"/>
              </a:ext>
            </a:extLst>
          </p:cNvPr>
          <p:cNvPicPr>
            <a:picLocks noChangeAspect="1"/>
          </p:cNvPicPr>
          <p:nvPr/>
        </p:nvPicPr>
        <p:blipFill>
          <a:blip r:embed="rId2"/>
          <a:stretch>
            <a:fillRect/>
          </a:stretch>
        </p:blipFill>
        <p:spPr>
          <a:xfrm>
            <a:off x="1325269" y="3041527"/>
            <a:ext cx="5848350" cy="952500"/>
          </a:xfrm>
          <a:prstGeom prst="rect">
            <a:avLst/>
          </a:prstGeom>
        </p:spPr>
      </p:pic>
      <p:pic>
        <p:nvPicPr>
          <p:cNvPr id="5" name="Picture 4">
            <a:extLst>
              <a:ext uri="{FF2B5EF4-FFF2-40B4-BE49-F238E27FC236}">
                <a16:creationId xmlns:a16="http://schemas.microsoft.com/office/drawing/2014/main" id="{93BDE654-D758-44D2-B36D-9CF33C9123B4}"/>
              </a:ext>
            </a:extLst>
          </p:cNvPr>
          <p:cNvPicPr>
            <a:picLocks noChangeAspect="1"/>
          </p:cNvPicPr>
          <p:nvPr/>
        </p:nvPicPr>
        <p:blipFill>
          <a:blip r:embed="rId3"/>
          <a:stretch>
            <a:fillRect/>
          </a:stretch>
        </p:blipFill>
        <p:spPr>
          <a:xfrm>
            <a:off x="1325269" y="5023873"/>
            <a:ext cx="5745492" cy="764367"/>
          </a:xfrm>
          <a:prstGeom prst="rect">
            <a:avLst/>
          </a:prstGeom>
        </p:spPr>
      </p:pic>
    </p:spTree>
    <p:extLst>
      <p:ext uri="{BB962C8B-B14F-4D97-AF65-F5344CB8AC3E}">
        <p14:creationId xmlns:p14="http://schemas.microsoft.com/office/powerpoint/2010/main" val="293543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9552-F492-4F33-8E0C-03AA58AC07B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D9C0848-793B-4DDB-9F12-1059CF1B8514}"/>
              </a:ext>
            </a:extLst>
          </p:cNvPr>
          <p:cNvSpPr>
            <a:spLocks noGrp="1"/>
          </p:cNvSpPr>
          <p:nvPr>
            <p:ph idx="1"/>
          </p:nvPr>
        </p:nvSpPr>
        <p:spPr/>
        <p:txBody>
          <a:bodyPr>
            <a:normAutofit lnSpcReduction="10000"/>
          </a:bodyPr>
          <a:lstStyle/>
          <a:p>
            <a:r>
              <a:rPr lang="en-US" dirty="0"/>
              <a:t>OS</a:t>
            </a:r>
          </a:p>
          <a:p>
            <a:r>
              <a:rPr lang="en-US" dirty="0"/>
              <a:t>Kernels</a:t>
            </a:r>
          </a:p>
          <a:p>
            <a:r>
              <a:rPr lang="en-US" dirty="0"/>
              <a:t>x86, x64 OS</a:t>
            </a:r>
          </a:p>
          <a:p>
            <a:r>
              <a:rPr lang="en-US" dirty="0"/>
              <a:t>Drivers</a:t>
            </a:r>
          </a:p>
          <a:p>
            <a:r>
              <a:rPr lang="en-US" dirty="0"/>
              <a:t>Command Line</a:t>
            </a:r>
          </a:p>
          <a:p>
            <a:r>
              <a:rPr lang="en-US" dirty="0"/>
              <a:t>Tasks (processes)</a:t>
            </a:r>
          </a:p>
          <a:p>
            <a:r>
              <a:rPr lang="en-US" dirty="0"/>
              <a:t>Batch commands</a:t>
            </a:r>
          </a:p>
          <a:p>
            <a:r>
              <a:rPr lang="en-US" dirty="0"/>
              <a:t>Batch files</a:t>
            </a:r>
          </a:p>
          <a:p>
            <a:r>
              <a:rPr lang="en-US" dirty="0"/>
              <a:t>Linux</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38808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6381-D17A-4482-9655-FD0E1425F568}"/>
              </a:ext>
            </a:extLst>
          </p:cNvPr>
          <p:cNvSpPr>
            <a:spLocks noGrp="1"/>
          </p:cNvSpPr>
          <p:nvPr>
            <p:ph type="title"/>
          </p:nvPr>
        </p:nvSpPr>
        <p:spPr/>
        <p:txBody>
          <a:bodyPr/>
          <a:lstStyle/>
          <a:p>
            <a:r>
              <a:rPr lang="en-US" dirty="0"/>
              <a:t>Some basic Batch commands</a:t>
            </a:r>
          </a:p>
        </p:txBody>
      </p:sp>
      <p:sp>
        <p:nvSpPr>
          <p:cNvPr id="3" name="Content Placeholder 2">
            <a:extLst>
              <a:ext uri="{FF2B5EF4-FFF2-40B4-BE49-F238E27FC236}">
                <a16:creationId xmlns:a16="http://schemas.microsoft.com/office/drawing/2014/main" id="{654E0DF1-0834-406B-A94B-D55EAB42EAAB}"/>
              </a:ext>
            </a:extLst>
          </p:cNvPr>
          <p:cNvSpPr>
            <a:spLocks noGrp="1"/>
          </p:cNvSpPr>
          <p:nvPr>
            <p:ph idx="1"/>
          </p:nvPr>
        </p:nvSpPr>
        <p:spPr/>
        <p:txBody>
          <a:bodyPr/>
          <a:lstStyle/>
          <a:p>
            <a:r>
              <a:rPr lang="en-US" dirty="0"/>
              <a:t>https://www.tutorialspoint.com/batch_script/batch_script_commands.htm</a:t>
            </a:r>
          </a:p>
        </p:txBody>
      </p:sp>
      <p:pic>
        <p:nvPicPr>
          <p:cNvPr id="4" name="Picture 3">
            <a:extLst>
              <a:ext uri="{FF2B5EF4-FFF2-40B4-BE49-F238E27FC236}">
                <a16:creationId xmlns:a16="http://schemas.microsoft.com/office/drawing/2014/main" id="{99C5A102-1401-49BA-B2BA-02EC43509738}"/>
              </a:ext>
            </a:extLst>
          </p:cNvPr>
          <p:cNvPicPr>
            <a:picLocks noChangeAspect="1"/>
          </p:cNvPicPr>
          <p:nvPr/>
        </p:nvPicPr>
        <p:blipFill>
          <a:blip r:embed="rId2"/>
          <a:stretch>
            <a:fillRect/>
          </a:stretch>
        </p:blipFill>
        <p:spPr>
          <a:xfrm>
            <a:off x="2021241" y="2907436"/>
            <a:ext cx="7216697" cy="2632230"/>
          </a:xfrm>
          <a:prstGeom prst="rect">
            <a:avLst/>
          </a:prstGeom>
        </p:spPr>
      </p:pic>
    </p:spTree>
    <p:extLst>
      <p:ext uri="{BB962C8B-B14F-4D97-AF65-F5344CB8AC3E}">
        <p14:creationId xmlns:p14="http://schemas.microsoft.com/office/powerpoint/2010/main" val="2223996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D32D6-7A82-4CC0-8BE9-5637E554977B}"/>
              </a:ext>
            </a:extLst>
          </p:cNvPr>
          <p:cNvSpPr>
            <a:spLocks noGrp="1"/>
          </p:cNvSpPr>
          <p:nvPr>
            <p:ph type="title"/>
          </p:nvPr>
        </p:nvSpPr>
        <p:spPr/>
        <p:txBody>
          <a:bodyPr/>
          <a:lstStyle/>
          <a:p>
            <a:r>
              <a:rPr lang="en-US" dirty="0"/>
              <a:t>Scripting (Batch files)</a:t>
            </a:r>
          </a:p>
        </p:txBody>
      </p:sp>
      <p:sp>
        <p:nvSpPr>
          <p:cNvPr id="3" name="Content Placeholder 2">
            <a:extLst>
              <a:ext uri="{FF2B5EF4-FFF2-40B4-BE49-F238E27FC236}">
                <a16:creationId xmlns:a16="http://schemas.microsoft.com/office/drawing/2014/main" id="{6735E035-729A-4BD2-A978-31F1EA81E88F}"/>
              </a:ext>
            </a:extLst>
          </p:cNvPr>
          <p:cNvSpPr>
            <a:spLocks noGrp="1"/>
          </p:cNvSpPr>
          <p:nvPr>
            <p:ph idx="1"/>
          </p:nvPr>
        </p:nvSpPr>
        <p:spPr/>
        <p:txBody>
          <a:bodyPr/>
          <a:lstStyle/>
          <a:p>
            <a:r>
              <a:rPr lang="en-US" dirty="0"/>
              <a:t>Batch Script is incorporated to automate command sequences which are repetitive in nature. Scripting is a way by which one can alleviate this necessity by automating these command sequences in order to make one’s life at the shell easier and more productive. In most organizations, Batch Script is incorporated in some way or the other to automate stuff.</a:t>
            </a:r>
          </a:p>
          <a:p>
            <a:r>
              <a:rPr lang="en-US" dirty="0"/>
              <a:t>Typically, to create a batch file, notepad is used. This is the simplest tool for creation of batch files. Next is the execution environment for the batch scripts. On Windows systems, this is done via the command prompt or cmd.exe. All batch files are run in this environment.</a:t>
            </a:r>
          </a:p>
        </p:txBody>
      </p:sp>
    </p:spTree>
    <p:extLst>
      <p:ext uri="{BB962C8B-B14F-4D97-AF65-F5344CB8AC3E}">
        <p14:creationId xmlns:p14="http://schemas.microsoft.com/office/powerpoint/2010/main" val="428467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C976-624B-43E5-8A83-4F73E52DBFDE}"/>
              </a:ext>
            </a:extLst>
          </p:cNvPr>
          <p:cNvSpPr>
            <a:spLocks noGrp="1"/>
          </p:cNvSpPr>
          <p:nvPr>
            <p:ph type="title"/>
          </p:nvPr>
        </p:nvSpPr>
        <p:spPr/>
        <p:txBody>
          <a:bodyPr/>
          <a:lstStyle/>
          <a:p>
            <a:r>
              <a:rPr lang="en-US" dirty="0"/>
              <a:t>Scripting (Batch files)</a:t>
            </a:r>
          </a:p>
        </p:txBody>
      </p:sp>
      <p:sp>
        <p:nvSpPr>
          <p:cNvPr id="3" name="Content Placeholder 2">
            <a:extLst>
              <a:ext uri="{FF2B5EF4-FFF2-40B4-BE49-F238E27FC236}">
                <a16:creationId xmlns:a16="http://schemas.microsoft.com/office/drawing/2014/main" id="{507256B7-6F43-4E6C-B1AB-F91E88D9FE3E}"/>
              </a:ext>
            </a:extLst>
          </p:cNvPr>
          <p:cNvSpPr>
            <a:spLocks noGrp="1"/>
          </p:cNvSpPr>
          <p:nvPr>
            <p:ph idx="1"/>
          </p:nvPr>
        </p:nvSpPr>
        <p:spPr/>
        <p:txBody>
          <a:bodyPr/>
          <a:lstStyle/>
          <a:p>
            <a:r>
              <a:rPr lang="en-US" dirty="0"/>
              <a:t>Simple batch file:</a:t>
            </a:r>
          </a:p>
          <a:p>
            <a:pPr marL="685800" lvl="1" indent="-457200">
              <a:buAutoNum type="arabicParenR"/>
            </a:pPr>
            <a:r>
              <a:rPr lang="en-US" dirty="0"/>
              <a:t>Greets Us </a:t>
            </a:r>
          </a:p>
          <a:p>
            <a:pPr marL="685800" lvl="1" indent="-457200">
              <a:buAutoNum type="arabicParenR"/>
            </a:pPr>
            <a:r>
              <a:rPr lang="en-US" dirty="0"/>
              <a:t>Creates new folder</a:t>
            </a:r>
          </a:p>
          <a:p>
            <a:pPr marL="685800" lvl="1" indent="-457200">
              <a:buAutoNum type="arabicParenR"/>
            </a:pPr>
            <a:r>
              <a:rPr lang="en-US" dirty="0"/>
              <a:t>Creates file inside new folder with Greeting text</a:t>
            </a:r>
          </a:p>
          <a:p>
            <a:pPr marL="685800" lvl="1" indent="-457200">
              <a:buAutoNum type="arabicParenR"/>
            </a:pPr>
            <a:r>
              <a:rPr lang="en-US" dirty="0"/>
              <a:t>Displays what’s inside the file</a:t>
            </a:r>
          </a:p>
        </p:txBody>
      </p:sp>
    </p:spTree>
    <p:extLst>
      <p:ext uri="{BB962C8B-B14F-4D97-AF65-F5344CB8AC3E}">
        <p14:creationId xmlns:p14="http://schemas.microsoft.com/office/powerpoint/2010/main" val="1804903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8708-EB23-4A8D-9A23-883355B32CB5}"/>
              </a:ext>
            </a:extLst>
          </p:cNvPr>
          <p:cNvSpPr>
            <a:spLocks noGrp="1"/>
          </p:cNvSpPr>
          <p:nvPr>
            <p:ph type="title"/>
          </p:nvPr>
        </p:nvSpPr>
        <p:spPr/>
        <p:txBody>
          <a:bodyPr/>
          <a:lstStyle/>
          <a:p>
            <a:r>
              <a:rPr lang="en-US" dirty="0"/>
              <a:t>Scripting (Batch files)</a:t>
            </a:r>
          </a:p>
        </p:txBody>
      </p:sp>
      <p:sp>
        <p:nvSpPr>
          <p:cNvPr id="3" name="Content Placeholder 2">
            <a:extLst>
              <a:ext uri="{FF2B5EF4-FFF2-40B4-BE49-F238E27FC236}">
                <a16:creationId xmlns:a16="http://schemas.microsoft.com/office/drawing/2014/main" id="{C5CF941E-8CC6-43A5-99A2-00280E4F7BA0}"/>
              </a:ext>
            </a:extLst>
          </p:cNvPr>
          <p:cNvSpPr>
            <a:spLocks noGrp="1"/>
          </p:cNvSpPr>
          <p:nvPr>
            <p:ph idx="1"/>
          </p:nvPr>
        </p:nvSpPr>
        <p:spPr/>
        <p:txBody>
          <a:bodyPr/>
          <a:lstStyle/>
          <a:p>
            <a:r>
              <a:rPr lang="en-US" dirty="0"/>
              <a:t>1) Writing command via notepad</a:t>
            </a:r>
          </a:p>
          <a:p>
            <a:endParaRPr lang="en-US" dirty="0"/>
          </a:p>
          <a:p>
            <a:endParaRPr lang="en-US" dirty="0"/>
          </a:p>
          <a:p>
            <a:endParaRPr lang="en-US" dirty="0"/>
          </a:p>
          <a:p>
            <a:endParaRPr lang="en-US" dirty="0"/>
          </a:p>
          <a:p>
            <a:r>
              <a:rPr lang="en-US" dirty="0"/>
              <a:t>2) Save file as .bat file</a:t>
            </a:r>
          </a:p>
        </p:txBody>
      </p:sp>
      <p:pic>
        <p:nvPicPr>
          <p:cNvPr id="4" name="Picture 3">
            <a:extLst>
              <a:ext uri="{FF2B5EF4-FFF2-40B4-BE49-F238E27FC236}">
                <a16:creationId xmlns:a16="http://schemas.microsoft.com/office/drawing/2014/main" id="{1F65E6FB-91D0-448A-A1B4-E1D80FE6EAFB}"/>
              </a:ext>
            </a:extLst>
          </p:cNvPr>
          <p:cNvPicPr>
            <a:picLocks noChangeAspect="1"/>
          </p:cNvPicPr>
          <p:nvPr/>
        </p:nvPicPr>
        <p:blipFill>
          <a:blip r:embed="rId3"/>
          <a:stretch>
            <a:fillRect/>
          </a:stretch>
        </p:blipFill>
        <p:spPr>
          <a:xfrm>
            <a:off x="1346583" y="2473319"/>
            <a:ext cx="3000375" cy="1924050"/>
          </a:xfrm>
          <a:prstGeom prst="rect">
            <a:avLst/>
          </a:prstGeom>
        </p:spPr>
      </p:pic>
      <p:pic>
        <p:nvPicPr>
          <p:cNvPr id="5" name="Picture 4">
            <a:extLst>
              <a:ext uri="{FF2B5EF4-FFF2-40B4-BE49-F238E27FC236}">
                <a16:creationId xmlns:a16="http://schemas.microsoft.com/office/drawing/2014/main" id="{D077D88F-AD27-49EF-B0C0-5297A04E6883}"/>
              </a:ext>
            </a:extLst>
          </p:cNvPr>
          <p:cNvPicPr>
            <a:picLocks noChangeAspect="1"/>
          </p:cNvPicPr>
          <p:nvPr/>
        </p:nvPicPr>
        <p:blipFill>
          <a:blip r:embed="rId4"/>
          <a:stretch>
            <a:fillRect/>
          </a:stretch>
        </p:blipFill>
        <p:spPr>
          <a:xfrm>
            <a:off x="1346583" y="4859008"/>
            <a:ext cx="8848725" cy="1190625"/>
          </a:xfrm>
          <a:prstGeom prst="rect">
            <a:avLst/>
          </a:prstGeom>
        </p:spPr>
      </p:pic>
    </p:spTree>
    <p:extLst>
      <p:ext uri="{BB962C8B-B14F-4D97-AF65-F5344CB8AC3E}">
        <p14:creationId xmlns:p14="http://schemas.microsoft.com/office/powerpoint/2010/main" val="980499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61FF-8092-494E-8C64-A422F1A73123}"/>
              </a:ext>
            </a:extLst>
          </p:cNvPr>
          <p:cNvSpPr>
            <a:spLocks noGrp="1"/>
          </p:cNvSpPr>
          <p:nvPr>
            <p:ph type="title"/>
          </p:nvPr>
        </p:nvSpPr>
        <p:spPr/>
        <p:txBody>
          <a:bodyPr/>
          <a:lstStyle/>
          <a:p>
            <a:r>
              <a:rPr lang="en-US" dirty="0"/>
              <a:t>History of Unix</a:t>
            </a:r>
          </a:p>
        </p:txBody>
      </p:sp>
      <p:sp>
        <p:nvSpPr>
          <p:cNvPr id="7" name="Content Placeholder 6">
            <a:extLst>
              <a:ext uri="{FF2B5EF4-FFF2-40B4-BE49-F238E27FC236}">
                <a16:creationId xmlns:a16="http://schemas.microsoft.com/office/drawing/2014/main" id="{9EE13C2B-17A1-4F68-B649-4733DAEBE01E}"/>
              </a:ext>
            </a:extLst>
          </p:cNvPr>
          <p:cNvSpPr>
            <a:spLocks noGrp="1"/>
          </p:cNvSpPr>
          <p:nvPr>
            <p:ph idx="1"/>
          </p:nvPr>
        </p:nvSpPr>
        <p:spPr/>
        <p:txBody>
          <a:bodyPr>
            <a:normAutofit/>
          </a:bodyPr>
          <a:lstStyle/>
          <a:p>
            <a:r>
              <a:rPr lang="en-US" dirty="0"/>
              <a:t>The UNIX operating system was born in the late 1960s. It originally began as a one man project led by Ken Thompson of Bell Labs, and has since grown to become the most widely used operating system. In the time since UNIX was first developed, it has gone through many different generations and even mutations. Some differ substantially from the original version, like Berkeley Software Distribution (BSD) or Linux. Others, still contain major portions that are based on the original source code. </a:t>
            </a:r>
          </a:p>
          <a:p>
            <a:endParaRPr lang="en-US" dirty="0"/>
          </a:p>
          <a:p>
            <a:r>
              <a:rPr lang="en-US" dirty="0"/>
              <a:t>Now UNIX is a trademark. Only systems fully compliant with and certified to the Single UNIX  Specification qualify as “UNIX”. Very few operating systems are submitted for compliance with the SUS, although system developers generally aim for compliance with POSIX standards, which form the core of the SUS.</a:t>
            </a:r>
          </a:p>
          <a:p>
            <a:pPr marL="0" indent="0">
              <a:buNone/>
            </a:pPr>
            <a:endParaRPr lang="en-US" dirty="0"/>
          </a:p>
        </p:txBody>
      </p:sp>
    </p:spTree>
    <p:extLst>
      <p:ext uri="{BB962C8B-B14F-4D97-AF65-F5344CB8AC3E}">
        <p14:creationId xmlns:p14="http://schemas.microsoft.com/office/powerpoint/2010/main" val="4268357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61FF-8092-494E-8C64-A422F1A73123}"/>
              </a:ext>
            </a:extLst>
          </p:cNvPr>
          <p:cNvSpPr>
            <a:spLocks noGrp="1"/>
          </p:cNvSpPr>
          <p:nvPr>
            <p:ph type="title"/>
          </p:nvPr>
        </p:nvSpPr>
        <p:spPr/>
        <p:txBody>
          <a:bodyPr/>
          <a:lstStyle/>
          <a:p>
            <a:r>
              <a:rPr lang="en-US" dirty="0"/>
              <a:t>Unix architecture</a:t>
            </a:r>
          </a:p>
        </p:txBody>
      </p:sp>
      <p:pic>
        <p:nvPicPr>
          <p:cNvPr id="5" name="Content Placeholder 4">
            <a:extLst>
              <a:ext uri="{FF2B5EF4-FFF2-40B4-BE49-F238E27FC236}">
                <a16:creationId xmlns:a16="http://schemas.microsoft.com/office/drawing/2014/main" id="{097C46BD-357C-4826-B9CF-465F61583C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94921" y="2249556"/>
            <a:ext cx="3810000" cy="3810000"/>
          </a:xfrm>
        </p:spPr>
      </p:pic>
      <p:sp>
        <p:nvSpPr>
          <p:cNvPr id="6" name="Rectangle 5">
            <a:extLst>
              <a:ext uri="{FF2B5EF4-FFF2-40B4-BE49-F238E27FC236}">
                <a16:creationId xmlns:a16="http://schemas.microsoft.com/office/drawing/2014/main" id="{B55F5F53-D35F-4522-B8C2-0EB5A1078948}"/>
              </a:ext>
            </a:extLst>
          </p:cNvPr>
          <p:cNvSpPr/>
          <p:nvPr/>
        </p:nvSpPr>
        <p:spPr>
          <a:xfrm>
            <a:off x="1202919" y="2105347"/>
            <a:ext cx="6096000" cy="1477328"/>
          </a:xfrm>
          <a:prstGeom prst="rect">
            <a:avLst/>
          </a:prstGeom>
        </p:spPr>
        <p:txBody>
          <a:bodyPr>
            <a:spAutoFit/>
          </a:bodyPr>
          <a:lstStyle/>
          <a:p>
            <a:r>
              <a:rPr lang="en-US" dirty="0"/>
              <a:t>Hardware       –  Devices</a:t>
            </a:r>
          </a:p>
          <a:p>
            <a:r>
              <a:rPr lang="en-US" dirty="0"/>
              <a:t>Kernel              –  Core of the Unix</a:t>
            </a:r>
          </a:p>
          <a:p>
            <a:r>
              <a:rPr lang="en-US" dirty="0"/>
              <a:t>Shell                 –  user interface to access an OS services</a:t>
            </a:r>
          </a:p>
          <a:p>
            <a:r>
              <a:rPr lang="en-US" dirty="0"/>
              <a:t>Applications  –  a computer program designed to perform a </a:t>
            </a:r>
          </a:p>
          <a:p>
            <a:r>
              <a:rPr lang="en-US" dirty="0"/>
              <a:t>                               group of coordinated functions</a:t>
            </a:r>
          </a:p>
        </p:txBody>
      </p:sp>
    </p:spTree>
    <p:extLst>
      <p:ext uri="{BB962C8B-B14F-4D97-AF65-F5344CB8AC3E}">
        <p14:creationId xmlns:p14="http://schemas.microsoft.com/office/powerpoint/2010/main" val="3065288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61FF-8092-494E-8C64-A422F1A73123}"/>
              </a:ext>
            </a:extLst>
          </p:cNvPr>
          <p:cNvSpPr>
            <a:spLocks noGrp="1"/>
          </p:cNvSpPr>
          <p:nvPr>
            <p:ph type="title"/>
          </p:nvPr>
        </p:nvSpPr>
        <p:spPr/>
        <p:txBody>
          <a:bodyPr/>
          <a:lstStyle/>
          <a:p>
            <a:r>
              <a:rPr lang="en-US" dirty="0"/>
              <a:t>Where </a:t>
            </a:r>
            <a:r>
              <a:rPr lang="en-US" dirty="0" err="1"/>
              <a:t>unix</a:t>
            </a:r>
            <a:r>
              <a:rPr lang="en-US" dirty="0"/>
              <a:t> is used</a:t>
            </a:r>
          </a:p>
        </p:txBody>
      </p:sp>
      <p:sp>
        <p:nvSpPr>
          <p:cNvPr id="3" name="Content Placeholder 2">
            <a:extLst>
              <a:ext uri="{FF2B5EF4-FFF2-40B4-BE49-F238E27FC236}">
                <a16:creationId xmlns:a16="http://schemas.microsoft.com/office/drawing/2014/main" id="{7D21BE88-6CDA-4A5F-B9B2-E3DADAB84A0B}"/>
              </a:ext>
            </a:extLst>
          </p:cNvPr>
          <p:cNvSpPr>
            <a:spLocks noGrp="1"/>
          </p:cNvSpPr>
          <p:nvPr>
            <p:ph idx="1"/>
          </p:nvPr>
        </p:nvSpPr>
        <p:spPr>
          <a:xfrm>
            <a:off x="1202919" y="2011680"/>
            <a:ext cx="9639252" cy="4206240"/>
          </a:xfrm>
        </p:spPr>
        <p:txBody>
          <a:bodyPr/>
          <a:lstStyle/>
          <a:p>
            <a:r>
              <a:rPr lang="en-US" dirty="0"/>
              <a:t>Unix is everywhere, mainly on servers</a:t>
            </a:r>
            <a:br>
              <a:rPr lang="en-US" dirty="0"/>
            </a:br>
            <a:r>
              <a:rPr lang="en-US" dirty="0"/>
              <a:t>HP-Unix, IBM-AIX, Linux</a:t>
            </a:r>
          </a:p>
          <a:p>
            <a:endParaRPr lang="en-US" dirty="0"/>
          </a:p>
          <a:p>
            <a:r>
              <a:rPr lang="en-US" dirty="0"/>
              <a:t>Android</a:t>
            </a:r>
          </a:p>
          <a:p>
            <a:endParaRPr lang="en-US" dirty="0"/>
          </a:p>
          <a:p>
            <a:r>
              <a:rPr lang="en-US" dirty="0"/>
              <a:t>macOS</a:t>
            </a:r>
          </a:p>
        </p:txBody>
      </p:sp>
    </p:spTree>
    <p:extLst>
      <p:ext uri="{BB962C8B-B14F-4D97-AF65-F5344CB8AC3E}">
        <p14:creationId xmlns:p14="http://schemas.microsoft.com/office/powerpoint/2010/main" val="142067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58B5-6B64-43F8-BC4B-3F2F39F4595D}"/>
              </a:ext>
            </a:extLst>
          </p:cNvPr>
          <p:cNvSpPr>
            <a:spLocks noGrp="1"/>
          </p:cNvSpPr>
          <p:nvPr>
            <p:ph type="title"/>
          </p:nvPr>
        </p:nvSpPr>
        <p:spPr/>
        <p:txBody>
          <a:bodyPr/>
          <a:lstStyle/>
          <a:p>
            <a:r>
              <a:rPr lang="en-US" dirty="0"/>
              <a:t>Lesson log	</a:t>
            </a:r>
          </a:p>
        </p:txBody>
      </p:sp>
      <p:sp>
        <p:nvSpPr>
          <p:cNvPr id="3" name="Content Placeholder 2">
            <a:extLst>
              <a:ext uri="{FF2B5EF4-FFF2-40B4-BE49-F238E27FC236}">
                <a16:creationId xmlns:a16="http://schemas.microsoft.com/office/drawing/2014/main" id="{436546F7-8E84-4207-A64C-FF8992D5C606}"/>
              </a:ext>
            </a:extLst>
          </p:cNvPr>
          <p:cNvSpPr>
            <a:spLocks noGrp="1"/>
          </p:cNvSpPr>
          <p:nvPr>
            <p:ph idx="1"/>
          </p:nvPr>
        </p:nvSpPr>
        <p:spPr/>
        <p:txBody>
          <a:bodyPr/>
          <a:lstStyle/>
          <a:p>
            <a:r>
              <a:rPr lang="en-US" dirty="0"/>
              <a:t>For a now we are aware about: </a:t>
            </a:r>
          </a:p>
          <a:p>
            <a:pPr lvl="1"/>
            <a:r>
              <a:rPr lang="en-US" dirty="0"/>
              <a:t>OS</a:t>
            </a:r>
          </a:p>
          <a:p>
            <a:pPr lvl="1"/>
            <a:r>
              <a:rPr lang="en-US" dirty="0"/>
              <a:t>Kernel</a:t>
            </a:r>
          </a:p>
          <a:p>
            <a:pPr lvl="1"/>
            <a:r>
              <a:rPr lang="en-US" dirty="0"/>
              <a:t>Drivers</a:t>
            </a:r>
          </a:p>
          <a:p>
            <a:pPr lvl="1"/>
            <a:r>
              <a:rPr lang="en-US" dirty="0"/>
              <a:t>Windows Device Manager</a:t>
            </a:r>
          </a:p>
          <a:p>
            <a:pPr lvl="1"/>
            <a:r>
              <a:rPr lang="en-US" dirty="0"/>
              <a:t>CMD</a:t>
            </a:r>
          </a:p>
          <a:p>
            <a:pPr lvl="1"/>
            <a:r>
              <a:rPr lang="en-US" dirty="0"/>
              <a:t>Scripting and Batch files</a:t>
            </a:r>
          </a:p>
          <a:p>
            <a:pPr lvl="1"/>
            <a:r>
              <a:rPr lang="en-US" dirty="0"/>
              <a:t>Unix</a:t>
            </a:r>
          </a:p>
          <a:p>
            <a:endParaRPr lang="en-US" dirty="0"/>
          </a:p>
          <a:p>
            <a:r>
              <a:rPr lang="en-US" dirty="0"/>
              <a:t>Following topics for today – JDK, Git and Eclipse installation, Networking</a:t>
            </a:r>
          </a:p>
          <a:p>
            <a:pPr lvl="1"/>
            <a:endParaRPr lang="en-US" dirty="0"/>
          </a:p>
          <a:p>
            <a:pPr lvl="1"/>
            <a:endParaRPr lang="en-US" dirty="0"/>
          </a:p>
        </p:txBody>
      </p:sp>
    </p:spTree>
    <p:extLst>
      <p:ext uri="{BB962C8B-B14F-4D97-AF65-F5344CB8AC3E}">
        <p14:creationId xmlns:p14="http://schemas.microsoft.com/office/powerpoint/2010/main" val="425554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93E9-539E-4687-B213-39E693A61140}"/>
              </a:ext>
            </a:extLst>
          </p:cNvPr>
          <p:cNvSpPr>
            <a:spLocks noGrp="1"/>
          </p:cNvSpPr>
          <p:nvPr>
            <p:ph type="title"/>
          </p:nvPr>
        </p:nvSpPr>
        <p:spPr/>
        <p:txBody>
          <a:bodyPr/>
          <a:lstStyle/>
          <a:p>
            <a:pPr algn="ctr"/>
            <a:r>
              <a:rPr lang="en-US" dirty="0"/>
              <a:t>la fine</a:t>
            </a:r>
          </a:p>
        </p:txBody>
      </p:sp>
    </p:spTree>
    <p:extLst>
      <p:ext uri="{BB962C8B-B14F-4D97-AF65-F5344CB8AC3E}">
        <p14:creationId xmlns:p14="http://schemas.microsoft.com/office/powerpoint/2010/main" val="294514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BE3F-0610-4545-B6A9-8172C14F1E2B}"/>
              </a:ext>
            </a:extLst>
          </p:cNvPr>
          <p:cNvSpPr>
            <a:spLocks noGrp="1"/>
          </p:cNvSpPr>
          <p:nvPr>
            <p:ph type="title"/>
          </p:nvPr>
        </p:nvSpPr>
        <p:spPr/>
        <p:txBody>
          <a:bodyPr/>
          <a:lstStyle/>
          <a:p>
            <a:r>
              <a:rPr lang="en-US" dirty="0"/>
              <a:t>What is OS</a:t>
            </a:r>
          </a:p>
        </p:txBody>
      </p:sp>
      <p:sp>
        <p:nvSpPr>
          <p:cNvPr id="3" name="Content Placeholder 2">
            <a:extLst>
              <a:ext uri="{FF2B5EF4-FFF2-40B4-BE49-F238E27FC236}">
                <a16:creationId xmlns:a16="http://schemas.microsoft.com/office/drawing/2014/main" id="{F1F859C4-52B4-48E7-B38F-C4BC3775345D}"/>
              </a:ext>
            </a:extLst>
          </p:cNvPr>
          <p:cNvSpPr>
            <a:spLocks noGrp="1"/>
          </p:cNvSpPr>
          <p:nvPr>
            <p:ph idx="1"/>
          </p:nvPr>
        </p:nvSpPr>
        <p:spPr/>
        <p:txBody>
          <a:bodyPr/>
          <a:lstStyle/>
          <a:p>
            <a:r>
              <a:rPr lang="en-US" dirty="0"/>
              <a:t>The operating system (OS) is the most important program that runs on a computer</a:t>
            </a:r>
            <a:r>
              <a:rPr lang="lv-LV" dirty="0"/>
              <a:t> – software that manages computer hardware and software resources, provide common services for computer programs.</a:t>
            </a:r>
          </a:p>
          <a:p>
            <a:r>
              <a:rPr lang="lv-LV" dirty="0"/>
              <a:t>OS </a:t>
            </a:r>
            <a:r>
              <a:rPr lang="en-US" dirty="0"/>
              <a:t>provide a software platform on top of which other programs, called application programs, can run. </a:t>
            </a:r>
            <a:endParaRPr lang="lv-LV" dirty="0"/>
          </a:p>
          <a:p>
            <a:r>
              <a:rPr lang="en-US" dirty="0"/>
              <a:t>Computer operating systems perform basic tasks, such as recognizing input from the keyboard, sending output to the display screen, keeping track of files and directories on the storage drives, and controlling peripheral devices, such as printers. </a:t>
            </a:r>
            <a:br>
              <a:rPr lang="en-US" dirty="0"/>
            </a:br>
            <a:endParaRPr lang="en-US" dirty="0"/>
          </a:p>
          <a:p>
            <a:pPr marL="228600" lvl="1" indent="0">
              <a:buNone/>
            </a:pPr>
            <a:endParaRPr lang="en-US" dirty="0"/>
          </a:p>
        </p:txBody>
      </p:sp>
    </p:spTree>
    <p:extLst>
      <p:ext uri="{BB962C8B-B14F-4D97-AF65-F5344CB8AC3E}">
        <p14:creationId xmlns:p14="http://schemas.microsoft.com/office/powerpoint/2010/main" val="292092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4181-59FB-49E6-9B1A-C0FDE7401A11}"/>
              </a:ext>
            </a:extLst>
          </p:cNvPr>
          <p:cNvSpPr>
            <a:spLocks noGrp="1"/>
          </p:cNvSpPr>
          <p:nvPr>
            <p:ph type="title"/>
          </p:nvPr>
        </p:nvSpPr>
        <p:spPr/>
        <p:txBody>
          <a:bodyPr/>
          <a:lstStyle/>
          <a:p>
            <a:r>
              <a:rPr lang="en-US" dirty="0"/>
              <a:t>User Interaction With the OS</a:t>
            </a:r>
          </a:p>
        </p:txBody>
      </p:sp>
      <p:sp>
        <p:nvSpPr>
          <p:cNvPr id="3" name="Content Placeholder 2">
            <a:extLst>
              <a:ext uri="{FF2B5EF4-FFF2-40B4-BE49-F238E27FC236}">
                <a16:creationId xmlns:a16="http://schemas.microsoft.com/office/drawing/2014/main" id="{2EB75B7A-7B48-4D8A-8D5B-F61C41A05022}"/>
              </a:ext>
            </a:extLst>
          </p:cNvPr>
          <p:cNvSpPr>
            <a:spLocks noGrp="1"/>
          </p:cNvSpPr>
          <p:nvPr>
            <p:ph idx="1"/>
          </p:nvPr>
        </p:nvSpPr>
        <p:spPr/>
        <p:txBody>
          <a:bodyPr/>
          <a:lstStyle/>
          <a:p>
            <a:pPr>
              <a:buFont typeface="Arial" panose="020B0604020202020204" pitchFamily="34" charset="0"/>
              <a:buChar char="•"/>
            </a:pPr>
            <a:r>
              <a:rPr lang="en-US" dirty="0"/>
              <a:t>As a user, you normally interact with the operating system through a set of commands. </a:t>
            </a:r>
            <a:endParaRPr lang="lv-LV" dirty="0"/>
          </a:p>
          <a:p>
            <a:pPr lvl="1">
              <a:buFont typeface="Arial" panose="020B0604020202020204" pitchFamily="34" charset="0"/>
              <a:buChar char="•"/>
            </a:pPr>
            <a:r>
              <a:rPr lang="en-US" dirty="0"/>
              <a:t>For example, the DOS operating system contains commands such as COPY and RENAME for copying files and changing the names of files, respectively. </a:t>
            </a:r>
            <a:endParaRPr lang="lv-LV" dirty="0"/>
          </a:p>
          <a:p>
            <a:pPr>
              <a:buFont typeface="Arial" panose="020B0604020202020204" pitchFamily="34" charset="0"/>
              <a:buChar char="•"/>
            </a:pPr>
            <a:r>
              <a:rPr lang="en-US" dirty="0"/>
              <a:t>The commands are accepted and executed by a part of the operating system called the command processor or command line interpreter. </a:t>
            </a:r>
            <a:endParaRPr lang="lv-LV" dirty="0"/>
          </a:p>
          <a:p>
            <a:pPr>
              <a:buFont typeface="Arial" panose="020B0604020202020204" pitchFamily="34" charset="0"/>
              <a:buChar char="•"/>
            </a:pPr>
            <a:r>
              <a:rPr lang="en-US" dirty="0"/>
              <a:t>Graphical user interfaces allow you to enter commands by pointing and clicking at objects that appear on the screen.</a:t>
            </a:r>
          </a:p>
        </p:txBody>
      </p:sp>
    </p:spTree>
    <p:extLst>
      <p:ext uri="{BB962C8B-B14F-4D97-AF65-F5344CB8AC3E}">
        <p14:creationId xmlns:p14="http://schemas.microsoft.com/office/powerpoint/2010/main" val="351968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6633-0D09-4519-A9F2-6C7A5673E258}"/>
              </a:ext>
            </a:extLst>
          </p:cNvPr>
          <p:cNvSpPr>
            <a:spLocks noGrp="1"/>
          </p:cNvSpPr>
          <p:nvPr>
            <p:ph type="title"/>
          </p:nvPr>
        </p:nvSpPr>
        <p:spPr/>
        <p:txBody>
          <a:bodyPr/>
          <a:lstStyle/>
          <a:p>
            <a:r>
              <a:rPr lang="en-US" dirty="0"/>
              <a:t>Kernels</a:t>
            </a:r>
          </a:p>
        </p:txBody>
      </p:sp>
      <p:sp>
        <p:nvSpPr>
          <p:cNvPr id="3" name="Content Placeholder 2">
            <a:extLst>
              <a:ext uri="{FF2B5EF4-FFF2-40B4-BE49-F238E27FC236}">
                <a16:creationId xmlns:a16="http://schemas.microsoft.com/office/drawing/2014/main" id="{EFA41DBA-E157-4E39-A7A1-F255DFD9C2CD}"/>
              </a:ext>
            </a:extLst>
          </p:cNvPr>
          <p:cNvSpPr>
            <a:spLocks noGrp="1"/>
          </p:cNvSpPr>
          <p:nvPr>
            <p:ph idx="1"/>
          </p:nvPr>
        </p:nvSpPr>
        <p:spPr/>
        <p:txBody>
          <a:bodyPr/>
          <a:lstStyle/>
          <a:p>
            <a:r>
              <a:rPr lang="en-US" dirty="0"/>
              <a:t>The kernel is the core of an operating system. It is the software responsible for running programs and providing secure access to the machine's hardware. </a:t>
            </a:r>
          </a:p>
          <a:p>
            <a:r>
              <a:rPr lang="en-US" dirty="0"/>
              <a:t>Since there are many programs, and resources are limited, the kernel also decides when and how long a program should run. This is called scheduling. Accessing the hardware directly can be very complex, since there are many different hardware designs for the same type of component.</a:t>
            </a:r>
          </a:p>
        </p:txBody>
      </p:sp>
    </p:spTree>
    <p:extLst>
      <p:ext uri="{BB962C8B-B14F-4D97-AF65-F5344CB8AC3E}">
        <p14:creationId xmlns:p14="http://schemas.microsoft.com/office/powerpoint/2010/main" val="50809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E528-95DC-4834-92E5-66622FEC0964}"/>
              </a:ext>
            </a:extLst>
          </p:cNvPr>
          <p:cNvSpPr>
            <a:spLocks noGrp="1"/>
          </p:cNvSpPr>
          <p:nvPr>
            <p:ph type="title"/>
          </p:nvPr>
        </p:nvSpPr>
        <p:spPr/>
        <p:txBody>
          <a:bodyPr/>
          <a:lstStyle/>
          <a:p>
            <a:r>
              <a:rPr lang="en-US" dirty="0"/>
              <a:t>Kernels</a:t>
            </a:r>
          </a:p>
        </p:txBody>
      </p:sp>
      <p:sp>
        <p:nvSpPr>
          <p:cNvPr id="3" name="Content Placeholder 2">
            <a:extLst>
              <a:ext uri="{FF2B5EF4-FFF2-40B4-BE49-F238E27FC236}">
                <a16:creationId xmlns:a16="http://schemas.microsoft.com/office/drawing/2014/main" id="{FEC1FA1C-2B82-4B55-BA8A-F15A082A6E67}"/>
              </a:ext>
            </a:extLst>
          </p:cNvPr>
          <p:cNvSpPr>
            <a:spLocks noGrp="1"/>
          </p:cNvSpPr>
          <p:nvPr>
            <p:ph idx="1"/>
          </p:nvPr>
        </p:nvSpPr>
        <p:spPr/>
        <p:txBody>
          <a:bodyPr/>
          <a:lstStyle/>
          <a:p>
            <a:endParaRPr lang="fr-FR" dirty="0"/>
          </a:p>
          <a:p>
            <a:pPr lvl="1"/>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B72F18F7-3D18-4E02-9E77-9B674C1DA981}"/>
              </a:ext>
            </a:extLst>
          </p:cNvPr>
          <p:cNvPicPr>
            <a:picLocks noChangeAspect="1"/>
          </p:cNvPicPr>
          <p:nvPr/>
        </p:nvPicPr>
        <p:blipFill>
          <a:blip r:embed="rId3"/>
          <a:stretch>
            <a:fillRect/>
          </a:stretch>
        </p:blipFill>
        <p:spPr>
          <a:xfrm>
            <a:off x="-1041" y="1792936"/>
            <a:ext cx="12192000" cy="3074363"/>
          </a:xfrm>
          <a:prstGeom prst="rect">
            <a:avLst/>
          </a:prstGeom>
        </p:spPr>
      </p:pic>
    </p:spTree>
    <p:extLst>
      <p:ext uri="{BB962C8B-B14F-4D97-AF65-F5344CB8AC3E}">
        <p14:creationId xmlns:p14="http://schemas.microsoft.com/office/powerpoint/2010/main" val="348616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AA3A-DF2D-4A36-BF94-62EE5067DF7F}"/>
              </a:ext>
            </a:extLst>
          </p:cNvPr>
          <p:cNvSpPr>
            <a:spLocks noGrp="1"/>
          </p:cNvSpPr>
          <p:nvPr>
            <p:ph type="title"/>
          </p:nvPr>
        </p:nvSpPr>
        <p:spPr/>
        <p:txBody>
          <a:bodyPr/>
          <a:lstStyle/>
          <a:p>
            <a:r>
              <a:rPr lang="en-US" dirty="0"/>
              <a:t>X86 vs x64</a:t>
            </a:r>
          </a:p>
        </p:txBody>
      </p:sp>
      <p:sp>
        <p:nvSpPr>
          <p:cNvPr id="3" name="Content Placeholder 2">
            <a:extLst>
              <a:ext uri="{FF2B5EF4-FFF2-40B4-BE49-F238E27FC236}">
                <a16:creationId xmlns:a16="http://schemas.microsoft.com/office/drawing/2014/main" id="{CFF6A9FE-ED3E-4097-BBAE-F288523C4E50}"/>
              </a:ext>
            </a:extLst>
          </p:cNvPr>
          <p:cNvSpPr>
            <a:spLocks noGrp="1"/>
          </p:cNvSpPr>
          <p:nvPr>
            <p:ph idx="1"/>
          </p:nvPr>
        </p:nvSpPr>
        <p:spPr/>
        <p:txBody>
          <a:bodyPr/>
          <a:lstStyle/>
          <a:p>
            <a:r>
              <a:rPr lang="en-US" dirty="0"/>
              <a:t>Technically x86 simply refers to a family of processors and the instruction set they all use. It doesn't actually say anything specific about data sizes. The term x86 started out as a 16-bit instruction set for 16-bit processors (the 8086 and 8088 processors), then was extended to a 32-bit instruction set for 32-bit processors (80386 and 80486), and now has been extended to a 64-bit instruction set for 64-bit processors.</a:t>
            </a:r>
          </a:p>
        </p:txBody>
      </p:sp>
    </p:spTree>
    <p:extLst>
      <p:ext uri="{BB962C8B-B14F-4D97-AF65-F5344CB8AC3E}">
        <p14:creationId xmlns:p14="http://schemas.microsoft.com/office/powerpoint/2010/main" val="345485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509B-D307-45CD-8558-298298BC9952}"/>
              </a:ext>
            </a:extLst>
          </p:cNvPr>
          <p:cNvSpPr>
            <a:spLocks noGrp="1"/>
          </p:cNvSpPr>
          <p:nvPr>
            <p:ph type="title"/>
          </p:nvPr>
        </p:nvSpPr>
        <p:spPr/>
        <p:txBody>
          <a:bodyPr/>
          <a:lstStyle/>
          <a:p>
            <a:r>
              <a:rPr lang="en-US" dirty="0"/>
              <a:t>X86 vs x64</a:t>
            </a:r>
          </a:p>
        </p:txBody>
      </p:sp>
      <p:sp>
        <p:nvSpPr>
          <p:cNvPr id="3" name="Content Placeholder 2">
            <a:extLst>
              <a:ext uri="{FF2B5EF4-FFF2-40B4-BE49-F238E27FC236}">
                <a16:creationId xmlns:a16="http://schemas.microsoft.com/office/drawing/2014/main" id="{A4295F48-84CF-4104-A4C7-83441C80756A}"/>
              </a:ext>
            </a:extLst>
          </p:cNvPr>
          <p:cNvSpPr>
            <a:spLocks noGrp="1"/>
          </p:cNvSpPr>
          <p:nvPr>
            <p:ph idx="1"/>
          </p:nvPr>
        </p:nvSpPr>
        <p:spPr/>
        <p:txBody>
          <a:bodyPr/>
          <a:lstStyle/>
          <a:p>
            <a:r>
              <a:rPr lang="en-US" dirty="0"/>
              <a:t>Put simply, 32-bit is shorthand for a 32-bit number. This number contains 32 bits (binary digits) which are either 0 or 1. And example could be 10101010101010101010101010101010.</a:t>
            </a:r>
          </a:p>
          <a:p>
            <a:r>
              <a:rPr lang="en-US" dirty="0"/>
              <a:t>A 32-bit processor is - by definition - capable of dealing with instructions and referencing memory locations of 32-bits. </a:t>
            </a:r>
          </a:p>
        </p:txBody>
      </p:sp>
    </p:spTree>
    <p:extLst>
      <p:ext uri="{BB962C8B-B14F-4D97-AF65-F5344CB8AC3E}">
        <p14:creationId xmlns:p14="http://schemas.microsoft.com/office/powerpoint/2010/main" val="161751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D2E2-8E02-412C-A043-C7E9D0098245}"/>
              </a:ext>
            </a:extLst>
          </p:cNvPr>
          <p:cNvSpPr>
            <a:spLocks noGrp="1"/>
          </p:cNvSpPr>
          <p:nvPr>
            <p:ph type="title"/>
          </p:nvPr>
        </p:nvSpPr>
        <p:spPr/>
        <p:txBody>
          <a:bodyPr/>
          <a:lstStyle/>
          <a:p>
            <a:r>
              <a:rPr lang="en-US" dirty="0"/>
              <a:t>Why can't 32-bit CPUs use lots of RAM?</a:t>
            </a:r>
          </a:p>
        </p:txBody>
      </p:sp>
      <p:sp>
        <p:nvSpPr>
          <p:cNvPr id="3" name="Content Placeholder 2">
            <a:extLst>
              <a:ext uri="{FF2B5EF4-FFF2-40B4-BE49-F238E27FC236}">
                <a16:creationId xmlns:a16="http://schemas.microsoft.com/office/drawing/2014/main" id="{E331CB70-0EAC-4BD3-9CBB-92D0BDE45EC3}"/>
              </a:ext>
            </a:extLst>
          </p:cNvPr>
          <p:cNvSpPr>
            <a:spLocks noGrp="1"/>
          </p:cNvSpPr>
          <p:nvPr>
            <p:ph idx="1"/>
          </p:nvPr>
        </p:nvSpPr>
        <p:spPr/>
        <p:txBody>
          <a:bodyPr/>
          <a:lstStyle/>
          <a:p>
            <a:r>
              <a:rPr lang="en-US" dirty="0"/>
              <a:t>Given that each digit in the number can be only 1 or 0, the total number of combinations is 2^32, which is 4,294,967,295. And 4.29 billion memory locations (each storing one byte of data) equate to 4GB, which is why a 32-bit processor can access a maximum of 4GB of memory without some workarounds in software to address more.</a:t>
            </a:r>
          </a:p>
          <a:p>
            <a:r>
              <a:rPr lang="en-US" dirty="0"/>
              <a:t>4GB isn't really enough these days. It might be fine for basic tasks, but if you want to run multiple programs, have 35 tabs open in various web browsers or open 30 high-resolution photos for editing at once, 4GB isn't going to cut it.</a:t>
            </a:r>
          </a:p>
        </p:txBody>
      </p:sp>
    </p:spTree>
    <p:extLst>
      <p:ext uri="{BB962C8B-B14F-4D97-AF65-F5344CB8AC3E}">
        <p14:creationId xmlns:p14="http://schemas.microsoft.com/office/powerpoint/2010/main" val="2378251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1373</TotalTime>
  <Words>1362</Words>
  <Application>Microsoft Office PowerPoint</Application>
  <PresentationFormat>Widescreen</PresentationFormat>
  <Paragraphs>170</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Menlo</vt:lpstr>
      <vt:lpstr>Wingdings</vt:lpstr>
      <vt:lpstr>Banded</vt:lpstr>
      <vt:lpstr>Operating Systems</vt:lpstr>
      <vt:lpstr>agenda</vt:lpstr>
      <vt:lpstr>What is OS</vt:lpstr>
      <vt:lpstr>User Interaction With the OS</vt:lpstr>
      <vt:lpstr>Kernels</vt:lpstr>
      <vt:lpstr>Kernels</vt:lpstr>
      <vt:lpstr>X86 vs x64</vt:lpstr>
      <vt:lpstr>X86 vs x64</vt:lpstr>
      <vt:lpstr>Why can't 32-bit CPUs use lots of RAM?</vt:lpstr>
      <vt:lpstr>Check your os?</vt:lpstr>
      <vt:lpstr>About drivers</vt:lpstr>
      <vt:lpstr>Some driver features</vt:lpstr>
      <vt:lpstr>what happens when you plug in a new USB device?</vt:lpstr>
      <vt:lpstr>Device manager</vt:lpstr>
      <vt:lpstr>About Command-line</vt:lpstr>
      <vt:lpstr>Tasks</vt:lpstr>
      <vt:lpstr>Tasks</vt:lpstr>
      <vt:lpstr>Working with directories via cmd</vt:lpstr>
      <vt:lpstr>Working with directories via cmd</vt:lpstr>
      <vt:lpstr>Some basic Batch commands</vt:lpstr>
      <vt:lpstr>Scripting (Batch files)</vt:lpstr>
      <vt:lpstr>Scripting (Batch files)</vt:lpstr>
      <vt:lpstr>Scripting (Batch files)</vt:lpstr>
      <vt:lpstr>History of Unix</vt:lpstr>
      <vt:lpstr>Unix architecture</vt:lpstr>
      <vt:lpstr>Where unix is used</vt:lpstr>
      <vt:lpstr>Lesson log </vt:lpstr>
      <vt:lpstr>la 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Required soft installation</dc:title>
  <dc:creator>Epaneshnikov, V.</dc:creator>
  <cp:lastModifiedBy>Liepins, Haralds</cp:lastModifiedBy>
  <cp:revision>41</cp:revision>
  <dcterms:created xsi:type="dcterms:W3CDTF">2018-03-09T10:17:18Z</dcterms:created>
  <dcterms:modified xsi:type="dcterms:W3CDTF">2018-03-14T07:52:48Z</dcterms:modified>
</cp:coreProperties>
</file>