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04" r:id="rId2"/>
    <p:sldId id="297" r:id="rId3"/>
    <p:sldId id="298" r:id="rId4"/>
    <p:sldId id="299" r:id="rId5"/>
    <p:sldId id="300" r:id="rId6"/>
    <p:sldId id="301" r:id="rId7"/>
    <p:sldId id="30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12C"/>
    <a:srgbClr val="730606"/>
    <a:srgbClr val="F78F1E"/>
    <a:srgbClr val="EC7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p:restoredTop sz="78135"/>
  </p:normalViewPr>
  <p:slideViewPr>
    <p:cSldViewPr snapToGrid="0" snapToObjects="1">
      <p:cViewPr varScale="1">
        <p:scale>
          <a:sx n="82" d="100"/>
          <a:sy n="82" d="100"/>
        </p:scale>
        <p:origin x="1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A444-12B9-1A40-980E-85DB3A7D8F15}" type="datetimeFigureOut">
              <a:rPr lang="en-US" smtClean="0"/>
              <a:t>10/5/22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64628-D64F-9544-A333-152B679963B5}" type="slidenum">
              <a:rPr lang="en-US" smtClean="0"/>
              <a:t>‹#›</a:t>
            </a:fld>
            <a:endParaRPr lang="en-US"/>
          </a:p>
        </p:txBody>
      </p:sp>
    </p:spTree>
    <p:extLst>
      <p:ext uri="{BB962C8B-B14F-4D97-AF65-F5344CB8AC3E}">
        <p14:creationId xmlns:p14="http://schemas.microsoft.com/office/powerpoint/2010/main" val="15781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a:t>
            </a:fld>
            <a:endParaRPr lang="en-US"/>
          </a:p>
        </p:txBody>
      </p:sp>
    </p:spTree>
    <p:extLst>
      <p:ext uri="{BB962C8B-B14F-4D97-AF65-F5344CB8AC3E}">
        <p14:creationId xmlns:p14="http://schemas.microsoft.com/office/powerpoint/2010/main" val="269960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Prometheus is a simple powerful metric toolkit that can be used to get information on what your telephony apps are doing and how healthy they are.</a:t>
            </a:r>
          </a:p>
          <a:p>
            <a:endParaRPr lang="en-MY" dirty="0"/>
          </a:p>
          <a:p>
            <a:r>
              <a:rPr lang="en-MY" dirty="0"/>
              <a:t>Prometheus uses a pull model,</a:t>
            </a:r>
          </a:p>
          <a:p>
            <a:br>
              <a:rPr lang="en-MY" dirty="0"/>
            </a:br>
            <a:endParaRPr lang="en-MY" dirty="0"/>
          </a:p>
          <a:p>
            <a:r>
              <a:rPr lang="en-MY" dirty="0"/>
              <a:t>so you need to expose </a:t>
            </a:r>
            <a:r>
              <a:rPr lang="en-MY" dirty="0" err="1"/>
              <a:t>metic</a:t>
            </a:r>
            <a:r>
              <a:rPr lang="en-MY" dirty="0"/>
              <a:t> from your systems and then Prometheus will go and fetch them every minute or every 30 seconds or whatever you configure </a:t>
            </a:r>
          </a:p>
          <a:p>
            <a:br>
              <a:rPr lang="en-MY" dirty="0"/>
            </a:br>
            <a:endParaRPr lang="en-MY" dirty="0"/>
          </a:p>
          <a:p>
            <a:r>
              <a:rPr lang="en-MY" dirty="0"/>
              <a:t>Those systems to monitor could be Linux or Windows Servers providing metrics on CPU, Memory or Disk use, or they could be applications such as Asterisks or </a:t>
            </a:r>
            <a:r>
              <a:rPr lang="en-MY" dirty="0" err="1"/>
              <a:t>FreeSWITCH</a:t>
            </a:r>
            <a:r>
              <a:rPr lang="en-MY" dirty="0"/>
              <a:t> providing metrics on uptime, number of calls, and number of online sip endpoints.</a:t>
            </a:r>
          </a:p>
          <a:p>
            <a:br>
              <a:rPr lang="en-MY" dirty="0"/>
            </a:br>
            <a:endParaRPr lang="en-MY" dirty="0"/>
          </a:p>
          <a:p>
            <a:r>
              <a:rPr lang="en-MY" dirty="0"/>
              <a:t>Prometheus stores metrics in a time series database so all the metrics are recorded with a timestamp.</a:t>
            </a:r>
          </a:p>
          <a:p>
            <a:r>
              <a:rPr lang="en-MY" dirty="0"/>
              <a:t>Saving metrics in time series is all taken care of in the Prometheus server, so the systems you are monitoring just explore the current set of metrics, Prometheus adds the timestamps when it fetches the data and stores it. </a:t>
            </a:r>
          </a:p>
          <a:p>
            <a:endParaRPr lang="en-MY" dirty="0"/>
          </a:p>
          <a:p>
            <a:br>
              <a:rPr lang="en-MY" dirty="0"/>
            </a:br>
            <a:r>
              <a:rPr lang="en-MY" b="0" i="0" dirty="0">
                <a:solidFill>
                  <a:srgbClr val="222222"/>
                </a:solidFill>
                <a:effectLst/>
                <a:latin typeface="Arial" panose="020B0604020202020204" pitchFamily="34" charset="0"/>
              </a:rPr>
              <a:t>Prometheus has its query language and there is an HTTP API running on the Prometheus server which lets you run those queries. </a:t>
            </a:r>
            <a:endParaRPr lang="en-MY" dirty="0"/>
          </a:p>
          <a:p>
            <a:br>
              <a:rPr lang="en-MY" dirty="0"/>
            </a:br>
            <a:endParaRPr lang="en-MY" dirty="0"/>
          </a:p>
          <a:p>
            <a:br>
              <a:rPr lang="en-MY" dirty="0"/>
            </a:br>
            <a:endParaRPr lang="en-MY" dirty="0"/>
          </a:p>
          <a:p>
            <a:br>
              <a:rPr lang="en-MY" dirty="0"/>
            </a:br>
            <a:endParaRPr lang="en-MY" dirty="0"/>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2</a:t>
            </a:fld>
            <a:endParaRPr lang="en-US"/>
          </a:p>
        </p:txBody>
      </p:sp>
    </p:spTree>
    <p:extLst>
      <p:ext uri="{BB962C8B-B14F-4D97-AF65-F5344CB8AC3E}">
        <p14:creationId xmlns:p14="http://schemas.microsoft.com/office/powerpoint/2010/main" val="345816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MY" b="0" i="0" dirty="0">
                <a:solidFill>
                  <a:srgbClr val="222222"/>
                </a:solidFill>
                <a:effectLst/>
                <a:latin typeface="Arial" panose="020B0604020202020204" pitchFamily="34" charset="0"/>
              </a:rPr>
              <a:t>There is also a simple WEBUI running on the server, which is for basic administrative tasks.</a:t>
            </a:r>
          </a:p>
          <a:p>
            <a:pPr algn="l"/>
            <a:r>
              <a:rPr lang="en-MY" b="0" i="0" dirty="0">
                <a:solidFill>
                  <a:srgbClr val="222222"/>
                </a:solidFill>
                <a:effectLst/>
                <a:latin typeface="Arial" panose="020B0604020202020204" pitchFamily="34" charset="0"/>
              </a:rPr>
              <a:t>you can use it to view the server configuration and check that Prometheus can reach the servers that it's configured to monitor</a:t>
            </a:r>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3</a:t>
            </a:fld>
            <a:endParaRPr lang="en-US"/>
          </a:p>
        </p:txBody>
      </p:sp>
    </p:spTree>
    <p:extLst>
      <p:ext uri="{BB962C8B-B14F-4D97-AF65-F5344CB8AC3E}">
        <p14:creationId xmlns:p14="http://schemas.microsoft.com/office/powerpoint/2010/main" val="257755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MY" dirty="0"/>
            </a:br>
            <a:r>
              <a:rPr lang="en-MY" b="0" i="0" dirty="0">
                <a:solidFill>
                  <a:srgbClr val="222222"/>
                </a:solidFill>
                <a:effectLst/>
                <a:latin typeface="Arial" panose="020B0604020202020204" pitchFamily="34" charset="0"/>
              </a:rPr>
              <a:t>you can also run queries with the UI and see the current value of the metric or have them in the graph.</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4</a:t>
            </a:fld>
            <a:endParaRPr lang="en-US"/>
          </a:p>
        </p:txBody>
      </p:sp>
    </p:spTree>
    <p:extLst>
      <p:ext uri="{BB962C8B-B14F-4D97-AF65-F5344CB8AC3E}">
        <p14:creationId xmlns:p14="http://schemas.microsoft.com/office/powerpoint/2010/main" val="1120236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0" i="0" dirty="0">
                <a:solidFill>
                  <a:srgbClr val="222222"/>
                </a:solidFill>
                <a:effectLst/>
                <a:latin typeface="Arial" panose="020B0604020202020204" pitchFamily="34" charset="0"/>
              </a:rPr>
              <a:t>But Prometheus UI isn't a fully featured dashboard. For Dashboard, we usually use a separate software which connects to the Prometheus API to get the data to visualize. Yes, I'm referring to </a:t>
            </a:r>
            <a:r>
              <a:rPr lang="en-MY" b="0" i="0" dirty="0" err="1">
                <a:solidFill>
                  <a:srgbClr val="222222"/>
                </a:solidFill>
                <a:effectLst/>
                <a:latin typeface="Arial" panose="020B0604020202020204" pitchFamily="34" charset="0"/>
              </a:rPr>
              <a:t>Garafan</a:t>
            </a:r>
            <a:r>
              <a:rPr lang="en-MY" b="0" i="0" dirty="0">
                <a:solidFill>
                  <a:srgbClr val="222222"/>
                </a:solidFill>
                <a:effectLst/>
                <a:latin typeface="Arial" panose="020B0604020202020204" pitchFamily="34" charset="0"/>
              </a:rPr>
              <a:t> and we will talk about it later in this channel. </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5</a:t>
            </a:fld>
            <a:endParaRPr lang="en-US"/>
          </a:p>
        </p:txBody>
      </p:sp>
    </p:spTree>
    <p:extLst>
      <p:ext uri="{BB962C8B-B14F-4D97-AF65-F5344CB8AC3E}">
        <p14:creationId xmlns:p14="http://schemas.microsoft.com/office/powerpoint/2010/main" val="392204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Prometheus has a really advanced alerting system as well. We can register alerts in the Prometheus server using rules and when the rules trigger, Prometheus take action on the alerts, sends SMS or emails, creates tickets or even can make a call and play the error message using text-to-speech.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MY"/>
              <a:t>So now that you are more familiar with this tool let's stat by installing the Prometheus on Debian Server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6</a:t>
            </a:fld>
            <a:endParaRPr lang="en-US"/>
          </a:p>
        </p:txBody>
      </p:sp>
    </p:spTree>
    <p:extLst>
      <p:ext uri="{BB962C8B-B14F-4D97-AF65-F5344CB8AC3E}">
        <p14:creationId xmlns:p14="http://schemas.microsoft.com/office/powerpoint/2010/main" val="243761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7</a:t>
            </a:fld>
            <a:endParaRPr lang="en-US"/>
          </a:p>
        </p:txBody>
      </p:sp>
    </p:spTree>
    <p:extLst>
      <p:ext uri="{BB962C8B-B14F-4D97-AF65-F5344CB8AC3E}">
        <p14:creationId xmlns:p14="http://schemas.microsoft.com/office/powerpoint/2010/main" val="315431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AD5A-C686-A54E-96F2-A13CA60B8E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C0572C-2C3C-354C-BCBB-7B0BD2DF8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1FECA7-3C2F-FF43-A800-72D0485849AA}"/>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5" name="Footer Placeholder 4">
            <a:extLst>
              <a:ext uri="{FF2B5EF4-FFF2-40B4-BE49-F238E27FC236}">
                <a16:creationId xmlns:a16="http://schemas.microsoft.com/office/drawing/2014/main" id="{081940A1-2623-374E-AE8C-E62B1BFA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97DF-F298-634B-917E-49E204751850}"/>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18537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09E6-CF2C-4241-8570-CF084642C6C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AE242A-0797-B147-A08A-ED000B3802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7F21DA-91DB-1F4A-800A-635ACF794E15}"/>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5" name="Footer Placeholder 4">
            <a:extLst>
              <a:ext uri="{FF2B5EF4-FFF2-40B4-BE49-F238E27FC236}">
                <a16:creationId xmlns:a16="http://schemas.microsoft.com/office/drawing/2014/main" id="{DD0B13D2-6383-B54E-AAB4-A086E78CF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475E6-6F7C-0C47-90B0-BD54456B640F}"/>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59781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B924A-E0F5-7044-BCA5-4BECEB2F72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081BB8-9F6C-1849-BAA5-9EBC05F2C0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36AFFD-7E4C-D44E-A86B-B8AB58019D7C}"/>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5" name="Footer Placeholder 4">
            <a:extLst>
              <a:ext uri="{FF2B5EF4-FFF2-40B4-BE49-F238E27FC236}">
                <a16:creationId xmlns:a16="http://schemas.microsoft.com/office/drawing/2014/main" id="{BE140BD7-587B-0B48-A41F-EA1B797E2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0DBF-69E7-AA4A-A3BC-89AB3920FD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63781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A59B-2D93-0642-B554-8462CA42A0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5D18F-CD13-7442-98D5-69BDFC9F42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53BC3A-BCAB-1D46-AEE8-344223844C70}"/>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5" name="Footer Placeholder 4">
            <a:extLst>
              <a:ext uri="{FF2B5EF4-FFF2-40B4-BE49-F238E27FC236}">
                <a16:creationId xmlns:a16="http://schemas.microsoft.com/office/drawing/2014/main" id="{4FCB94E2-4F3E-5541-8680-FA9764841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326D7-E2F9-5441-9EC5-8BEF5D4CD5D9}"/>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6805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BCCF-C029-5340-A5B3-C223A808AE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6542A19-0563-4846-AB3F-0090AE144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9046B5-E60E-B744-A03C-00D5A601E34E}"/>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5" name="Footer Placeholder 4">
            <a:extLst>
              <a:ext uri="{FF2B5EF4-FFF2-40B4-BE49-F238E27FC236}">
                <a16:creationId xmlns:a16="http://schemas.microsoft.com/office/drawing/2014/main" id="{268860F7-62C5-6748-B8A2-9E404D2CF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27EFA-28B8-194D-8796-AC354EBFA0C1}"/>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9546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82F7-E33C-C544-A277-B1E4548EE5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AE1015-DE2E-AA4A-AA7E-E558AE2CA7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CDAA07-121B-5944-8901-56988922C0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B2A05B0-03CE-EF40-81EB-E2970339FD2D}"/>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6" name="Footer Placeholder 5">
            <a:extLst>
              <a:ext uri="{FF2B5EF4-FFF2-40B4-BE49-F238E27FC236}">
                <a16:creationId xmlns:a16="http://schemas.microsoft.com/office/drawing/2014/main" id="{871B304D-DC82-9C46-B528-0A303DF5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B198-426F-A643-8491-F2638E02B4A2}"/>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7180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4CF-EDA6-C849-86E4-B8EE8E9358D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239AD17-A99F-744C-A1F0-07BCC1238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589289-6103-CB4D-8826-03E72947CD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B11C0C-7A9A-CD41-B4CF-5854DAD6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C13A4A-10FB-B843-A6BB-73E43E6D25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C1DC3A-5017-5F45-9CE9-9925BB118321}"/>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8" name="Footer Placeholder 7">
            <a:extLst>
              <a:ext uri="{FF2B5EF4-FFF2-40B4-BE49-F238E27FC236}">
                <a16:creationId xmlns:a16="http://schemas.microsoft.com/office/drawing/2014/main" id="{1BAF2FE1-F816-7546-8DA9-94811CFB3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9399E-065E-1448-9A35-EC6805E0BAD8}"/>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52124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AFB2-BA58-AF47-8595-8D9A2FEE1D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E2BCA63-7224-5C4E-A212-AC034FBC3158}"/>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4" name="Footer Placeholder 3">
            <a:extLst>
              <a:ext uri="{FF2B5EF4-FFF2-40B4-BE49-F238E27FC236}">
                <a16:creationId xmlns:a16="http://schemas.microsoft.com/office/drawing/2014/main" id="{712A6CDC-19C2-3B41-903D-BEAABCACC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50647-AB3E-1147-A97F-DB12A5182117}"/>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65983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EC5D5-A839-4C42-AAF2-E3F49370EE77}"/>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3" name="Footer Placeholder 2">
            <a:extLst>
              <a:ext uri="{FF2B5EF4-FFF2-40B4-BE49-F238E27FC236}">
                <a16:creationId xmlns:a16="http://schemas.microsoft.com/office/drawing/2014/main" id="{05CF420A-A5AD-704B-91D5-13734571D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8483A-14F2-BC41-815E-A04AB1371AC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65424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00F9-D889-764E-A198-062F7E510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D54762-927C-2E4F-BA93-D3B42941E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93A94A-0358-784B-ADF4-49A8425E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AAC9DF-CCAE-8746-A22E-6E75E86D49F4}"/>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6" name="Footer Placeholder 5">
            <a:extLst>
              <a:ext uri="{FF2B5EF4-FFF2-40B4-BE49-F238E27FC236}">
                <a16:creationId xmlns:a16="http://schemas.microsoft.com/office/drawing/2014/main" id="{2A705FD4-40A8-324B-B220-80E063183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2CD16-EC8D-6E4E-A7B8-EBE25E948C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3995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7D02-30AD-B441-95EA-F275CF8863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1874C4-0477-C641-9148-5008D925E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1EBD9-2913-764C-91E2-0982089F9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FA67C-FD14-FE47-9FCD-CCA6DE3DC44B}"/>
              </a:ext>
            </a:extLst>
          </p:cNvPr>
          <p:cNvSpPr>
            <a:spLocks noGrp="1"/>
          </p:cNvSpPr>
          <p:nvPr>
            <p:ph type="dt" sz="half" idx="10"/>
          </p:nvPr>
        </p:nvSpPr>
        <p:spPr/>
        <p:txBody>
          <a:bodyPr/>
          <a:lstStyle/>
          <a:p>
            <a:fld id="{7B54F8F8-167E-A042-8A94-090F4269C81E}" type="datetimeFigureOut">
              <a:rPr lang="en-US" smtClean="0"/>
              <a:t>10/5/22</a:t>
            </a:fld>
            <a:endParaRPr lang="en-US"/>
          </a:p>
        </p:txBody>
      </p:sp>
      <p:sp>
        <p:nvSpPr>
          <p:cNvPr id="6" name="Footer Placeholder 5">
            <a:extLst>
              <a:ext uri="{FF2B5EF4-FFF2-40B4-BE49-F238E27FC236}">
                <a16:creationId xmlns:a16="http://schemas.microsoft.com/office/drawing/2014/main" id="{3CD00E97-B27A-CE44-9D37-1FF9F1216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8A6F3-6DA3-4148-BBE5-F2A4AFD6FDE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899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79BBF-63BB-1E4A-A248-953439660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A6D858-79E0-7840-943D-10CCB0905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03B9BF-63E3-CE46-BB78-2B6B3B240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4F8F8-167E-A042-8A94-090F4269C81E}" type="datetimeFigureOut">
              <a:rPr lang="en-US" smtClean="0"/>
              <a:t>10/5/22</a:t>
            </a:fld>
            <a:endParaRPr lang="en-US"/>
          </a:p>
        </p:txBody>
      </p:sp>
      <p:sp>
        <p:nvSpPr>
          <p:cNvPr id="5" name="Footer Placeholder 4">
            <a:extLst>
              <a:ext uri="{FF2B5EF4-FFF2-40B4-BE49-F238E27FC236}">
                <a16:creationId xmlns:a16="http://schemas.microsoft.com/office/drawing/2014/main" id="{10AB9130-8CE3-DB4C-B60C-74E567BEE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D0D91-2F3B-5943-8F68-E0A64E938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9C8FD-1152-DE47-9064-166223B187D9}" type="slidenum">
              <a:rPr lang="en-US" smtClean="0"/>
              <a:t>‹#›</a:t>
            </a:fld>
            <a:endParaRPr lang="en-US"/>
          </a:p>
        </p:txBody>
      </p:sp>
    </p:spTree>
    <p:extLst>
      <p:ext uri="{BB962C8B-B14F-4D97-AF65-F5344CB8AC3E}">
        <p14:creationId xmlns:p14="http://schemas.microsoft.com/office/powerpoint/2010/main" val="369977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hyperlink" Target="https://github.com/Omid-Mohajerani/VoIP-Monitoring/wiki/Prometheus-Installation-on-Debian-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E1188F-2F75-234B-B066-7C2FBE19B185}"/>
              </a:ext>
            </a:extLst>
          </p:cNvPr>
          <p:cNvPicPr>
            <a:picLocks noChangeAspect="1"/>
          </p:cNvPicPr>
          <p:nvPr/>
        </p:nvPicPr>
        <p:blipFill>
          <a:blip r:embed="rId3"/>
          <a:stretch>
            <a:fillRect/>
          </a:stretch>
        </p:blipFill>
        <p:spPr>
          <a:xfrm>
            <a:off x="1511838" y="720108"/>
            <a:ext cx="4918147" cy="3780725"/>
          </a:xfrm>
          <a:prstGeom prst="rect">
            <a:avLst/>
          </a:prstGeom>
        </p:spPr>
      </p:pic>
      <p:sp>
        <p:nvSpPr>
          <p:cNvPr id="14" name="TextBox 13">
            <a:extLst>
              <a:ext uri="{FF2B5EF4-FFF2-40B4-BE49-F238E27FC236}">
                <a16:creationId xmlns:a16="http://schemas.microsoft.com/office/drawing/2014/main" id="{42EA6456-513B-0245-98E5-23486968C2FD}"/>
              </a:ext>
            </a:extLst>
          </p:cNvPr>
          <p:cNvSpPr txBox="1"/>
          <p:nvPr/>
        </p:nvSpPr>
        <p:spPr>
          <a:xfrm>
            <a:off x="1503269" y="4601931"/>
            <a:ext cx="9033627" cy="584775"/>
          </a:xfrm>
          <a:prstGeom prst="rect">
            <a:avLst/>
          </a:prstGeom>
          <a:noFill/>
        </p:spPr>
        <p:txBody>
          <a:bodyPr wrap="none" rtlCol="0">
            <a:spAutoFit/>
          </a:bodyPr>
          <a:lstStyle/>
          <a:p>
            <a:r>
              <a:rPr lang="en-US" sz="3200" dirty="0">
                <a:latin typeface="Copperplate Gothic Bold" panose="020E0705020206020404" pitchFamily="34" charset="77"/>
              </a:rPr>
              <a:t>Monitoring</a:t>
            </a:r>
            <a:r>
              <a:rPr lang="en-US" sz="3200" b="1" dirty="0">
                <a:latin typeface="Copperplate Gothic Bold" panose="020E0705020206020404" pitchFamily="34" charset="77"/>
              </a:rPr>
              <a:t> </a:t>
            </a:r>
            <a:r>
              <a:rPr lang="en-US" sz="3200" b="1" dirty="0">
                <a:solidFill>
                  <a:srgbClr val="E6512C"/>
                </a:solidFill>
                <a:latin typeface="Copperplate Gothic Bold" panose="020E0705020206020404" pitchFamily="34" charset="77"/>
              </a:rPr>
              <a:t>Asterisk</a:t>
            </a:r>
            <a:r>
              <a:rPr lang="en-US" sz="3200" b="1" dirty="0">
                <a:latin typeface="Copperplate Gothic Bold" panose="020E0705020206020404" pitchFamily="34" charset="77"/>
              </a:rPr>
              <a:t> </a:t>
            </a:r>
            <a:r>
              <a:rPr lang="en-US" sz="3200" dirty="0">
                <a:latin typeface="Copperplate Gothic Bold" panose="020E0705020206020404" pitchFamily="34" charset="77"/>
              </a:rPr>
              <a:t>with</a:t>
            </a:r>
            <a:r>
              <a:rPr lang="en-US" sz="3200" b="1" dirty="0">
                <a:latin typeface="Copperplate Gothic Bold" panose="020E0705020206020404" pitchFamily="34" charset="77"/>
              </a:rPr>
              <a:t> </a:t>
            </a:r>
            <a:r>
              <a:rPr lang="en-US" sz="3200" b="1" dirty="0">
                <a:solidFill>
                  <a:srgbClr val="F78F1E"/>
                </a:solidFill>
                <a:latin typeface="Copperplate Gothic Bold" panose="020E0705020206020404" pitchFamily="34" charset="77"/>
              </a:rPr>
              <a:t>Prometheus</a:t>
            </a:r>
          </a:p>
        </p:txBody>
      </p:sp>
      <p:sp>
        <p:nvSpPr>
          <p:cNvPr id="7" name="TextBox 6">
            <a:extLst>
              <a:ext uri="{FF2B5EF4-FFF2-40B4-BE49-F238E27FC236}">
                <a16:creationId xmlns:a16="http://schemas.microsoft.com/office/drawing/2014/main" id="{7D24EC4D-5E86-1249-B78B-2B805444FBE1}"/>
              </a:ext>
            </a:extLst>
          </p:cNvPr>
          <p:cNvSpPr txBox="1"/>
          <p:nvPr/>
        </p:nvSpPr>
        <p:spPr>
          <a:xfrm>
            <a:off x="3506909" y="5287804"/>
            <a:ext cx="5846152" cy="523220"/>
          </a:xfrm>
          <a:prstGeom prst="rect">
            <a:avLst/>
          </a:prstGeom>
          <a:noFill/>
        </p:spPr>
        <p:txBody>
          <a:bodyPr wrap="none" rtlCol="0">
            <a:spAutoFit/>
          </a:bodyPr>
          <a:lstStyle/>
          <a:p>
            <a:r>
              <a:rPr lang="en-US" sz="2800" dirty="0">
                <a:latin typeface="Copperplate Gothic Bold" panose="020E0705020206020404" pitchFamily="34" charset="77"/>
              </a:rPr>
              <a:t>Introduction &amp; Installation</a:t>
            </a:r>
          </a:p>
        </p:txBody>
      </p:sp>
      <p:sp>
        <p:nvSpPr>
          <p:cNvPr id="10" name="TextBox 9">
            <a:extLst>
              <a:ext uri="{FF2B5EF4-FFF2-40B4-BE49-F238E27FC236}">
                <a16:creationId xmlns:a16="http://schemas.microsoft.com/office/drawing/2014/main" id="{61802E15-315A-2442-BC82-DC1DBFEAA3D1}"/>
              </a:ext>
            </a:extLst>
          </p:cNvPr>
          <p:cNvSpPr txBox="1"/>
          <p:nvPr/>
        </p:nvSpPr>
        <p:spPr>
          <a:xfrm>
            <a:off x="9884987" y="875091"/>
            <a:ext cx="1303818" cy="523220"/>
          </a:xfrm>
          <a:prstGeom prst="rect">
            <a:avLst/>
          </a:prstGeom>
          <a:noFill/>
        </p:spPr>
        <p:txBody>
          <a:bodyPr wrap="none" rtlCol="0">
            <a:spAutoFit/>
          </a:bodyPr>
          <a:lstStyle/>
          <a:p>
            <a:r>
              <a:rPr lang="en-US" sz="2800" b="1" dirty="0">
                <a:latin typeface="Franklin Gothic Medium" panose="020B0603020102020204" pitchFamily="34" charset="0"/>
              </a:rPr>
              <a:t>PART 1</a:t>
            </a:r>
          </a:p>
        </p:txBody>
      </p:sp>
      <p:pic>
        <p:nvPicPr>
          <p:cNvPr id="11" name="Picture 10">
            <a:extLst>
              <a:ext uri="{FF2B5EF4-FFF2-40B4-BE49-F238E27FC236}">
                <a16:creationId xmlns:a16="http://schemas.microsoft.com/office/drawing/2014/main" id="{E00C1A77-2A62-6E4F-9168-CAD91EE143F5}"/>
              </a:ext>
            </a:extLst>
          </p:cNvPr>
          <p:cNvPicPr>
            <a:picLocks noChangeAspect="1"/>
          </p:cNvPicPr>
          <p:nvPr/>
        </p:nvPicPr>
        <p:blipFill>
          <a:blip r:embed="rId4"/>
          <a:stretch>
            <a:fillRect/>
          </a:stretch>
        </p:blipFill>
        <p:spPr>
          <a:xfrm>
            <a:off x="548160" y="5803267"/>
            <a:ext cx="831190" cy="831190"/>
          </a:xfrm>
          <a:prstGeom prst="rect">
            <a:avLst/>
          </a:prstGeom>
        </p:spPr>
      </p:pic>
      <p:sp>
        <p:nvSpPr>
          <p:cNvPr id="12" name="TextBox 11">
            <a:extLst>
              <a:ext uri="{FF2B5EF4-FFF2-40B4-BE49-F238E27FC236}">
                <a16:creationId xmlns:a16="http://schemas.microsoft.com/office/drawing/2014/main" id="{456481A5-908E-F64B-B751-0F435D9AB6ED}"/>
              </a:ext>
            </a:extLst>
          </p:cNvPr>
          <p:cNvSpPr txBox="1"/>
          <p:nvPr/>
        </p:nvSpPr>
        <p:spPr>
          <a:xfrm>
            <a:off x="1511838" y="6018807"/>
            <a:ext cx="2664512" cy="400110"/>
          </a:xfrm>
          <a:prstGeom prst="rect">
            <a:avLst/>
          </a:prstGeom>
          <a:noFill/>
        </p:spPr>
        <p:txBody>
          <a:bodyPr wrap="none" rtlCol="0">
            <a:spAutoFit/>
          </a:bodyPr>
          <a:lstStyle/>
          <a:p>
            <a:r>
              <a:rPr lang="en-US" sz="2000" b="1" dirty="0">
                <a:solidFill>
                  <a:schemeClr val="tx1">
                    <a:lumMod val="50000"/>
                    <a:lumOff val="50000"/>
                  </a:schemeClr>
                </a:solidFill>
                <a:latin typeface="Segoe Script" panose="020B0804020000000003" pitchFamily="34" charset="0"/>
              </a:rPr>
              <a:t>Omid Mohajerani</a:t>
            </a:r>
          </a:p>
        </p:txBody>
      </p:sp>
      <p:pic>
        <p:nvPicPr>
          <p:cNvPr id="1026" name="Picture 2">
            <a:extLst>
              <a:ext uri="{FF2B5EF4-FFF2-40B4-BE49-F238E27FC236}">
                <a16:creationId xmlns:a16="http://schemas.microsoft.com/office/drawing/2014/main" id="{7D656719-AF22-694F-94FE-B7DE9170A8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0501" y="857070"/>
            <a:ext cx="3455002" cy="342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78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FE058-0E45-DE47-929B-71CED48CF8E4}"/>
              </a:ext>
            </a:extLst>
          </p:cNvPr>
          <p:cNvPicPr>
            <a:picLocks noChangeAspect="1"/>
          </p:cNvPicPr>
          <p:nvPr/>
        </p:nvPicPr>
        <p:blipFill>
          <a:blip r:embed="rId3"/>
          <a:stretch>
            <a:fillRect/>
          </a:stretch>
        </p:blipFill>
        <p:spPr>
          <a:xfrm>
            <a:off x="4125829" y="2068385"/>
            <a:ext cx="2801392" cy="2522520"/>
          </a:xfrm>
          <a:prstGeom prst="rect">
            <a:avLst/>
          </a:prstGeom>
        </p:spPr>
      </p:pic>
      <p:pic>
        <p:nvPicPr>
          <p:cNvPr id="7" name="Picture 6">
            <a:extLst>
              <a:ext uri="{FF2B5EF4-FFF2-40B4-BE49-F238E27FC236}">
                <a16:creationId xmlns:a16="http://schemas.microsoft.com/office/drawing/2014/main" id="{413BAADF-04FF-AF49-AEAC-1E9CC0F5F1DD}"/>
              </a:ext>
            </a:extLst>
          </p:cNvPr>
          <p:cNvPicPr>
            <a:picLocks noChangeAspect="1"/>
          </p:cNvPicPr>
          <p:nvPr/>
        </p:nvPicPr>
        <p:blipFill>
          <a:blip r:embed="rId4"/>
          <a:stretch>
            <a:fillRect/>
          </a:stretch>
        </p:blipFill>
        <p:spPr>
          <a:xfrm>
            <a:off x="9283164" y="681330"/>
            <a:ext cx="1260274" cy="1326109"/>
          </a:xfrm>
          <a:prstGeom prst="rect">
            <a:avLst/>
          </a:prstGeom>
        </p:spPr>
      </p:pic>
      <p:pic>
        <p:nvPicPr>
          <p:cNvPr id="9" name="Picture 8">
            <a:extLst>
              <a:ext uri="{FF2B5EF4-FFF2-40B4-BE49-F238E27FC236}">
                <a16:creationId xmlns:a16="http://schemas.microsoft.com/office/drawing/2014/main" id="{C6A44727-A692-F344-86C6-46115D36E0E6}"/>
              </a:ext>
            </a:extLst>
          </p:cNvPr>
          <p:cNvPicPr>
            <a:picLocks noChangeAspect="1"/>
          </p:cNvPicPr>
          <p:nvPr/>
        </p:nvPicPr>
        <p:blipFill>
          <a:blip r:embed="rId5"/>
          <a:stretch>
            <a:fillRect/>
          </a:stretch>
        </p:blipFill>
        <p:spPr>
          <a:xfrm>
            <a:off x="9169120" y="3470873"/>
            <a:ext cx="1779060" cy="1397833"/>
          </a:xfrm>
          <a:prstGeom prst="rect">
            <a:avLst/>
          </a:prstGeom>
        </p:spPr>
      </p:pic>
      <p:pic>
        <p:nvPicPr>
          <p:cNvPr id="11" name="Picture 10">
            <a:extLst>
              <a:ext uri="{FF2B5EF4-FFF2-40B4-BE49-F238E27FC236}">
                <a16:creationId xmlns:a16="http://schemas.microsoft.com/office/drawing/2014/main" id="{0D95EEEC-BB75-F444-9FA4-02A934DC6064}"/>
              </a:ext>
            </a:extLst>
          </p:cNvPr>
          <p:cNvPicPr>
            <a:picLocks noChangeAspect="1"/>
          </p:cNvPicPr>
          <p:nvPr/>
        </p:nvPicPr>
        <p:blipFill>
          <a:blip r:embed="rId6"/>
          <a:stretch>
            <a:fillRect/>
          </a:stretch>
        </p:blipFill>
        <p:spPr>
          <a:xfrm>
            <a:off x="9265711" y="2207367"/>
            <a:ext cx="1585878" cy="1095011"/>
          </a:xfrm>
          <a:prstGeom prst="rect">
            <a:avLst/>
          </a:prstGeom>
        </p:spPr>
      </p:pic>
      <p:pic>
        <p:nvPicPr>
          <p:cNvPr id="13" name="Picture 12">
            <a:extLst>
              <a:ext uri="{FF2B5EF4-FFF2-40B4-BE49-F238E27FC236}">
                <a16:creationId xmlns:a16="http://schemas.microsoft.com/office/drawing/2014/main" id="{68A73A27-4B9E-3141-A84F-A56A87C0814F}"/>
              </a:ext>
            </a:extLst>
          </p:cNvPr>
          <p:cNvPicPr>
            <a:picLocks noChangeAspect="1"/>
          </p:cNvPicPr>
          <p:nvPr/>
        </p:nvPicPr>
        <p:blipFill>
          <a:blip r:embed="rId7"/>
          <a:stretch>
            <a:fillRect/>
          </a:stretch>
        </p:blipFill>
        <p:spPr>
          <a:xfrm>
            <a:off x="9087072" y="4979873"/>
            <a:ext cx="1278483" cy="1251473"/>
          </a:xfrm>
          <a:prstGeom prst="rect">
            <a:avLst/>
          </a:prstGeom>
        </p:spPr>
      </p:pic>
      <p:pic>
        <p:nvPicPr>
          <p:cNvPr id="17" name="Picture 16">
            <a:extLst>
              <a:ext uri="{FF2B5EF4-FFF2-40B4-BE49-F238E27FC236}">
                <a16:creationId xmlns:a16="http://schemas.microsoft.com/office/drawing/2014/main" id="{00375B33-1579-894D-8782-A30F16B70708}"/>
              </a:ext>
            </a:extLst>
          </p:cNvPr>
          <p:cNvPicPr>
            <a:picLocks noChangeAspect="1"/>
          </p:cNvPicPr>
          <p:nvPr/>
        </p:nvPicPr>
        <p:blipFill>
          <a:blip r:embed="rId8"/>
          <a:stretch>
            <a:fillRect/>
          </a:stretch>
        </p:blipFill>
        <p:spPr>
          <a:xfrm rot="21306009">
            <a:off x="6462544" y="1447926"/>
            <a:ext cx="3056209" cy="1220324"/>
          </a:xfrm>
          <a:prstGeom prst="rect">
            <a:avLst/>
          </a:prstGeom>
        </p:spPr>
      </p:pic>
      <p:pic>
        <p:nvPicPr>
          <p:cNvPr id="18" name="Picture 17">
            <a:extLst>
              <a:ext uri="{FF2B5EF4-FFF2-40B4-BE49-F238E27FC236}">
                <a16:creationId xmlns:a16="http://schemas.microsoft.com/office/drawing/2014/main" id="{B1466938-8BDA-E844-B556-E86016B9605F}"/>
              </a:ext>
            </a:extLst>
          </p:cNvPr>
          <p:cNvPicPr>
            <a:picLocks noChangeAspect="1"/>
          </p:cNvPicPr>
          <p:nvPr/>
        </p:nvPicPr>
        <p:blipFill>
          <a:blip r:embed="rId8"/>
          <a:stretch>
            <a:fillRect/>
          </a:stretch>
        </p:blipFill>
        <p:spPr>
          <a:xfrm rot="610733">
            <a:off x="6628790" y="2282270"/>
            <a:ext cx="2853700" cy="1191178"/>
          </a:xfrm>
          <a:prstGeom prst="rect">
            <a:avLst/>
          </a:prstGeom>
        </p:spPr>
      </p:pic>
      <p:pic>
        <p:nvPicPr>
          <p:cNvPr id="19" name="Picture 18">
            <a:extLst>
              <a:ext uri="{FF2B5EF4-FFF2-40B4-BE49-F238E27FC236}">
                <a16:creationId xmlns:a16="http://schemas.microsoft.com/office/drawing/2014/main" id="{35EA0949-A4DA-8F4C-AA77-1BF2D6E4A28C}"/>
              </a:ext>
            </a:extLst>
          </p:cNvPr>
          <p:cNvPicPr>
            <a:picLocks noChangeAspect="1"/>
          </p:cNvPicPr>
          <p:nvPr/>
        </p:nvPicPr>
        <p:blipFill>
          <a:blip r:embed="rId8"/>
          <a:stretch>
            <a:fillRect/>
          </a:stretch>
        </p:blipFill>
        <p:spPr>
          <a:xfrm rot="1858659">
            <a:off x="6579458" y="3139240"/>
            <a:ext cx="2853700" cy="1191178"/>
          </a:xfrm>
          <a:prstGeom prst="rect">
            <a:avLst/>
          </a:prstGeom>
        </p:spPr>
      </p:pic>
      <p:pic>
        <p:nvPicPr>
          <p:cNvPr id="20" name="Picture 19">
            <a:extLst>
              <a:ext uri="{FF2B5EF4-FFF2-40B4-BE49-F238E27FC236}">
                <a16:creationId xmlns:a16="http://schemas.microsoft.com/office/drawing/2014/main" id="{B3979FDB-C5E4-CC44-B522-3D213E8B4831}"/>
              </a:ext>
            </a:extLst>
          </p:cNvPr>
          <p:cNvPicPr>
            <a:picLocks noChangeAspect="1"/>
          </p:cNvPicPr>
          <p:nvPr/>
        </p:nvPicPr>
        <p:blipFill>
          <a:blip r:embed="rId8"/>
          <a:stretch>
            <a:fillRect/>
          </a:stretch>
        </p:blipFill>
        <p:spPr>
          <a:xfrm rot="2633049">
            <a:off x="6370290" y="3934256"/>
            <a:ext cx="2853700" cy="1191178"/>
          </a:xfrm>
          <a:prstGeom prst="rect">
            <a:avLst/>
          </a:prstGeom>
        </p:spPr>
      </p:pic>
      <p:pic>
        <p:nvPicPr>
          <p:cNvPr id="22" name="Picture 21">
            <a:extLst>
              <a:ext uri="{FF2B5EF4-FFF2-40B4-BE49-F238E27FC236}">
                <a16:creationId xmlns:a16="http://schemas.microsoft.com/office/drawing/2014/main" id="{5923782B-8FCF-424C-9953-3851FC4A706F}"/>
              </a:ext>
            </a:extLst>
          </p:cNvPr>
          <p:cNvPicPr>
            <a:picLocks noChangeAspect="1"/>
          </p:cNvPicPr>
          <p:nvPr/>
        </p:nvPicPr>
        <p:blipFill>
          <a:blip r:embed="rId9"/>
          <a:stretch>
            <a:fillRect/>
          </a:stretch>
        </p:blipFill>
        <p:spPr>
          <a:xfrm>
            <a:off x="4808911" y="4872579"/>
            <a:ext cx="1486705" cy="2009304"/>
          </a:xfrm>
          <a:prstGeom prst="rect">
            <a:avLst/>
          </a:prstGeom>
        </p:spPr>
      </p:pic>
      <p:cxnSp>
        <p:nvCxnSpPr>
          <p:cNvPr id="24" name="Straight Connector 23">
            <a:extLst>
              <a:ext uri="{FF2B5EF4-FFF2-40B4-BE49-F238E27FC236}">
                <a16:creationId xmlns:a16="http://schemas.microsoft.com/office/drawing/2014/main" id="{C3E9961C-B0A5-CC4E-842A-30118FF33300}"/>
              </a:ext>
            </a:extLst>
          </p:cNvPr>
          <p:cNvCxnSpPr>
            <a:cxnSpLocks/>
          </p:cNvCxnSpPr>
          <p:nvPr/>
        </p:nvCxnSpPr>
        <p:spPr>
          <a:xfrm>
            <a:off x="5526523" y="4328367"/>
            <a:ext cx="1" cy="457899"/>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FCF2C7F2-3673-6D4C-9028-28E45AB4A38A}"/>
              </a:ext>
            </a:extLst>
          </p:cNvPr>
          <p:cNvPicPr>
            <a:picLocks noChangeAspect="1"/>
          </p:cNvPicPr>
          <p:nvPr/>
        </p:nvPicPr>
        <p:blipFill>
          <a:blip r:embed="rId10"/>
          <a:stretch>
            <a:fillRect/>
          </a:stretch>
        </p:blipFill>
        <p:spPr>
          <a:xfrm rot="663406">
            <a:off x="1895134" y="1679417"/>
            <a:ext cx="2602530" cy="1251850"/>
          </a:xfrm>
          <a:prstGeom prst="rect">
            <a:avLst/>
          </a:prstGeom>
        </p:spPr>
      </p:pic>
      <p:pic>
        <p:nvPicPr>
          <p:cNvPr id="35" name="Picture 34">
            <a:extLst>
              <a:ext uri="{FF2B5EF4-FFF2-40B4-BE49-F238E27FC236}">
                <a16:creationId xmlns:a16="http://schemas.microsoft.com/office/drawing/2014/main" id="{A7E6D9AB-ED96-044F-B6E4-9F6FAF69E3CA}"/>
              </a:ext>
            </a:extLst>
          </p:cNvPr>
          <p:cNvPicPr>
            <a:picLocks noChangeAspect="1"/>
          </p:cNvPicPr>
          <p:nvPr/>
        </p:nvPicPr>
        <p:blipFill>
          <a:blip r:embed="rId11"/>
          <a:stretch>
            <a:fillRect/>
          </a:stretch>
        </p:blipFill>
        <p:spPr>
          <a:xfrm>
            <a:off x="335875" y="835901"/>
            <a:ext cx="2343076" cy="1171538"/>
          </a:xfrm>
          <a:prstGeom prst="rect">
            <a:avLst/>
          </a:prstGeom>
        </p:spPr>
      </p:pic>
      <p:pic>
        <p:nvPicPr>
          <p:cNvPr id="36" name="Picture 35">
            <a:extLst>
              <a:ext uri="{FF2B5EF4-FFF2-40B4-BE49-F238E27FC236}">
                <a16:creationId xmlns:a16="http://schemas.microsoft.com/office/drawing/2014/main" id="{08D5B79D-0A78-AF42-B838-C1A260630F7A}"/>
              </a:ext>
            </a:extLst>
          </p:cNvPr>
          <p:cNvPicPr>
            <a:picLocks noChangeAspect="1"/>
          </p:cNvPicPr>
          <p:nvPr/>
        </p:nvPicPr>
        <p:blipFill>
          <a:blip r:embed="rId5"/>
          <a:stretch>
            <a:fillRect/>
          </a:stretch>
        </p:blipFill>
        <p:spPr>
          <a:xfrm>
            <a:off x="9321520" y="3623273"/>
            <a:ext cx="1779060" cy="1397833"/>
          </a:xfrm>
          <a:prstGeom prst="rect">
            <a:avLst/>
          </a:prstGeom>
        </p:spPr>
      </p:pic>
    </p:spTree>
    <p:extLst>
      <p:ext uri="{BB962C8B-B14F-4D97-AF65-F5344CB8AC3E}">
        <p14:creationId xmlns:p14="http://schemas.microsoft.com/office/powerpoint/2010/main" val="265841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par>
                          <p:cTn id="25" fill="hold">
                            <p:stCondLst>
                              <p:cond delay="2000"/>
                            </p:stCondLst>
                            <p:childTnLst>
                              <p:par>
                                <p:cTn id="26" presetID="9" presetClass="entr" presetSubtype="0" fill="hold" nodeType="afterEffect">
                                  <p:stCondLst>
                                    <p:cond delay="2000"/>
                                  </p:stCondLst>
                                  <p:childTnLst>
                                    <p:set>
                                      <p:cBhvr>
                                        <p:cTn id="27" dur="1" fill="hold">
                                          <p:stCondLst>
                                            <p:cond delay="0"/>
                                          </p:stCondLst>
                                        </p:cTn>
                                        <p:tgtEl>
                                          <p:spTgt spid="19"/>
                                        </p:tgtEl>
                                        <p:attrNameLst>
                                          <p:attrName>style.visibility</p:attrName>
                                        </p:attrNameLst>
                                      </p:cBhvr>
                                      <p:to>
                                        <p:strVal val="visible"/>
                                      </p:to>
                                    </p:set>
                                    <p:animEffect transition="in" filter="dissolve">
                                      <p:cBhvr>
                                        <p:cTn id="28" dur="500"/>
                                        <p:tgtEl>
                                          <p:spTgt spid="19"/>
                                        </p:tgtEl>
                                      </p:cBhvr>
                                    </p:animEffect>
                                  </p:childTnLst>
                                </p:cTn>
                              </p:par>
                            </p:childTnLst>
                          </p:cTn>
                        </p:par>
                        <p:par>
                          <p:cTn id="29" fill="hold">
                            <p:stCondLst>
                              <p:cond delay="4500"/>
                            </p:stCondLst>
                            <p:childTnLst>
                              <p:par>
                                <p:cTn id="30" presetID="9"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par>
                          <p:cTn id="33" fill="hold">
                            <p:stCondLst>
                              <p:cond delay="5000"/>
                            </p:stCondLst>
                            <p:childTnLst>
                              <p:par>
                                <p:cTn id="34" presetID="9"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dissolve">
                                      <p:cBhvr>
                                        <p:cTn id="36" dur="500"/>
                                        <p:tgtEl>
                                          <p:spTgt spid="20"/>
                                        </p:tgtEl>
                                      </p:cBhvr>
                                    </p:animEffect>
                                  </p:childTnLst>
                                </p:cTn>
                              </p:par>
                            </p:childTnLst>
                          </p:cTn>
                        </p:par>
                        <p:par>
                          <p:cTn id="37" fill="hold">
                            <p:stCondLst>
                              <p:cond delay="5500"/>
                            </p:stCondLst>
                            <p:childTnLst>
                              <p:par>
                                <p:cTn id="38" presetID="9" presetClass="entr" presetSubtype="0"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childTnLst>
                          </p:cTn>
                        </p:par>
                        <p:par>
                          <p:cTn id="56" fill="hold">
                            <p:stCondLst>
                              <p:cond delay="500"/>
                            </p:stCondLst>
                            <p:childTnLst>
                              <p:par>
                                <p:cTn id="57" presetID="3" presetClass="entr" presetSubtype="10"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linds(horizontal)">
                                      <p:cBhvr>
                                        <p:cTn id="59" dur="500"/>
                                        <p:tgtEl>
                                          <p:spTgt spid="35"/>
                                        </p:tgtEl>
                                      </p:cBhvr>
                                    </p:animEffect>
                                  </p:childTnLst>
                                </p:cTn>
                              </p:par>
                            </p:childTnLst>
                          </p:cTn>
                        </p:par>
                        <p:par>
                          <p:cTn id="60" fill="hold">
                            <p:stCondLst>
                              <p:cond delay="1000"/>
                            </p:stCondLst>
                            <p:childTnLst>
                              <p:par>
                                <p:cTn id="61" presetID="9" presetClass="entr" presetSubtype="0"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4C576A4-BEF5-924A-BD18-AB746744C6AB}"/>
              </a:ext>
            </a:extLst>
          </p:cNvPr>
          <p:cNvPicPr>
            <a:picLocks noChangeAspect="1"/>
          </p:cNvPicPr>
          <p:nvPr/>
        </p:nvPicPr>
        <p:blipFill>
          <a:blip r:embed="rId3"/>
          <a:stretch>
            <a:fillRect/>
          </a:stretch>
        </p:blipFill>
        <p:spPr>
          <a:xfrm>
            <a:off x="721284" y="1053885"/>
            <a:ext cx="10749431" cy="5071402"/>
          </a:xfrm>
          <a:prstGeom prst="rect">
            <a:avLst/>
          </a:prstGeom>
        </p:spPr>
      </p:pic>
    </p:spTree>
    <p:extLst>
      <p:ext uri="{BB962C8B-B14F-4D97-AF65-F5344CB8AC3E}">
        <p14:creationId xmlns:p14="http://schemas.microsoft.com/office/powerpoint/2010/main" val="2848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DC832-0A70-BD4A-A1A0-F052A5A0797C}"/>
              </a:ext>
            </a:extLst>
          </p:cNvPr>
          <p:cNvPicPr>
            <a:picLocks noChangeAspect="1"/>
          </p:cNvPicPr>
          <p:nvPr/>
        </p:nvPicPr>
        <p:blipFill>
          <a:blip r:embed="rId3"/>
          <a:stretch>
            <a:fillRect/>
          </a:stretch>
        </p:blipFill>
        <p:spPr>
          <a:xfrm>
            <a:off x="932079" y="881403"/>
            <a:ext cx="10226701" cy="5515524"/>
          </a:xfrm>
          <a:prstGeom prst="rect">
            <a:avLst/>
          </a:prstGeom>
        </p:spPr>
      </p:pic>
    </p:spTree>
    <p:extLst>
      <p:ext uri="{BB962C8B-B14F-4D97-AF65-F5344CB8AC3E}">
        <p14:creationId xmlns:p14="http://schemas.microsoft.com/office/powerpoint/2010/main" val="104230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observe your Asterisk instance with Grafana Cloud | Grafana Labs">
            <a:extLst>
              <a:ext uri="{FF2B5EF4-FFF2-40B4-BE49-F238E27FC236}">
                <a16:creationId xmlns:a16="http://schemas.microsoft.com/office/drawing/2014/main" id="{E451E4F6-952C-8F4E-86F0-71CFBF2C1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81" y="901707"/>
            <a:ext cx="10562838" cy="555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05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FE058-0E45-DE47-929B-71CED48CF8E4}"/>
              </a:ext>
            </a:extLst>
          </p:cNvPr>
          <p:cNvPicPr>
            <a:picLocks noChangeAspect="1"/>
          </p:cNvPicPr>
          <p:nvPr/>
        </p:nvPicPr>
        <p:blipFill>
          <a:blip r:embed="rId3"/>
          <a:stretch>
            <a:fillRect/>
          </a:stretch>
        </p:blipFill>
        <p:spPr>
          <a:xfrm>
            <a:off x="4125829" y="2068385"/>
            <a:ext cx="2801392" cy="2522520"/>
          </a:xfrm>
          <a:prstGeom prst="rect">
            <a:avLst/>
          </a:prstGeom>
        </p:spPr>
      </p:pic>
      <p:pic>
        <p:nvPicPr>
          <p:cNvPr id="7" name="Picture 6">
            <a:extLst>
              <a:ext uri="{FF2B5EF4-FFF2-40B4-BE49-F238E27FC236}">
                <a16:creationId xmlns:a16="http://schemas.microsoft.com/office/drawing/2014/main" id="{413BAADF-04FF-AF49-AEAC-1E9CC0F5F1DD}"/>
              </a:ext>
            </a:extLst>
          </p:cNvPr>
          <p:cNvPicPr>
            <a:picLocks noChangeAspect="1"/>
          </p:cNvPicPr>
          <p:nvPr/>
        </p:nvPicPr>
        <p:blipFill>
          <a:blip r:embed="rId4"/>
          <a:stretch>
            <a:fillRect/>
          </a:stretch>
        </p:blipFill>
        <p:spPr>
          <a:xfrm>
            <a:off x="9283164" y="681330"/>
            <a:ext cx="1260274" cy="1326109"/>
          </a:xfrm>
          <a:prstGeom prst="rect">
            <a:avLst/>
          </a:prstGeom>
        </p:spPr>
      </p:pic>
      <p:pic>
        <p:nvPicPr>
          <p:cNvPr id="9" name="Picture 8">
            <a:extLst>
              <a:ext uri="{FF2B5EF4-FFF2-40B4-BE49-F238E27FC236}">
                <a16:creationId xmlns:a16="http://schemas.microsoft.com/office/drawing/2014/main" id="{C6A44727-A692-F344-86C6-46115D36E0E6}"/>
              </a:ext>
            </a:extLst>
          </p:cNvPr>
          <p:cNvPicPr>
            <a:picLocks noChangeAspect="1"/>
          </p:cNvPicPr>
          <p:nvPr/>
        </p:nvPicPr>
        <p:blipFill>
          <a:blip r:embed="rId5"/>
          <a:stretch>
            <a:fillRect/>
          </a:stretch>
        </p:blipFill>
        <p:spPr>
          <a:xfrm>
            <a:off x="9169120" y="3470873"/>
            <a:ext cx="1779060" cy="1397833"/>
          </a:xfrm>
          <a:prstGeom prst="rect">
            <a:avLst/>
          </a:prstGeom>
        </p:spPr>
      </p:pic>
      <p:pic>
        <p:nvPicPr>
          <p:cNvPr id="11" name="Picture 10">
            <a:extLst>
              <a:ext uri="{FF2B5EF4-FFF2-40B4-BE49-F238E27FC236}">
                <a16:creationId xmlns:a16="http://schemas.microsoft.com/office/drawing/2014/main" id="{0D95EEEC-BB75-F444-9FA4-02A934DC6064}"/>
              </a:ext>
            </a:extLst>
          </p:cNvPr>
          <p:cNvPicPr>
            <a:picLocks noChangeAspect="1"/>
          </p:cNvPicPr>
          <p:nvPr/>
        </p:nvPicPr>
        <p:blipFill>
          <a:blip r:embed="rId6"/>
          <a:stretch>
            <a:fillRect/>
          </a:stretch>
        </p:blipFill>
        <p:spPr>
          <a:xfrm>
            <a:off x="9265711" y="2207367"/>
            <a:ext cx="1585878" cy="1095011"/>
          </a:xfrm>
          <a:prstGeom prst="rect">
            <a:avLst/>
          </a:prstGeom>
        </p:spPr>
      </p:pic>
      <p:pic>
        <p:nvPicPr>
          <p:cNvPr id="13" name="Picture 12">
            <a:extLst>
              <a:ext uri="{FF2B5EF4-FFF2-40B4-BE49-F238E27FC236}">
                <a16:creationId xmlns:a16="http://schemas.microsoft.com/office/drawing/2014/main" id="{68A73A27-4B9E-3141-A84F-A56A87C0814F}"/>
              </a:ext>
            </a:extLst>
          </p:cNvPr>
          <p:cNvPicPr>
            <a:picLocks noChangeAspect="1"/>
          </p:cNvPicPr>
          <p:nvPr/>
        </p:nvPicPr>
        <p:blipFill>
          <a:blip r:embed="rId7"/>
          <a:stretch>
            <a:fillRect/>
          </a:stretch>
        </p:blipFill>
        <p:spPr>
          <a:xfrm>
            <a:off x="9087072" y="4979873"/>
            <a:ext cx="1278483" cy="1251473"/>
          </a:xfrm>
          <a:prstGeom prst="rect">
            <a:avLst/>
          </a:prstGeom>
        </p:spPr>
      </p:pic>
      <p:pic>
        <p:nvPicPr>
          <p:cNvPr id="17" name="Picture 16">
            <a:extLst>
              <a:ext uri="{FF2B5EF4-FFF2-40B4-BE49-F238E27FC236}">
                <a16:creationId xmlns:a16="http://schemas.microsoft.com/office/drawing/2014/main" id="{00375B33-1579-894D-8782-A30F16B70708}"/>
              </a:ext>
            </a:extLst>
          </p:cNvPr>
          <p:cNvPicPr>
            <a:picLocks noChangeAspect="1"/>
          </p:cNvPicPr>
          <p:nvPr/>
        </p:nvPicPr>
        <p:blipFill>
          <a:blip r:embed="rId8"/>
          <a:stretch>
            <a:fillRect/>
          </a:stretch>
        </p:blipFill>
        <p:spPr>
          <a:xfrm rot="21306009">
            <a:off x="6462544" y="1447926"/>
            <a:ext cx="3056209" cy="1220324"/>
          </a:xfrm>
          <a:prstGeom prst="rect">
            <a:avLst/>
          </a:prstGeom>
        </p:spPr>
      </p:pic>
      <p:pic>
        <p:nvPicPr>
          <p:cNvPr id="18" name="Picture 17">
            <a:extLst>
              <a:ext uri="{FF2B5EF4-FFF2-40B4-BE49-F238E27FC236}">
                <a16:creationId xmlns:a16="http://schemas.microsoft.com/office/drawing/2014/main" id="{B1466938-8BDA-E844-B556-E86016B9605F}"/>
              </a:ext>
            </a:extLst>
          </p:cNvPr>
          <p:cNvPicPr>
            <a:picLocks noChangeAspect="1"/>
          </p:cNvPicPr>
          <p:nvPr/>
        </p:nvPicPr>
        <p:blipFill>
          <a:blip r:embed="rId8"/>
          <a:stretch>
            <a:fillRect/>
          </a:stretch>
        </p:blipFill>
        <p:spPr>
          <a:xfrm rot="610733">
            <a:off x="6628790" y="2282270"/>
            <a:ext cx="2853700" cy="1191178"/>
          </a:xfrm>
          <a:prstGeom prst="rect">
            <a:avLst/>
          </a:prstGeom>
        </p:spPr>
      </p:pic>
      <p:pic>
        <p:nvPicPr>
          <p:cNvPr id="19" name="Picture 18">
            <a:extLst>
              <a:ext uri="{FF2B5EF4-FFF2-40B4-BE49-F238E27FC236}">
                <a16:creationId xmlns:a16="http://schemas.microsoft.com/office/drawing/2014/main" id="{35EA0949-A4DA-8F4C-AA77-1BF2D6E4A28C}"/>
              </a:ext>
            </a:extLst>
          </p:cNvPr>
          <p:cNvPicPr>
            <a:picLocks noChangeAspect="1"/>
          </p:cNvPicPr>
          <p:nvPr/>
        </p:nvPicPr>
        <p:blipFill>
          <a:blip r:embed="rId8"/>
          <a:stretch>
            <a:fillRect/>
          </a:stretch>
        </p:blipFill>
        <p:spPr>
          <a:xfrm rot="1858659">
            <a:off x="6579458" y="3139240"/>
            <a:ext cx="2853700" cy="1191178"/>
          </a:xfrm>
          <a:prstGeom prst="rect">
            <a:avLst/>
          </a:prstGeom>
        </p:spPr>
      </p:pic>
      <p:pic>
        <p:nvPicPr>
          <p:cNvPr id="20" name="Picture 19">
            <a:extLst>
              <a:ext uri="{FF2B5EF4-FFF2-40B4-BE49-F238E27FC236}">
                <a16:creationId xmlns:a16="http://schemas.microsoft.com/office/drawing/2014/main" id="{B3979FDB-C5E4-CC44-B522-3D213E8B4831}"/>
              </a:ext>
            </a:extLst>
          </p:cNvPr>
          <p:cNvPicPr>
            <a:picLocks noChangeAspect="1"/>
          </p:cNvPicPr>
          <p:nvPr/>
        </p:nvPicPr>
        <p:blipFill>
          <a:blip r:embed="rId8"/>
          <a:stretch>
            <a:fillRect/>
          </a:stretch>
        </p:blipFill>
        <p:spPr>
          <a:xfrm rot="2633049">
            <a:off x="6370290" y="3934256"/>
            <a:ext cx="2853700" cy="1191178"/>
          </a:xfrm>
          <a:prstGeom prst="rect">
            <a:avLst/>
          </a:prstGeom>
        </p:spPr>
      </p:pic>
      <p:pic>
        <p:nvPicPr>
          <p:cNvPr id="22" name="Picture 21">
            <a:extLst>
              <a:ext uri="{FF2B5EF4-FFF2-40B4-BE49-F238E27FC236}">
                <a16:creationId xmlns:a16="http://schemas.microsoft.com/office/drawing/2014/main" id="{5923782B-8FCF-424C-9953-3851FC4A706F}"/>
              </a:ext>
            </a:extLst>
          </p:cNvPr>
          <p:cNvPicPr>
            <a:picLocks noChangeAspect="1"/>
          </p:cNvPicPr>
          <p:nvPr/>
        </p:nvPicPr>
        <p:blipFill>
          <a:blip r:embed="rId9"/>
          <a:stretch>
            <a:fillRect/>
          </a:stretch>
        </p:blipFill>
        <p:spPr>
          <a:xfrm>
            <a:off x="4808911" y="4872579"/>
            <a:ext cx="1486705" cy="2009304"/>
          </a:xfrm>
          <a:prstGeom prst="rect">
            <a:avLst/>
          </a:prstGeom>
        </p:spPr>
      </p:pic>
      <p:cxnSp>
        <p:nvCxnSpPr>
          <p:cNvPr id="24" name="Straight Connector 23">
            <a:extLst>
              <a:ext uri="{FF2B5EF4-FFF2-40B4-BE49-F238E27FC236}">
                <a16:creationId xmlns:a16="http://schemas.microsoft.com/office/drawing/2014/main" id="{C3E9961C-B0A5-CC4E-842A-30118FF33300}"/>
              </a:ext>
            </a:extLst>
          </p:cNvPr>
          <p:cNvCxnSpPr>
            <a:cxnSpLocks/>
          </p:cNvCxnSpPr>
          <p:nvPr/>
        </p:nvCxnSpPr>
        <p:spPr>
          <a:xfrm>
            <a:off x="5526523" y="4328367"/>
            <a:ext cx="1" cy="457899"/>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FCF2C7F2-3673-6D4C-9028-28E45AB4A38A}"/>
              </a:ext>
            </a:extLst>
          </p:cNvPr>
          <p:cNvPicPr>
            <a:picLocks noChangeAspect="1"/>
          </p:cNvPicPr>
          <p:nvPr/>
        </p:nvPicPr>
        <p:blipFill>
          <a:blip r:embed="rId10"/>
          <a:stretch>
            <a:fillRect/>
          </a:stretch>
        </p:blipFill>
        <p:spPr>
          <a:xfrm rot="663406">
            <a:off x="1895134" y="1679417"/>
            <a:ext cx="2602530" cy="1251850"/>
          </a:xfrm>
          <a:prstGeom prst="rect">
            <a:avLst/>
          </a:prstGeom>
        </p:spPr>
      </p:pic>
      <p:pic>
        <p:nvPicPr>
          <p:cNvPr id="35" name="Picture 34">
            <a:extLst>
              <a:ext uri="{FF2B5EF4-FFF2-40B4-BE49-F238E27FC236}">
                <a16:creationId xmlns:a16="http://schemas.microsoft.com/office/drawing/2014/main" id="{A7E6D9AB-ED96-044F-B6E4-9F6FAF69E3CA}"/>
              </a:ext>
            </a:extLst>
          </p:cNvPr>
          <p:cNvPicPr>
            <a:picLocks noChangeAspect="1"/>
          </p:cNvPicPr>
          <p:nvPr/>
        </p:nvPicPr>
        <p:blipFill>
          <a:blip r:embed="rId11"/>
          <a:stretch>
            <a:fillRect/>
          </a:stretch>
        </p:blipFill>
        <p:spPr>
          <a:xfrm>
            <a:off x="335875" y="835901"/>
            <a:ext cx="2343076" cy="1171538"/>
          </a:xfrm>
          <a:prstGeom prst="rect">
            <a:avLst/>
          </a:prstGeom>
        </p:spPr>
      </p:pic>
      <p:pic>
        <p:nvPicPr>
          <p:cNvPr id="6" name="Picture 5">
            <a:extLst>
              <a:ext uri="{FF2B5EF4-FFF2-40B4-BE49-F238E27FC236}">
                <a16:creationId xmlns:a16="http://schemas.microsoft.com/office/drawing/2014/main" id="{DDE698F8-C4CA-C342-A62E-0CC8B9F1AE82}"/>
              </a:ext>
            </a:extLst>
          </p:cNvPr>
          <p:cNvPicPr>
            <a:picLocks noChangeAspect="1"/>
          </p:cNvPicPr>
          <p:nvPr/>
        </p:nvPicPr>
        <p:blipFill>
          <a:blip r:embed="rId12"/>
          <a:stretch>
            <a:fillRect/>
          </a:stretch>
        </p:blipFill>
        <p:spPr>
          <a:xfrm>
            <a:off x="1720257" y="3772421"/>
            <a:ext cx="2673974" cy="2890783"/>
          </a:xfrm>
          <a:prstGeom prst="rect">
            <a:avLst/>
          </a:prstGeom>
        </p:spPr>
      </p:pic>
    </p:spTree>
    <p:extLst>
      <p:ext uri="{BB962C8B-B14F-4D97-AF65-F5344CB8AC3E}">
        <p14:creationId xmlns:p14="http://schemas.microsoft.com/office/powerpoint/2010/main" val="386124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FE058-0E45-DE47-929B-71CED48CF8E4}"/>
              </a:ext>
            </a:extLst>
          </p:cNvPr>
          <p:cNvPicPr>
            <a:picLocks noChangeAspect="1"/>
          </p:cNvPicPr>
          <p:nvPr/>
        </p:nvPicPr>
        <p:blipFill>
          <a:blip r:embed="rId3"/>
          <a:stretch>
            <a:fillRect/>
          </a:stretch>
        </p:blipFill>
        <p:spPr>
          <a:xfrm>
            <a:off x="4478328" y="1618934"/>
            <a:ext cx="2801392" cy="2522520"/>
          </a:xfrm>
          <a:prstGeom prst="rect">
            <a:avLst/>
          </a:prstGeom>
        </p:spPr>
      </p:pic>
      <p:pic>
        <p:nvPicPr>
          <p:cNvPr id="3" name="Picture 2">
            <a:hlinkClick r:id="rId4"/>
            <a:extLst>
              <a:ext uri="{FF2B5EF4-FFF2-40B4-BE49-F238E27FC236}">
                <a16:creationId xmlns:a16="http://schemas.microsoft.com/office/drawing/2014/main" id="{2CDE96F3-EEFD-624F-A65B-5C1936B26896}"/>
              </a:ext>
            </a:extLst>
          </p:cNvPr>
          <p:cNvPicPr>
            <a:picLocks noChangeAspect="1"/>
          </p:cNvPicPr>
          <p:nvPr/>
        </p:nvPicPr>
        <p:blipFill>
          <a:blip r:embed="rId5"/>
          <a:stretch>
            <a:fillRect/>
          </a:stretch>
        </p:blipFill>
        <p:spPr>
          <a:xfrm>
            <a:off x="2437324" y="4141454"/>
            <a:ext cx="6883400" cy="711200"/>
          </a:xfrm>
          <a:prstGeom prst="rect">
            <a:avLst/>
          </a:prstGeom>
        </p:spPr>
      </p:pic>
      <p:pic>
        <p:nvPicPr>
          <p:cNvPr id="2" name="Picture 1">
            <a:hlinkClick r:id="rId4"/>
            <a:extLst>
              <a:ext uri="{FF2B5EF4-FFF2-40B4-BE49-F238E27FC236}">
                <a16:creationId xmlns:a16="http://schemas.microsoft.com/office/drawing/2014/main" id="{5BC12785-4CE2-3A4C-AE81-E72378DA12E7}"/>
              </a:ext>
            </a:extLst>
          </p:cNvPr>
          <p:cNvPicPr>
            <a:picLocks noChangeAspect="1"/>
          </p:cNvPicPr>
          <p:nvPr/>
        </p:nvPicPr>
        <p:blipFill>
          <a:blip r:embed="rId6"/>
          <a:stretch>
            <a:fillRect/>
          </a:stretch>
        </p:blipFill>
        <p:spPr>
          <a:xfrm>
            <a:off x="2583374" y="5239066"/>
            <a:ext cx="6591300" cy="571500"/>
          </a:xfrm>
          <a:prstGeom prst="rect">
            <a:avLst/>
          </a:prstGeom>
        </p:spPr>
      </p:pic>
    </p:spTree>
    <p:extLst>
      <p:ext uri="{BB962C8B-B14F-4D97-AF65-F5344CB8AC3E}">
        <p14:creationId xmlns:p14="http://schemas.microsoft.com/office/powerpoint/2010/main" val="250246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4903</TotalTime>
  <Words>399</Words>
  <Application>Microsoft Macintosh PowerPoint</Application>
  <PresentationFormat>Widescreen</PresentationFormat>
  <Paragraphs>33</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Copperplate Gothic Bold</vt:lpstr>
      <vt:lpstr>Franklin Gothic Medium</vt:lpstr>
      <vt:lpstr>Segoe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Omid Mohajerani</dc:creator>
  <cp:lastModifiedBy>Omid Mohajerani</cp:lastModifiedBy>
  <cp:revision>79</cp:revision>
  <dcterms:created xsi:type="dcterms:W3CDTF">2022-05-01T10:46:34Z</dcterms:created>
  <dcterms:modified xsi:type="dcterms:W3CDTF">2022-10-05T14:56:52Z</dcterms:modified>
</cp:coreProperties>
</file>